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6.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notesSlides/notesSlide7.xml" ContentType="application/vnd.openxmlformats-officedocument.presentationml.notesSlide+xml"/>
  <Override PartName="/ppt/tags/tag19.xml" ContentType="application/vnd.openxmlformats-officedocument.presentationml.tags+xml"/>
  <Override PartName="/ppt/notesSlides/notesSlide8.xml" ContentType="application/vnd.openxmlformats-officedocument.presentationml.notesSlide+xml"/>
  <Override PartName="/ppt/tags/tag20.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13.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14.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15.xml" ContentType="application/vnd.openxmlformats-officedocument.presentationml.notesSlide+xml"/>
  <Override PartName="/ppt/tags/tag28.xml" ContentType="application/vnd.openxmlformats-officedocument.presentationml.tags+xml"/>
  <Override PartName="/ppt/notesSlides/notesSlide16.xml" ContentType="application/vnd.openxmlformats-officedocument.presentationml.notesSlide+xml"/>
  <Override PartName="/ppt/tags/tag29.xml" ContentType="application/vnd.openxmlformats-officedocument.presentationml.tags+xml"/>
  <Override PartName="/ppt/notesSlides/notesSlide17.xml" ContentType="application/vnd.openxmlformats-officedocument.presentationml.notesSlide+xml"/>
  <Override PartName="/ppt/tags/tag30.xml" ContentType="application/vnd.openxmlformats-officedocument.presentationml.tags+xml"/>
  <Override PartName="/ppt/notesSlides/notesSlide18.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19.xml" ContentType="application/vnd.openxmlformats-officedocument.presentationml.notesSlide+xml"/>
  <Override PartName="/ppt/tags/tag33.xml" ContentType="application/vnd.openxmlformats-officedocument.presentationml.tags+xml"/>
  <Override PartName="/ppt/notesSlides/notesSlide20.xml" ContentType="application/vnd.openxmlformats-officedocument.presentationml.notesSlide+xml"/>
  <Override PartName="/ppt/tags/tag34.xml" ContentType="application/vnd.openxmlformats-officedocument.presentationml.tags+xml"/>
  <Override PartName="/ppt/notesSlides/notesSlide21.xml" ContentType="application/vnd.openxmlformats-officedocument.presentationml.notesSlide+xml"/>
  <Override PartName="/ppt/tags/tag35.xml" ContentType="application/vnd.openxmlformats-officedocument.presentationml.tags+xml"/>
  <Override PartName="/ppt/notesSlides/notesSlide22.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notesSlides/notesSlide23.xml" ContentType="application/vnd.openxmlformats-officedocument.presentationml.notesSlide+xml"/>
  <Override PartName="/ppt/tags/tag38.xml" ContentType="application/vnd.openxmlformats-officedocument.presentationml.tags+xml"/>
  <Override PartName="/ppt/notesSlides/notesSlide24.xml" ContentType="application/vnd.openxmlformats-officedocument.presentationml.notesSlide+xml"/>
  <Override PartName="/ppt/tags/tag3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9"/>
  </p:notesMasterIdLst>
  <p:sldIdLst>
    <p:sldId id="306" r:id="rId2"/>
    <p:sldId id="379" r:id="rId3"/>
    <p:sldId id="259" r:id="rId4"/>
    <p:sldId id="260" r:id="rId5"/>
    <p:sldId id="308" r:id="rId6"/>
    <p:sldId id="313" r:id="rId7"/>
    <p:sldId id="310" r:id="rId8"/>
    <p:sldId id="314" r:id="rId9"/>
    <p:sldId id="349" r:id="rId10"/>
    <p:sldId id="350" r:id="rId11"/>
    <p:sldId id="286" r:id="rId12"/>
    <p:sldId id="330" r:id="rId13"/>
    <p:sldId id="347" r:id="rId14"/>
    <p:sldId id="333" r:id="rId15"/>
    <p:sldId id="301" r:id="rId16"/>
    <p:sldId id="315" r:id="rId17"/>
    <p:sldId id="327" r:id="rId18"/>
    <p:sldId id="375" r:id="rId19"/>
    <p:sldId id="335" r:id="rId20"/>
    <p:sldId id="376" r:id="rId21"/>
    <p:sldId id="377" r:id="rId22"/>
    <p:sldId id="378" r:id="rId23"/>
    <p:sldId id="345" r:id="rId24"/>
    <p:sldId id="393" r:id="rId25"/>
    <p:sldId id="394" r:id="rId26"/>
    <p:sldId id="380" r:id="rId27"/>
    <p:sldId id="381" r:id="rId28"/>
    <p:sldId id="382" r:id="rId29"/>
    <p:sldId id="383" r:id="rId30"/>
    <p:sldId id="316" r:id="rId31"/>
    <p:sldId id="352" r:id="rId32"/>
    <p:sldId id="354" r:id="rId33"/>
    <p:sldId id="358" r:id="rId34"/>
    <p:sldId id="348" r:id="rId35"/>
    <p:sldId id="296" r:id="rId36"/>
    <p:sldId id="360" r:id="rId37"/>
    <p:sldId id="281" r:id="rId38"/>
  </p:sldIdLst>
  <p:sldSz cx="12192000" cy="6858000"/>
  <p:notesSz cx="6858000" cy="9144000"/>
  <p:embeddedFontLst>
    <p:embeddedFont>
      <p:font typeface="包图粗黑体" panose="02010600030101010101" charset="-122"/>
      <p:bold r:id="rId40"/>
    </p:embeddedFont>
    <p:embeddedFont>
      <p:font typeface="等线" panose="02010600030101010101" pitchFamily="2" charset="-122"/>
      <p:regular r:id="rId41"/>
      <p:bold r:id="rId42"/>
    </p:embeddedFont>
    <p:embeddedFont>
      <p:font typeface="黑体" panose="02010609060101010101" pitchFamily="49" charset="-122"/>
      <p:regular r:id="rId43"/>
    </p:embeddedFont>
    <p:embeddedFont>
      <p:font typeface="微软雅黑" panose="020B0503020204020204" pitchFamily="34" charset="-122"/>
      <p:regular r:id="rId44"/>
      <p:bold r:id="rId45"/>
    </p:embeddedFont>
    <p:embeddedFont>
      <p:font typeface="Calibri" panose="020F0502020204030204" pitchFamily="34" charset="0"/>
      <p:regular r:id="rId46"/>
      <p:bold r:id="rId47"/>
      <p:italic r:id="rId48"/>
      <p:boldItalic r:id="rId49"/>
    </p:embeddedFont>
    <p:embeddedFont>
      <p:font typeface="Cambria Math" panose="02040503050406030204" pitchFamily="18" charset="0"/>
      <p:regular r:id="rId50"/>
    </p:embeddedFont>
    <p:embeddedFont>
      <p:font typeface="Helvetica" panose="020B0604020202020204" pitchFamily="34" charset="0"/>
      <p:regular r:id="rId51"/>
      <p:bold r:id="rId52"/>
      <p:italic r:id="rId53"/>
      <p:boldItalic r:id="rId54"/>
    </p:embeddedFont>
    <p:embeddedFont>
      <p:font typeface="Impact" panose="020B0806030902050204" pitchFamily="34" charset="0"/>
      <p:regular r:id="rId55"/>
    </p:embeddedFont>
  </p:embeddedFontLst>
  <p:custDataLst>
    <p:tags r:id="rId5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00" userDrawn="1">
          <p15:clr>
            <a:srgbClr val="A4A3A4"/>
          </p15:clr>
        </p15:guide>
        <p15:guide id="2" pos="3856" userDrawn="1">
          <p15:clr>
            <a:srgbClr val="A4A3A4"/>
          </p15:clr>
        </p15:guide>
        <p15:guide id="3" pos="448" userDrawn="1">
          <p15:clr>
            <a:srgbClr val="A4A3A4"/>
          </p15:clr>
        </p15:guide>
        <p15:guide id="4" pos="7313" userDrawn="1">
          <p15:clr>
            <a:srgbClr val="A4A3A4"/>
          </p15:clr>
        </p15:guide>
        <p15:guide id="5" orient="horz" pos="1280" userDrawn="1">
          <p15:clr>
            <a:srgbClr val="A4A3A4"/>
          </p15:clr>
        </p15:guide>
        <p15:guide id="6" orient="horz" pos="381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陈 海瑶" initials="陈"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E0F6D"/>
    <a:srgbClr val="7F7F7F"/>
    <a:srgbClr val="404652"/>
    <a:srgbClr val="204F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19" autoAdjust="0"/>
    <p:restoredTop sz="85465" autoAdjust="0"/>
  </p:normalViewPr>
  <p:slideViewPr>
    <p:cSldViewPr snapToGrid="0" showGuides="1">
      <p:cViewPr varScale="1">
        <p:scale>
          <a:sx n="93" d="100"/>
          <a:sy n="93" d="100"/>
        </p:scale>
        <p:origin x="660" y="64"/>
      </p:cViewPr>
      <p:guideLst>
        <p:guide orient="horz" pos="2500"/>
        <p:guide pos="3856"/>
        <p:guide pos="448"/>
        <p:guide pos="7313"/>
        <p:guide orient="horz" pos="1280"/>
        <p:guide orient="horz" pos="381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tags" Target="tags/tag1.xml"/><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commentAuthors" Target="commentAuthor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30.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2023-06-06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a:t>
            </a:fld>
            <a:endParaRPr lang="zh-CN" altLang="en-US"/>
          </a:p>
        </p:txBody>
      </p:sp>
    </p:spTree>
    <p:extLst>
      <p:ext uri="{BB962C8B-B14F-4D97-AF65-F5344CB8AC3E}">
        <p14:creationId xmlns:p14="http://schemas.microsoft.com/office/powerpoint/2010/main" val="2896670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同时我对随机森林的两个参数进行网格搜索的交叉验证，根据随机森林包外误差来选取最优参数，结果如旁边两张图所示，最终发现</a:t>
            </a:r>
            <a:r>
              <a:rPr lang="en-US" altLang="zh-CN" dirty="0" err="1"/>
              <a:t>ntree</a:t>
            </a:r>
            <a:r>
              <a:rPr lang="en-US" altLang="zh-CN" dirty="0"/>
              <a:t> = 400</a:t>
            </a:r>
            <a:r>
              <a:rPr lang="zh-CN" altLang="en-US" dirty="0"/>
              <a:t>， </a:t>
            </a:r>
            <a:r>
              <a:rPr lang="en-US" altLang="zh-CN" dirty="0" err="1"/>
              <a:t>mtry</a:t>
            </a:r>
            <a:r>
              <a:rPr lang="en-US" altLang="zh-CN" dirty="0"/>
              <a:t> = 25</a:t>
            </a:r>
            <a:r>
              <a:rPr lang="zh-CN" altLang="en-US" dirty="0"/>
              <a:t>为最优特征，</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9899342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调参最终结果如下。</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12457409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由于在数据预处理阶段并未做特征选择，</a:t>
            </a:r>
            <a:r>
              <a:rPr lang="zh-CN" altLang="en-US" sz="1200" kern="100" dirty="0">
                <a:effectLst/>
                <a:latin typeface="等线" panose="02010600030101010101" pitchFamily="2" charset="-122"/>
                <a:ea typeface="等线" panose="02010600030101010101" pitchFamily="2" charset="-122"/>
                <a:cs typeface="Times New Roman" panose="02020603050405020304" pitchFamily="18" charset="0"/>
              </a:rPr>
              <a:t>我选择直接使用随机森林做特征选择。使用交叉验证以及变量重要性进行特征选择</a:t>
            </a:r>
            <a:r>
              <a:rPr lang="en-US" altLang="zh-CN" sz="12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en-US" sz="1200" kern="100" dirty="0">
                <a:effectLst/>
                <a:latin typeface="等线" panose="02010600030101010101" pitchFamily="2" charset="-122"/>
                <a:ea typeface="等线" panose="02010600030101010101" pitchFamily="2" charset="-122"/>
                <a:cs typeface="Times New Roman" panose="02020603050405020304" pitchFamily="18" charset="0"/>
              </a:rPr>
              <a:t>。</a:t>
            </a:r>
            <a:endParaRPr lang="en-US"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zh-CN" altLang="en-US" sz="1200" kern="100" dirty="0">
                <a:effectLst/>
                <a:latin typeface="等线" panose="02010600030101010101" pitchFamily="2" charset="-122"/>
                <a:ea typeface="等线" panose="02010600030101010101" pitchFamily="2" charset="-122"/>
                <a:cs typeface="Times New Roman" panose="02020603050405020304" pitchFamily="18" charset="0"/>
              </a:rPr>
              <a:t>由于交叉验证使用的是随机森林平衡样本包外误差来选择，在不平衡测试集上最优参数并没有很好的效果，因此手工验证，最终选定特征数目为</a:t>
            </a:r>
            <a:r>
              <a:rPr lang="en-US" altLang="zh-CN" sz="1200" kern="100" dirty="0">
                <a:effectLst/>
                <a:latin typeface="等线" panose="02010600030101010101" pitchFamily="2" charset="-122"/>
                <a:ea typeface="等线" panose="02010600030101010101" pitchFamily="2" charset="-122"/>
                <a:cs typeface="Times New Roman" panose="02020603050405020304" pitchFamily="18" charset="0"/>
              </a:rPr>
              <a:t>25</a:t>
            </a:r>
            <a:r>
              <a:rPr lang="zh-CN" altLang="en-US" sz="1200" kern="100" dirty="0">
                <a:effectLst/>
                <a:latin typeface="等线" panose="02010600030101010101" pitchFamily="2" charset="-122"/>
                <a:ea typeface="等线" panose="02010600030101010101" pitchFamily="2" charset="-122"/>
                <a:cs typeface="Times New Roman" panose="02020603050405020304" pitchFamily="18" charset="0"/>
              </a:rPr>
              <a:t>。特征选择完后</a:t>
            </a:r>
            <a:r>
              <a:rPr lang="en-US" altLang="zh-CN" sz="1200" kern="100" dirty="0">
                <a:effectLst/>
                <a:latin typeface="等线" panose="02010600030101010101" pitchFamily="2" charset="-122"/>
                <a:ea typeface="等线" panose="02010600030101010101" pitchFamily="2" charset="-122"/>
                <a:cs typeface="Times New Roman" panose="02020603050405020304" pitchFamily="18" charset="0"/>
              </a:rPr>
              <a:t>AUC</a:t>
            </a:r>
            <a:r>
              <a:rPr lang="zh-CN" altLang="en-US" sz="1200" kern="100" dirty="0">
                <a:effectLst/>
                <a:latin typeface="等线" panose="02010600030101010101" pitchFamily="2" charset="-122"/>
                <a:ea typeface="等线" panose="02010600030101010101" pitchFamily="2" charset="-122"/>
                <a:cs typeface="Times New Roman" panose="02020603050405020304" pitchFamily="18" charset="0"/>
              </a:rPr>
              <a:t>为</a:t>
            </a:r>
            <a:r>
              <a:rPr lang="en-US" altLang="zh-CN" sz="1200" kern="100" dirty="0">
                <a:effectLst/>
                <a:latin typeface="等线" panose="02010600030101010101" pitchFamily="2" charset="-122"/>
                <a:ea typeface="等线" panose="02010600030101010101" pitchFamily="2" charset="-122"/>
                <a:cs typeface="Times New Roman" panose="02020603050405020304" pitchFamily="18" charset="0"/>
              </a:rPr>
              <a:t>0.744</a:t>
            </a:r>
            <a:r>
              <a:rPr lang="zh-CN" altLang="en-US" sz="12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11155595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1</a:t>
            </a:r>
            <a:r>
              <a:rPr lang="zh-CN" altLang="en-US"/>
              <a:t>、将数据集内所有数值型的属性（共</a:t>
            </a:r>
            <a:r>
              <a:rPr lang="en-US" altLang="zh-CN"/>
              <a:t>56</a:t>
            </a:r>
            <a:r>
              <a:rPr lang="zh-CN" altLang="en-US"/>
              <a:t>个）作为特征输入对</a:t>
            </a:r>
            <a:r>
              <a:rPr lang="en-US" altLang="zh-CN"/>
              <a:t>shares</a:t>
            </a:r>
            <a:r>
              <a:rPr lang="zh-CN" altLang="en-US"/>
              <a:t>进行二分类。</a:t>
            </a:r>
            <a:endParaRPr lang="en-US" altLang="zh-CN"/>
          </a:p>
          <a:p>
            <a:r>
              <a:rPr lang="en-US" altLang="zh-CN"/>
              <a:t>2</a:t>
            </a:r>
            <a:r>
              <a:rPr lang="zh-CN" altLang="en-US"/>
              <a:t>、以</a:t>
            </a:r>
            <a:r>
              <a:rPr lang="en-US" altLang="zh-CN"/>
              <a:t>9</a:t>
            </a:r>
            <a:r>
              <a:rPr lang="zh-CN" altLang="en-US"/>
              <a:t>：</a:t>
            </a:r>
            <a:r>
              <a:rPr lang="en-US" altLang="zh-CN"/>
              <a:t>1</a:t>
            </a:r>
            <a:r>
              <a:rPr lang="zh-CN" altLang="en-US"/>
              <a:t>的比例划分训练集和测试集</a:t>
            </a:r>
          </a:p>
          <a:p>
            <a:r>
              <a:rPr lang="en-US" altLang="zh-CN"/>
              <a:t>3</a:t>
            </a:r>
            <a:r>
              <a:rPr lang="zh-CN" altLang="en-US"/>
              <a:t>、</a:t>
            </a:r>
            <a:r>
              <a:rPr lang="en-US" altLang="zh-CN"/>
              <a:t>nn.linear</a:t>
            </a:r>
            <a:r>
              <a:rPr lang="zh-CN" altLang="en-US"/>
              <a:t>用于设置神经网络的一个线性层，其中</a:t>
            </a:r>
            <a:r>
              <a:rPr lang="en-US" altLang="zh-CN"/>
              <a:t>in_features</a:t>
            </a:r>
            <a:r>
              <a:rPr lang="zh-CN" altLang="en-US"/>
              <a:t>为输入的神经元个数，</a:t>
            </a:r>
            <a:r>
              <a:rPr lang="en-US" altLang="zh-CN"/>
              <a:t>out_features</a:t>
            </a:r>
            <a:r>
              <a:rPr lang="zh-CN" altLang="en-US"/>
              <a:t>为输出的神经元个数，</a:t>
            </a:r>
            <a:r>
              <a:rPr lang="en-US" altLang="zh-CN"/>
              <a:t>bias</a:t>
            </a:r>
            <a:r>
              <a:rPr lang="zh-CN" altLang="en-US"/>
              <a:t>用于设置偏置</a:t>
            </a:r>
          </a:p>
          <a:p>
            <a:r>
              <a:rPr lang="en-US" altLang="zh-CN"/>
              <a:t>4</a:t>
            </a:r>
            <a:r>
              <a:rPr lang="zh-CN" altLang="en-US"/>
              <a:t>、</a:t>
            </a:r>
            <a:r>
              <a:rPr lang="en-US" altLang="zh-CN"/>
              <a:t>linear</a:t>
            </a:r>
            <a:r>
              <a:rPr lang="zh-CN" altLang="en-US"/>
              <a:t>对输入的</a:t>
            </a:r>
            <a:r>
              <a:rPr lang="en-US" altLang="zh-CN"/>
              <a:t>X</a:t>
            </a:r>
            <a:r>
              <a:rPr lang="en-US" altLang="zh-CN" baseline="-25000"/>
              <a:t>nxi</a:t>
            </a:r>
            <a:r>
              <a:rPr lang="zh-CN" altLang="en-US">
                <a:sym typeface="+mn-ea"/>
              </a:rPr>
              <a:t>实现了线性变换。其中</a:t>
            </a:r>
            <a:r>
              <a:rPr lang="en-US" altLang="zh-CN">
                <a:sym typeface="+mn-ea"/>
              </a:rPr>
              <a:t>W</a:t>
            </a:r>
            <a:r>
              <a:rPr lang="zh-CN" altLang="en-US">
                <a:sym typeface="+mn-ea"/>
              </a:rPr>
              <a:t>是模型需要学习的参数，</a:t>
            </a:r>
            <a:r>
              <a:rPr lang="en-US" altLang="zh-CN">
                <a:sym typeface="+mn-ea"/>
              </a:rPr>
              <a:t>w</a:t>
            </a:r>
            <a:r>
              <a:rPr lang="zh-CN" altLang="en-US">
                <a:sym typeface="+mn-ea"/>
              </a:rPr>
              <a:t>的维度是</a:t>
            </a:r>
            <a:r>
              <a:rPr lang="en-US" altLang="zh-CN">
                <a:sym typeface="+mn-ea"/>
              </a:rPr>
              <a:t>i*o</a:t>
            </a:r>
            <a:r>
              <a:rPr lang="zh-CN" altLang="en-US">
                <a:sym typeface="+mn-ea"/>
              </a:rPr>
              <a:t>，</a:t>
            </a:r>
            <a:r>
              <a:rPr lang="en-US" altLang="zh-CN">
                <a:sym typeface="+mn-ea"/>
              </a:rPr>
              <a:t>b</a:t>
            </a:r>
            <a:r>
              <a:rPr lang="zh-CN" altLang="en-US">
                <a:sym typeface="+mn-ea"/>
              </a:rPr>
              <a:t>是</a:t>
            </a:r>
            <a:r>
              <a:rPr lang="en-US" altLang="zh-CN">
                <a:sym typeface="+mn-ea"/>
              </a:rPr>
              <a:t>o</a:t>
            </a:r>
            <a:r>
              <a:rPr lang="zh-CN" altLang="en-US">
                <a:sym typeface="+mn-ea"/>
              </a:rPr>
              <a:t>维的向量偏置，</a:t>
            </a:r>
            <a:r>
              <a:rPr lang="en-US" altLang="zh-CN">
                <a:sym typeface="+mn-ea"/>
              </a:rPr>
              <a:t>n</a:t>
            </a:r>
            <a:r>
              <a:rPr lang="zh-CN" altLang="en-US">
                <a:sym typeface="+mn-ea"/>
              </a:rPr>
              <a:t>为输入向量的行数，</a:t>
            </a:r>
            <a:r>
              <a:rPr lang="en-US" altLang="zh-CN">
                <a:sym typeface="+mn-ea"/>
              </a:rPr>
              <a:t>i</a:t>
            </a:r>
            <a:r>
              <a:rPr lang="zh-CN" altLang="en-US">
                <a:sym typeface="+mn-ea"/>
              </a:rPr>
              <a:t>为输入神经元的个数，</a:t>
            </a:r>
            <a:r>
              <a:rPr lang="en-US" altLang="zh-CN">
                <a:sym typeface="+mn-ea"/>
              </a:rPr>
              <a:t>o</a:t>
            </a:r>
            <a:r>
              <a:rPr lang="zh-CN" altLang="en-US">
                <a:sym typeface="+mn-ea"/>
              </a:rPr>
              <a:t>为输出神经元的个数。</a:t>
            </a:r>
            <a:endParaRPr lang="zh-CN" altLang="en-US"/>
          </a:p>
          <a:p>
            <a:r>
              <a:rPr lang="en-US" altLang="zh-CN"/>
              <a:t>5</a:t>
            </a:r>
            <a:r>
              <a:rPr lang="zh-CN" altLang="en-US"/>
              <a:t>、在线性层确定之后，就利用激活函数</a:t>
            </a:r>
            <a:r>
              <a:rPr lang="en-US" altLang="zh-CN"/>
              <a:t>sigmoid</a:t>
            </a:r>
            <a:r>
              <a:rPr lang="zh-CN" altLang="en-US"/>
              <a:t>函数实现</a:t>
            </a:r>
            <a:r>
              <a:rPr lang="en-US" altLang="zh-CN"/>
              <a:t>”-1-1”</a:t>
            </a:r>
            <a:r>
              <a:rPr lang="zh-CN" altLang="en-US"/>
              <a:t>的映射。</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1</a:t>
            </a:r>
            <a:r>
              <a:rPr lang="zh-CN" altLang="en-US" dirty="0"/>
              <a:t>、在我们的二分类任务中，正负样本极不平衡，为了解决这个问题，在选择损失函数时我们选择构造</a:t>
            </a:r>
            <a:r>
              <a:rPr lang="en-US" altLang="zh-CN" dirty="0"/>
              <a:t>Focal Loss</a:t>
            </a:r>
            <a:r>
              <a:rPr lang="zh-CN" altLang="en-US" dirty="0"/>
              <a:t>函数。</a:t>
            </a:r>
          </a:p>
          <a:p>
            <a:r>
              <a:rPr lang="en-US" altLang="zh-CN" dirty="0"/>
              <a:t>2</a:t>
            </a:r>
            <a:r>
              <a:rPr lang="zh-CN" altLang="en-US" dirty="0"/>
              <a:t>、超参数</a:t>
            </a:r>
            <a:r>
              <a:rPr lang="en-US" altLang="zh-CN" dirty="0"/>
              <a:t>α</a:t>
            </a:r>
            <a:r>
              <a:rPr lang="zh-CN" altLang="en-US" dirty="0"/>
              <a:t>代表样本数量较少的类的权重，可平衡正负样本之间的损失权重；</a:t>
            </a:r>
            <a:r>
              <a:rPr lang="en-US" altLang="zh-CN" dirty="0"/>
              <a:t>γ</a:t>
            </a:r>
            <a:r>
              <a:rPr lang="zh-CN" altLang="en-US" dirty="0"/>
              <a:t>可用于控制简单</a:t>
            </a:r>
            <a:r>
              <a:rPr lang="en-US" altLang="zh-CN" dirty="0"/>
              <a:t>/</a:t>
            </a:r>
            <a:r>
              <a:rPr lang="zh-CN" altLang="en-US" dirty="0"/>
              <a:t>难区分样本数量失衡；</a:t>
            </a:r>
            <a:r>
              <a:rPr lang="en-US" altLang="zh-CN" dirty="0"/>
              <a:t>γ</a:t>
            </a:r>
            <a:r>
              <a:rPr lang="zh-CN" altLang="en-US" dirty="0"/>
              <a:t>在</a:t>
            </a:r>
            <a:r>
              <a:rPr lang="en-US" altLang="zh-CN" dirty="0"/>
              <a:t>Focal Loss</a:t>
            </a:r>
            <a:r>
              <a:rPr lang="zh-CN" altLang="en-US" dirty="0"/>
              <a:t>中占主要地位；</a:t>
            </a:r>
            <a:r>
              <a:rPr lang="en-US" altLang="zh-CN" dirty="0"/>
              <a:t>α</a:t>
            </a:r>
            <a:r>
              <a:rPr lang="zh-CN" altLang="en-US" dirty="0"/>
              <a:t>与参数</a:t>
            </a:r>
            <a:r>
              <a:rPr lang="en-US" altLang="zh-CN" dirty="0"/>
              <a:t>γ</a:t>
            </a:r>
            <a:r>
              <a:rPr lang="zh-CN" altLang="en-US" dirty="0"/>
              <a:t>相互作用。</a:t>
            </a:r>
          </a:p>
          <a:p>
            <a:r>
              <a:rPr lang="en-US" altLang="zh-CN" dirty="0"/>
              <a:t>3</a:t>
            </a:r>
            <a:r>
              <a:rPr lang="zh-CN" altLang="en-US" dirty="0"/>
              <a:t>、因为</a:t>
            </a:r>
            <a:r>
              <a:rPr lang="en-US" altLang="zh-CN" dirty="0"/>
              <a:t>γ</a:t>
            </a:r>
            <a:r>
              <a:rPr lang="zh-CN" altLang="en-US" dirty="0"/>
              <a:t>在</a:t>
            </a:r>
            <a:r>
              <a:rPr lang="en-US" altLang="zh-CN" dirty="0"/>
              <a:t>Focal Loss</a:t>
            </a:r>
            <a:r>
              <a:rPr lang="zh-CN" altLang="en-US" dirty="0"/>
              <a:t>中占主要地位，所以在确定参数时先确定</a:t>
            </a:r>
            <a:r>
              <a:rPr lang="en-US" altLang="zh-CN" dirty="0"/>
              <a:t>γ</a:t>
            </a:r>
            <a:r>
              <a:rPr lang="zh-CN" altLang="en-US" dirty="0"/>
              <a:t>，然后是</a:t>
            </a:r>
            <a:r>
              <a:rPr lang="en-US" altLang="zh-CN" dirty="0"/>
              <a:t>α</a:t>
            </a:r>
            <a:r>
              <a:rPr lang="zh-CN" altLang="en-US" dirty="0"/>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1162349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4505618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在模型拟合完之后，我们需要对模型学习到的特征进行解释。</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30</a:t>
            </a:fld>
            <a:endParaRPr lang="zh-CN" altLang="en-US"/>
          </a:p>
        </p:txBody>
      </p:sp>
    </p:spTree>
    <p:extLst>
      <p:ext uri="{BB962C8B-B14F-4D97-AF65-F5344CB8AC3E}">
        <p14:creationId xmlns:p14="http://schemas.microsoft.com/office/powerpoint/2010/main" val="24066638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3</a:t>
            </a:fld>
            <a:endParaRPr lang="zh-CN" altLang="en-US"/>
          </a:p>
        </p:txBody>
      </p:sp>
    </p:spTree>
    <p:extLst>
      <p:ext uri="{BB962C8B-B14F-4D97-AF65-F5344CB8AC3E}">
        <p14:creationId xmlns:p14="http://schemas.microsoft.com/office/powerpoint/2010/main" val="37716907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随机森林的模型性能最好，我们选择对随机森林进行解释。由于随机森林集成了许多树模型，因此它的预测过程的细节对内容创作者来说是隐蔽的。</a:t>
            </a:r>
            <a:endParaRPr lang="en-US" altLang="zh-CN" dirty="0"/>
          </a:p>
          <a:p>
            <a:r>
              <a:rPr lang="zh-CN" altLang="en-US" dirty="0"/>
              <a:t>因此需要采用一些别的方法对模型进行解释。我们使用了</a:t>
            </a:r>
            <a:r>
              <a:rPr lang="en-US" altLang="zh-CN" dirty="0"/>
              <a:t>ALE</a:t>
            </a:r>
            <a:r>
              <a:rPr lang="zh-CN" altLang="en-US" dirty="0"/>
              <a:t>解释特征值的变化对预测结果的影响。使用</a:t>
            </a:r>
            <a:r>
              <a:rPr lang="en-US" altLang="zh-CN" dirty="0"/>
              <a:t>Local Model</a:t>
            </a:r>
            <a:r>
              <a:rPr lang="zh-CN" altLang="en-US" dirty="0"/>
              <a:t>对单个实例的特征进行探索。</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31</a:t>
            </a:fld>
            <a:endParaRPr lang="zh-CN" altLang="en-US"/>
          </a:p>
        </p:txBody>
      </p:sp>
    </p:spTree>
    <p:extLst>
      <p:ext uri="{BB962C8B-B14F-4D97-AF65-F5344CB8AC3E}">
        <p14:creationId xmlns:p14="http://schemas.microsoft.com/office/powerpoint/2010/main" val="2577727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由于时间原因，我只选取一个看上去比较奇怪的特征进行解释。</a:t>
            </a:r>
            <a:endParaRPr lang="en-US" altLang="zh-CN" dirty="0"/>
          </a:p>
          <a:p>
            <a:r>
              <a:rPr lang="zh-CN" altLang="en-US" dirty="0"/>
              <a:t>从图中能发现，并不是完全线性的关系。对于热门是中间低两边高。</a:t>
            </a:r>
            <a:endParaRPr lang="en-US" altLang="zh-CN" dirty="0"/>
          </a:p>
          <a:p>
            <a:r>
              <a:rPr lang="zh-CN" altLang="en-US" sz="1200" dirty="0">
                <a:solidFill>
                  <a:schemeClr val="tx1"/>
                </a:solidFill>
                <a:latin typeface="黑体" panose="02010609060101010101" charset="-122"/>
                <a:ea typeface="黑体" panose="02010609060101010101" charset="-122"/>
                <a:sym typeface="+mn-ea"/>
              </a:rPr>
              <a:t>尝试总结：偏向客观事实输出和主观观点输出的文章能够更好地避免成为冷门文章，提高热度。</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32</a:t>
            </a:fld>
            <a:endParaRPr lang="zh-CN" altLang="en-US"/>
          </a:p>
        </p:txBody>
      </p:sp>
    </p:spTree>
    <p:extLst>
      <p:ext uri="{BB962C8B-B14F-4D97-AF65-F5344CB8AC3E}">
        <p14:creationId xmlns:p14="http://schemas.microsoft.com/office/powerpoint/2010/main" val="15215673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在最后，我们依据</a:t>
            </a:r>
            <a:r>
              <a:rPr lang="en-US" altLang="zh-CN" dirty="0"/>
              <a:t>Local Model</a:t>
            </a:r>
            <a:r>
              <a:rPr lang="zh-CN" altLang="en-US" dirty="0"/>
              <a:t>对实例进行解释，得出实例特征的影响，</a:t>
            </a:r>
            <a:r>
              <a:rPr lang="zh-CN" altLang="en-US" sz="1200" dirty="0">
                <a:solidFill>
                  <a:schemeClr val="tx1"/>
                </a:solidFill>
                <a:latin typeface="黑体" panose="02010609060101010101" charset="-122"/>
                <a:ea typeface="黑体" panose="02010609060101010101" charset="-122"/>
                <a:sym typeface="+mn-ea"/>
              </a:rPr>
              <a:t>依据对累积局部效应的解释及单个实例特征影响的结果对实例进行优化，最终构建系统。</a:t>
            </a:r>
            <a:endParaRPr lang="en-US" altLang="zh-CN" sz="1200" dirty="0">
              <a:solidFill>
                <a:schemeClr val="tx1"/>
              </a:solidFill>
              <a:latin typeface="黑体" panose="02010609060101010101" charset="-122"/>
              <a:ea typeface="黑体" panose="02010609060101010101" charset="-122"/>
              <a:sym typeface="+mn-ea"/>
            </a:endParaRP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33</a:t>
            </a:fld>
            <a:endParaRPr lang="zh-CN" altLang="en-US"/>
          </a:p>
        </p:txBody>
      </p:sp>
    </p:spTree>
    <p:extLst>
      <p:ext uri="{BB962C8B-B14F-4D97-AF65-F5344CB8AC3E}">
        <p14:creationId xmlns:p14="http://schemas.microsoft.com/office/powerpoint/2010/main" val="13179524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我们最终就是通过相关特征的构建，模型的拟合以及模型的解释，最终能够完成给内容生成者建议系统的思路。</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35</a:t>
            </a:fld>
            <a:endParaRPr lang="zh-CN" altLang="en-US"/>
          </a:p>
        </p:txBody>
      </p:sp>
    </p:spTree>
    <p:extLst>
      <p:ext uri="{BB962C8B-B14F-4D97-AF65-F5344CB8AC3E}">
        <p14:creationId xmlns:p14="http://schemas.microsoft.com/office/powerpoint/2010/main" val="30414326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特征构建的较为粗糙，以及模型解释的很粗糙，同时由于机器学习解释性技术不够稳健，需要更深入的一些实证分析才能佐证我们的观点。</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36</a:t>
            </a:fld>
            <a:endParaRPr lang="zh-CN" altLang="en-US"/>
          </a:p>
        </p:txBody>
      </p:sp>
    </p:spTree>
    <p:extLst>
      <p:ext uri="{BB962C8B-B14F-4D97-AF65-F5344CB8AC3E}">
        <p14:creationId xmlns:p14="http://schemas.microsoft.com/office/powerpoint/2010/main" val="869550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在我们之前的多数研究采用文章时间过程特征及文本内容特征融合，</a:t>
            </a:r>
            <a:r>
              <a:rPr kumimoji="0" lang="zh-CN" altLang="en-US" sz="2000" b="1" i="0" u="none" strike="noStrike" kern="1200" cap="none" spc="600" normalizeH="0" baseline="0" noProof="0" dirty="0">
                <a:ln>
                  <a:noFill/>
                </a:ln>
                <a:solidFill>
                  <a:srgbClr val="6E0F6D"/>
                </a:solidFill>
                <a:effectLst/>
                <a:uLnTx/>
                <a:uFillTx/>
                <a:latin typeface="黑体" panose="02010609060101010101" charset="-122"/>
                <a:ea typeface="黑体" panose="02010609060101010101" charset="-122"/>
                <a:cs typeface="黑体" panose="02010609060101010101" charset="-122"/>
                <a:sym typeface="+mn-ea"/>
              </a:rPr>
              <a:t>混合预测</a:t>
            </a:r>
            <a:r>
              <a:rPr lang="zh-CN" altLang="en-US" sz="1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高热度文章与低热度文章</a:t>
            </a:r>
            <a:endParaRPr lang="en-US" altLang="zh-CN" sz="1800" dirty="0">
              <a:effectLst/>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dirty="0">
                <a:effectLst/>
                <a:ea typeface="等线" panose="02010600030101010101" pitchFamily="2" charset="-122"/>
                <a:cs typeface="Times New Roman" panose="02020603050405020304" pitchFamily="18" charset="0"/>
              </a:rPr>
              <a:t>这样的预测方法在工业应用中的价值很高，同时预测准确率也较高。</a:t>
            </a:r>
            <a:endParaRPr lang="en-US" altLang="zh-CN" sz="1800" dirty="0">
              <a:effectLst/>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dirty="0">
                <a:effectLst/>
                <a:ea typeface="等线" panose="02010600030101010101" pitchFamily="2" charset="-122"/>
                <a:cs typeface="Times New Roman" panose="02020603050405020304" pitchFamily="18" charset="0"/>
              </a:rPr>
              <a:t>然而对于内容创作者而言会产生一些问题，如高热度文章具有极大的偶然性，</a:t>
            </a:r>
            <a:endParaRPr lang="en-US" altLang="zh-CN" sz="1800" dirty="0">
              <a:effectLst/>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dirty="0">
                <a:effectLst/>
                <a:ea typeface="等线" panose="02010600030101010101" pitchFamily="2" charset="-122"/>
                <a:cs typeface="Times New Roman" panose="02020603050405020304" pitchFamily="18" charset="0"/>
              </a:rPr>
              <a:t>对于创作者来说很难从中得到启示，并将经验应用到自己文章之中</a:t>
            </a:r>
            <a:r>
              <a:rPr lang="en-US" altLang="zh-CN" sz="1800" dirty="0">
                <a:effectLst/>
                <a:ea typeface="等线" panose="02010600030101010101" pitchFamily="2" charset="-122"/>
                <a:cs typeface="Times New Roman" panose="02020603050405020304" pitchFamily="18" charset="0"/>
              </a:rPr>
              <a:t>.</a:t>
            </a:r>
            <a:r>
              <a:rPr lang="zh-CN" altLang="zh-CN" sz="1800" dirty="0">
                <a:effectLst/>
                <a:ea typeface="等线" panose="02010600030101010101" pitchFamily="2" charset="-122"/>
                <a:cs typeface="Times New Roman" panose="02020603050405020304" pitchFamily="18" charset="0"/>
              </a:rPr>
              <a:t>很难在无法获得时间过程特征的情况下保持较高的预测准确率</a:t>
            </a:r>
            <a:r>
              <a:rPr lang="zh-CN" altLang="en-US" sz="1800" dirty="0">
                <a:effectLst/>
                <a:ea typeface="等线" panose="02010600030101010101" pitchFamily="2" charset="-122"/>
                <a:cs typeface="Times New Roman" panose="02020603050405020304" pitchFamily="18" charset="0"/>
              </a:rPr>
              <a:t>。</a:t>
            </a:r>
            <a:endParaRPr lang="en-US" altLang="zh-CN" sz="1800" dirty="0">
              <a:effectLst/>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effectLst/>
                <a:ea typeface="等线" panose="02010600030101010101" pitchFamily="2" charset="-122"/>
                <a:cs typeface="Times New Roman" panose="02020603050405020304" pitchFamily="18" charset="0"/>
              </a:rPr>
              <a:t>冷启动，即</a:t>
            </a:r>
            <a:r>
              <a:rPr lang="zh-CN" altLang="zh-CN" sz="1800" dirty="0">
                <a:effectLst/>
                <a:ea typeface="等线" panose="02010600030101010101" pitchFamily="2" charset="-122"/>
                <a:cs typeface="Times New Roman" panose="02020603050405020304" pitchFamily="18" charset="0"/>
              </a:rPr>
              <a:t>发表前预测文章热度的方法</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5</a:t>
            </a:fld>
            <a:endParaRPr lang="zh-CN" altLang="en-US"/>
          </a:p>
        </p:txBody>
      </p:sp>
    </p:spTree>
    <p:extLst>
      <p:ext uri="{BB962C8B-B14F-4D97-AF65-F5344CB8AC3E}">
        <p14:creationId xmlns:p14="http://schemas.microsoft.com/office/powerpoint/2010/main" val="33803455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dirty="0">
                <a:solidFill>
                  <a:schemeClr val="tx1"/>
                </a:solidFill>
                <a:latin typeface="黑体" panose="02010609060101010101" charset="-122"/>
                <a:ea typeface="黑体" panose="02010609060101010101" charset="-122"/>
                <a:cs typeface="黑体" panose="02010609060101010101" charset="-122"/>
                <a:sym typeface="+mn-ea"/>
              </a:rPr>
              <a:t>更好地向内容创作者提出建议，从而使得文章摆脱低热度。让内容获取者更注重文章内容。</a:t>
            </a:r>
            <a:endParaRPr lang="en-US" altLang="zh-CN" sz="1200" b="0" dirty="0">
              <a:solidFill>
                <a:schemeClr val="tx1"/>
              </a:solidFill>
              <a:latin typeface="黑体" panose="02010609060101010101" charset="-122"/>
              <a:ea typeface="黑体" panose="02010609060101010101" charset="-122"/>
              <a:cs typeface="黑体" panose="02010609060101010101" charset="-122"/>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dirty="0">
                <a:solidFill>
                  <a:schemeClr val="tx1"/>
                </a:solidFill>
                <a:latin typeface="黑体" panose="02010609060101010101" charset="-122"/>
                <a:ea typeface="黑体" panose="02010609060101010101" charset="-122"/>
                <a:cs typeface="黑体" panose="02010609060101010101" charset="-122"/>
                <a:sym typeface="+mn-ea"/>
              </a:rPr>
              <a:t>在识别文章热度的基础上，我们将文章分为冷门与正常文章，以发现</a:t>
            </a:r>
            <a:r>
              <a:rPr lang="zh-CN" altLang="zh-CN" sz="1800" b="0" dirty="0">
                <a:effectLst/>
                <a:ea typeface="等线" panose="02010600030101010101" pitchFamily="2" charset="-122"/>
                <a:cs typeface="Times New Roman" panose="02020603050405020304" pitchFamily="18" charset="0"/>
              </a:rPr>
              <a:t>一些令创作者感兴趣的内容特征，能够使文章避免低热度</a:t>
            </a:r>
            <a:r>
              <a:rPr lang="zh-CN" altLang="en-US" sz="1800" b="0" dirty="0">
                <a:effectLst/>
                <a:ea typeface="等线" panose="02010600030101010101" pitchFamily="2" charset="-122"/>
                <a:cs typeface="Times New Roman" panose="02020603050405020304" pitchFamily="18" charset="0"/>
              </a:rPr>
              <a:t>。</a:t>
            </a:r>
            <a:endParaRPr lang="zh-CN" altLang="en-US" sz="1200" b="0" dirty="0">
              <a:solidFill>
                <a:schemeClr val="tx1"/>
              </a:solidFill>
              <a:latin typeface="黑体" panose="02010609060101010101" charset="-122"/>
              <a:ea typeface="黑体" panose="02010609060101010101" charset="-122"/>
              <a:cs typeface="黑体" panose="02010609060101010101" charset="-122"/>
              <a:sym typeface="+mn-ea"/>
            </a:endParaRPr>
          </a:p>
          <a:p>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为了完成这样一个系统构建的任务，我们将获取一些原始文本数据，根据我们认为的相关影响因素构建相应的特征，通过模型拟合来学习这些特征，最后通过对模型的解释向内容创作者提出建议。</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3187965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indent="133350"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最小值为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，最大值为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843300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5%</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分位点为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584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95%</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分位点为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10800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a:p>
            <a:pPr indent="133350"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在我们对</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shares</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分布的探索过程中，发现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shares</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的分布与过往研究对于在线文章热度的分布的先验知识并不相同。在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RNN+LSTM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的研究中认为，冷门微信公众号文章（浏览量</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&lt;100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）的占比最多，达到了</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93%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。而本文认为，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Mashable</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这样的博客文章平台，冷门文章是占比较少的（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5%</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a:p>
            <a:pPr indent="133350"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Arapakis</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等人的研究中也提出，若采用冷门文章占多数这样的连续热度值分箱方法，会对冷门的在线文章形成一定的“偏见”。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lvl="0" indent="133350" algn="just"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因此，在后续的模型拟合过程中，我们采用了占比较少的冷门文章识别作为我们冷启动在线文章热度识别的主要任务。</a:t>
            </a:r>
          </a:p>
          <a:p>
            <a:pPr indent="133350" algn="just"/>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我们先对这样一个原始分享数据做对数转换进行线性回归，以截距项的回归作为基准模型。发现在</a:t>
            </a:r>
            <a:r>
              <a:rPr lang="en-US" altLang="zh-CN" dirty="0"/>
              <a:t>MAE</a:t>
            </a:r>
            <a:r>
              <a:rPr lang="zh-CN" altLang="en-US" dirty="0"/>
              <a:t>上是由一定提升，但是拟合优度很低。</a:t>
            </a:r>
            <a:endParaRPr lang="en-US" altLang="zh-CN" dirty="0"/>
          </a:p>
          <a:p>
            <a:r>
              <a:rPr lang="zh-CN" altLang="en-US" dirty="0"/>
              <a:t>同时与旁边这个研究有同样的问题。在热度的原始值上</a:t>
            </a:r>
            <a:r>
              <a:rPr lang="en-US" altLang="zh-CN" dirty="0"/>
              <a:t>MAE</a:t>
            </a:r>
            <a:r>
              <a:rPr lang="zh-CN" altLang="en-US" dirty="0"/>
              <a:t>为</a:t>
            </a:r>
            <a:r>
              <a:rPr lang="en-US" altLang="zh-CN" dirty="0"/>
              <a:t>2000</a:t>
            </a:r>
            <a:r>
              <a:rPr lang="zh-CN" altLang="en-US" dirty="0"/>
              <a:t>，我们认为</a:t>
            </a:r>
            <a:r>
              <a:rPr lang="zh-CN" altLang="zh-CN" sz="1800" dirty="0">
                <a:effectLst/>
                <a:ea typeface="等线" panose="02010600030101010101" pitchFamily="2" charset="-122"/>
                <a:cs typeface="Times New Roman" panose="02020603050405020304" pitchFamily="18" charset="0"/>
              </a:rPr>
              <a:t>这样的差距对于在线文章热度识别的任务是不可接受的</a:t>
            </a:r>
            <a:r>
              <a:rPr lang="zh-CN" altLang="en-US" sz="1800" dirty="0">
                <a:effectLst/>
                <a:ea typeface="等线" panose="02010600030101010101" pitchFamily="2" charset="-122"/>
                <a:cs typeface="Times New Roman" panose="02020603050405020304" pitchFamily="18" charset="0"/>
              </a:rPr>
              <a:t>。</a:t>
            </a:r>
            <a:endParaRPr lang="en-US" altLang="zh-CN" sz="1800" dirty="0">
              <a:effectLst/>
              <a:ea typeface="等线" panose="02010600030101010101" pitchFamily="2" charset="-122"/>
              <a:cs typeface="Times New Roman" panose="02020603050405020304" pitchFamily="18" charset="0"/>
            </a:endParaRPr>
          </a:p>
          <a:p>
            <a:r>
              <a:rPr lang="zh-CN" altLang="en-US" sz="1800" dirty="0">
                <a:effectLst/>
                <a:ea typeface="等线" panose="02010600030101010101" pitchFamily="2" charset="-122"/>
                <a:cs typeface="Times New Roman" panose="02020603050405020304" pitchFamily="18" charset="0"/>
              </a:rPr>
              <a:t>一个很怪的问题：去除截距，拟合优度会很高</a:t>
            </a:r>
            <a:endParaRPr lang="en-US" altLang="zh-CN" sz="1800" dirty="0">
              <a:effectLst/>
              <a:ea typeface="等线" panose="02010600030101010101" pitchFamily="2" charset="-122"/>
              <a:cs typeface="Times New Roman" panose="02020603050405020304" pitchFamily="18" charset="0"/>
            </a:endParaRPr>
          </a:p>
          <a:p>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为了解决构建的内容特征对热门文章有较差解释性这一问题，我们选择对</a:t>
            </a:r>
            <a:r>
              <a:rPr lang="en-US" altLang="zh-CN" dirty="0"/>
              <a:t>shares</a:t>
            </a:r>
            <a:r>
              <a:rPr lang="zh-CN" altLang="en-US" dirty="0"/>
              <a:t>依据上下</a:t>
            </a:r>
            <a:r>
              <a:rPr lang="en-US" altLang="zh-CN" dirty="0"/>
              <a:t>5%</a:t>
            </a:r>
            <a:r>
              <a:rPr lang="zh-CN" altLang="en-US" dirty="0"/>
              <a:t>分位点进行分箱。在热门识别这里也间接证明了对热门文章有较差解释性，最好的模型混淆矩阵只能如下图。</a:t>
            </a:r>
            <a:endParaRPr lang="en-US" altLang="zh-CN" dirty="0"/>
          </a:p>
          <a:p>
            <a:r>
              <a:rPr lang="zh-CN" altLang="en-US" dirty="0"/>
              <a:t>因此我们选择了冷门识别任务，所有的模型结果如下，我们已</a:t>
            </a:r>
            <a:r>
              <a:rPr lang="en-US" altLang="zh-CN" dirty="0"/>
              <a:t>NB</a:t>
            </a:r>
            <a:r>
              <a:rPr lang="zh-CN" altLang="en-US" dirty="0"/>
              <a:t>作为基准比较，同时不同模型对于样本不平衡问题有一些应对策略。</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在随机森林拟合过程中，我选用了平衡采样的策略。我对采样的四种方法以及小样本在采样后占总体占比</a:t>
            </a:r>
            <a:r>
              <a:rPr lang="en-US" altLang="zh-CN" dirty="0"/>
              <a:t>p</a:t>
            </a:r>
            <a:r>
              <a:rPr lang="zh-CN" altLang="en-US" dirty="0"/>
              <a:t>做了遍历搜索，依据</a:t>
            </a:r>
            <a:r>
              <a:rPr lang="en-US" altLang="zh-CN" dirty="0"/>
              <a:t>C5.0</a:t>
            </a:r>
            <a:r>
              <a:rPr lang="zh-CN" altLang="en-US" dirty="0"/>
              <a:t>拟合后在测试集上的</a:t>
            </a:r>
            <a:r>
              <a:rPr lang="en-US" altLang="zh-CN" dirty="0"/>
              <a:t>AUC</a:t>
            </a:r>
            <a:r>
              <a:rPr lang="zh-CN" altLang="en-US" dirty="0"/>
              <a:t>进行选择我。</a:t>
            </a:r>
            <a:endParaRPr lang="en-US" altLang="zh-CN" dirty="0"/>
          </a:p>
          <a:p>
            <a:r>
              <a:rPr lang="zh-CN" altLang="en-US" dirty="0"/>
              <a:t>最终发现欠采样</a:t>
            </a:r>
            <a:r>
              <a:rPr lang="en-US" altLang="zh-CN" dirty="0"/>
              <a:t>+p=0.46</a:t>
            </a:r>
            <a:r>
              <a:rPr lang="zh-CN" altLang="en-US" dirty="0"/>
              <a:t>效果最好。</a:t>
            </a:r>
            <a:endParaRPr lang="en-US" altLang="zh-CN" dirty="0"/>
          </a:p>
          <a:p>
            <a:r>
              <a:rPr lang="zh-CN" altLang="en-US" dirty="0"/>
              <a:t>不平衡上的模型与平衡样本上的模型对比能发现，采样能大幅提高树模型对于小样本特征的学习。</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2023-06-06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2023-06-06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2023-06-06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标题和内容">
    <p:bg>
      <p:bgPr>
        <a:solidFill>
          <a:schemeClr val="tx2">
            <a:lumMod val="75000"/>
          </a:schemeClr>
        </a:solidFill>
        <a:effectLst/>
      </p:bgPr>
    </p:bg>
    <p:spTree>
      <p:nvGrpSpPr>
        <p:cNvPr id="1" name=""/>
        <p:cNvGrpSpPr/>
        <p:nvPr/>
      </p:nvGrpSpPr>
      <p:grpSpPr>
        <a:xfrm>
          <a:off x="0" y="0"/>
          <a:ext cx="0" cy="0"/>
          <a:chOff x="0" y="0"/>
          <a:chExt cx="0" cy="0"/>
        </a:xfrm>
      </p:grpSpPr>
      <p:sp>
        <p:nvSpPr>
          <p:cNvPr id="6" name="等腰三角形 5"/>
          <p:cNvSpPr/>
          <p:nvPr userDrawn="1"/>
        </p:nvSpPr>
        <p:spPr>
          <a:xfrm rot="10800000" flipH="1" flipV="1">
            <a:off x="0" y="1"/>
            <a:ext cx="5694744" cy="613458"/>
          </a:xfrm>
          <a:prstGeom prst="triangle">
            <a:avLst>
              <a:gd name="adj" fmla="val 0"/>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p:cNvSpPr/>
          <p:nvPr userDrawn="1"/>
        </p:nvSpPr>
        <p:spPr>
          <a:xfrm rot="10554878">
            <a:off x="4340030" y="297589"/>
            <a:ext cx="7892839" cy="552947"/>
          </a:xfrm>
          <a:prstGeom prst="parallelogram">
            <a:avLst/>
          </a:prstGeom>
          <a:solidFill>
            <a:schemeClr val="tx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flipV="1">
            <a:off x="0" y="680130"/>
            <a:ext cx="12192000" cy="617787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明兰" panose="02010600030101010101" pitchFamily="2" charset="-122"/>
            </a:endParaRPr>
          </a:p>
        </p:txBody>
      </p:sp>
      <p:grpSp>
        <p:nvGrpSpPr>
          <p:cNvPr id="8" name="组合 7"/>
          <p:cNvGrpSpPr>
            <a:grpSpLocks noChangeAspect="1"/>
          </p:cNvGrpSpPr>
          <p:nvPr userDrawn="1"/>
        </p:nvGrpSpPr>
        <p:grpSpPr>
          <a:xfrm>
            <a:off x="10387584" y="176259"/>
            <a:ext cx="1152000" cy="325779"/>
            <a:chOff x="479376" y="479847"/>
            <a:chExt cx="4271963" cy="1208088"/>
          </a:xfrm>
          <a:solidFill>
            <a:schemeClr val="bg1"/>
          </a:solidFill>
        </p:grpSpPr>
        <p:sp>
          <p:nvSpPr>
            <p:cNvPr id="9" name="Freeform 5"/>
            <p:cNvSpPr/>
            <p:nvPr userDrawn="1"/>
          </p:nvSpPr>
          <p:spPr bwMode="auto">
            <a:xfrm>
              <a:off x="833389" y="1516485"/>
              <a:ext cx="63500" cy="84138"/>
            </a:xfrm>
            <a:custGeom>
              <a:avLst/>
              <a:gdLst>
                <a:gd name="T0" fmla="*/ 11 w 17"/>
                <a:gd name="T1" fmla="*/ 22 h 22"/>
                <a:gd name="T2" fmla="*/ 11 w 17"/>
                <a:gd name="T3" fmla="*/ 22 h 22"/>
                <a:gd name="T4" fmla="*/ 6 w 17"/>
                <a:gd name="T5" fmla="*/ 20 h 22"/>
                <a:gd name="T6" fmla="*/ 0 w 17"/>
                <a:gd name="T7" fmla="*/ 17 h 22"/>
                <a:gd name="T8" fmla="*/ 0 w 17"/>
                <a:gd name="T9" fmla="*/ 17 h 22"/>
                <a:gd name="T10" fmla="*/ 0 w 17"/>
                <a:gd name="T11" fmla="*/ 16 h 22"/>
                <a:gd name="T12" fmla="*/ 0 w 17"/>
                <a:gd name="T13" fmla="*/ 16 h 22"/>
                <a:gd name="T14" fmla="*/ 2 w 17"/>
                <a:gd name="T15" fmla="*/ 17 h 22"/>
                <a:gd name="T16" fmla="*/ 3 w 17"/>
                <a:gd name="T17" fmla="*/ 17 h 22"/>
                <a:gd name="T18" fmla="*/ 4 w 17"/>
                <a:gd name="T19" fmla="*/ 17 h 22"/>
                <a:gd name="T20" fmla="*/ 7 w 17"/>
                <a:gd name="T21" fmla="*/ 12 h 22"/>
                <a:gd name="T22" fmla="*/ 8 w 17"/>
                <a:gd name="T23" fmla="*/ 8 h 22"/>
                <a:gd name="T24" fmla="*/ 10 w 17"/>
                <a:gd name="T25" fmla="*/ 4 h 22"/>
                <a:gd name="T26" fmla="*/ 11 w 17"/>
                <a:gd name="T27" fmla="*/ 3 h 22"/>
                <a:gd name="T28" fmla="*/ 11 w 17"/>
                <a:gd name="T29" fmla="*/ 2 h 22"/>
                <a:gd name="T30" fmla="*/ 10 w 17"/>
                <a:gd name="T31" fmla="*/ 2 h 22"/>
                <a:gd name="T32" fmla="*/ 6 w 17"/>
                <a:gd name="T33" fmla="*/ 2 h 22"/>
                <a:gd name="T34" fmla="*/ 6 w 17"/>
                <a:gd name="T35" fmla="*/ 2 h 22"/>
                <a:gd name="T36" fmla="*/ 6 w 17"/>
                <a:gd name="T37" fmla="*/ 0 h 22"/>
                <a:gd name="T38" fmla="*/ 6 w 17"/>
                <a:gd name="T39" fmla="*/ 0 h 22"/>
                <a:gd name="T40" fmla="*/ 16 w 17"/>
                <a:gd name="T41" fmla="*/ 1 h 22"/>
                <a:gd name="T42" fmla="*/ 17 w 17"/>
                <a:gd name="T43" fmla="*/ 1 h 22"/>
                <a:gd name="T44" fmla="*/ 15 w 17"/>
                <a:gd name="T45" fmla="*/ 4 h 22"/>
                <a:gd name="T46" fmla="*/ 14 w 17"/>
                <a:gd name="T47" fmla="*/ 7 h 22"/>
                <a:gd name="T48" fmla="*/ 11 w 17"/>
                <a:gd name="T49" fmla="*/ 13 h 22"/>
                <a:gd name="T50" fmla="*/ 8 w 17"/>
                <a:gd name="T51" fmla="*/ 19 h 22"/>
                <a:gd name="T52" fmla="*/ 9 w 17"/>
                <a:gd name="T53" fmla="*/ 20 h 22"/>
                <a:gd name="T54" fmla="*/ 11 w 17"/>
                <a:gd name="T55" fmla="*/ 21 h 22"/>
                <a:gd name="T56" fmla="*/ 11 w 17"/>
                <a:gd name="T57" fmla="*/ 21 h 22"/>
                <a:gd name="T58" fmla="*/ 11 w 17"/>
                <a:gd name="T5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7" h="22">
                  <a:moveTo>
                    <a:pt x="11" y="22"/>
                  </a:moveTo>
                  <a:cubicBezTo>
                    <a:pt x="11" y="22"/>
                    <a:pt x="11" y="22"/>
                    <a:pt x="11" y="22"/>
                  </a:cubicBezTo>
                  <a:cubicBezTo>
                    <a:pt x="9" y="22"/>
                    <a:pt x="8" y="21"/>
                    <a:pt x="6" y="20"/>
                  </a:cubicBezTo>
                  <a:cubicBezTo>
                    <a:pt x="4" y="19"/>
                    <a:pt x="2" y="18"/>
                    <a:pt x="0" y="17"/>
                  </a:cubicBezTo>
                  <a:cubicBezTo>
                    <a:pt x="0" y="17"/>
                    <a:pt x="0" y="17"/>
                    <a:pt x="0" y="17"/>
                  </a:cubicBezTo>
                  <a:cubicBezTo>
                    <a:pt x="0" y="16"/>
                    <a:pt x="0" y="16"/>
                    <a:pt x="0" y="16"/>
                  </a:cubicBezTo>
                  <a:cubicBezTo>
                    <a:pt x="0" y="16"/>
                    <a:pt x="0" y="16"/>
                    <a:pt x="0" y="16"/>
                  </a:cubicBezTo>
                  <a:cubicBezTo>
                    <a:pt x="1" y="16"/>
                    <a:pt x="1" y="17"/>
                    <a:pt x="2" y="17"/>
                  </a:cubicBezTo>
                  <a:cubicBezTo>
                    <a:pt x="3" y="17"/>
                    <a:pt x="3" y="17"/>
                    <a:pt x="3" y="17"/>
                  </a:cubicBezTo>
                  <a:cubicBezTo>
                    <a:pt x="4" y="17"/>
                    <a:pt x="4" y="17"/>
                    <a:pt x="4" y="17"/>
                  </a:cubicBezTo>
                  <a:cubicBezTo>
                    <a:pt x="5" y="17"/>
                    <a:pt x="5" y="15"/>
                    <a:pt x="7" y="12"/>
                  </a:cubicBezTo>
                  <a:cubicBezTo>
                    <a:pt x="8" y="8"/>
                    <a:pt x="8" y="8"/>
                    <a:pt x="8" y="8"/>
                  </a:cubicBezTo>
                  <a:cubicBezTo>
                    <a:pt x="9" y="7"/>
                    <a:pt x="10" y="6"/>
                    <a:pt x="10" y="4"/>
                  </a:cubicBezTo>
                  <a:cubicBezTo>
                    <a:pt x="11" y="3"/>
                    <a:pt x="11" y="3"/>
                    <a:pt x="11" y="3"/>
                  </a:cubicBezTo>
                  <a:cubicBezTo>
                    <a:pt x="11" y="2"/>
                    <a:pt x="11" y="2"/>
                    <a:pt x="11" y="2"/>
                  </a:cubicBezTo>
                  <a:cubicBezTo>
                    <a:pt x="11" y="2"/>
                    <a:pt x="10" y="2"/>
                    <a:pt x="10" y="2"/>
                  </a:cubicBezTo>
                  <a:cubicBezTo>
                    <a:pt x="8" y="2"/>
                    <a:pt x="7" y="2"/>
                    <a:pt x="6" y="2"/>
                  </a:cubicBezTo>
                  <a:cubicBezTo>
                    <a:pt x="6" y="2"/>
                    <a:pt x="6" y="2"/>
                    <a:pt x="6" y="2"/>
                  </a:cubicBezTo>
                  <a:cubicBezTo>
                    <a:pt x="6" y="1"/>
                    <a:pt x="6" y="1"/>
                    <a:pt x="6" y="0"/>
                  </a:cubicBezTo>
                  <a:cubicBezTo>
                    <a:pt x="6" y="0"/>
                    <a:pt x="6" y="0"/>
                    <a:pt x="6" y="0"/>
                  </a:cubicBezTo>
                  <a:cubicBezTo>
                    <a:pt x="9" y="0"/>
                    <a:pt x="13" y="1"/>
                    <a:pt x="16" y="1"/>
                  </a:cubicBezTo>
                  <a:cubicBezTo>
                    <a:pt x="17" y="1"/>
                    <a:pt x="17" y="1"/>
                    <a:pt x="17" y="1"/>
                  </a:cubicBezTo>
                  <a:cubicBezTo>
                    <a:pt x="16" y="2"/>
                    <a:pt x="16" y="2"/>
                    <a:pt x="15" y="4"/>
                  </a:cubicBezTo>
                  <a:cubicBezTo>
                    <a:pt x="15" y="4"/>
                    <a:pt x="14" y="5"/>
                    <a:pt x="14" y="7"/>
                  </a:cubicBezTo>
                  <a:cubicBezTo>
                    <a:pt x="11" y="13"/>
                    <a:pt x="11" y="13"/>
                    <a:pt x="11" y="13"/>
                  </a:cubicBezTo>
                  <a:cubicBezTo>
                    <a:pt x="9" y="17"/>
                    <a:pt x="8" y="19"/>
                    <a:pt x="8" y="19"/>
                  </a:cubicBezTo>
                  <a:cubicBezTo>
                    <a:pt x="8" y="19"/>
                    <a:pt x="8" y="20"/>
                    <a:pt x="9" y="20"/>
                  </a:cubicBezTo>
                  <a:cubicBezTo>
                    <a:pt x="9" y="20"/>
                    <a:pt x="10" y="20"/>
                    <a:pt x="11" y="21"/>
                  </a:cubicBezTo>
                  <a:cubicBezTo>
                    <a:pt x="11" y="21"/>
                    <a:pt x="11" y="21"/>
                    <a:pt x="11" y="21"/>
                  </a:cubicBezTo>
                  <a:lnTo>
                    <a:pt x="11" y="22"/>
                  </a:lnTo>
                  <a:close/>
                </a:path>
              </a:pathLst>
            </a:custGeom>
            <a:grpFill/>
            <a:ln>
              <a:noFill/>
            </a:ln>
          </p:spPr>
          <p:txBody>
            <a:bodyPr vert="horz" wrap="square" lIns="91440" tIns="45720" rIns="91440" bIns="45720" numCol="1" anchor="t" anchorCtr="0" compatLnSpc="1"/>
            <a:lstStyle/>
            <a:p>
              <a:endParaRPr lang="zh-CN" altLang="en-US"/>
            </a:p>
          </p:txBody>
        </p:sp>
        <p:sp>
          <p:nvSpPr>
            <p:cNvPr id="12" name="Freeform 6"/>
            <p:cNvSpPr>
              <a:spLocks noEditPoints="1"/>
            </p:cNvSpPr>
            <p:nvPr userDrawn="1"/>
          </p:nvSpPr>
          <p:spPr bwMode="auto">
            <a:xfrm>
              <a:off x="976264" y="1554585"/>
              <a:ext cx="63500" cy="84138"/>
            </a:xfrm>
            <a:custGeom>
              <a:avLst/>
              <a:gdLst>
                <a:gd name="T0" fmla="*/ 16 w 17"/>
                <a:gd name="T1" fmla="*/ 16 h 22"/>
                <a:gd name="T2" fmla="*/ 15 w 17"/>
                <a:gd name="T3" fmla="*/ 19 h 22"/>
                <a:gd name="T4" fmla="*/ 10 w 17"/>
                <a:gd name="T5" fmla="*/ 22 h 22"/>
                <a:gd name="T6" fmla="*/ 7 w 17"/>
                <a:gd name="T7" fmla="*/ 22 h 22"/>
                <a:gd name="T8" fmla="*/ 1 w 17"/>
                <a:gd name="T9" fmla="*/ 18 h 22"/>
                <a:gd name="T10" fmla="*/ 1 w 17"/>
                <a:gd name="T11" fmla="*/ 15 h 22"/>
                <a:gd name="T12" fmla="*/ 3 w 17"/>
                <a:gd name="T13" fmla="*/ 11 h 22"/>
                <a:gd name="T14" fmla="*/ 5 w 17"/>
                <a:gd name="T15" fmla="*/ 10 h 22"/>
                <a:gd name="T16" fmla="*/ 3 w 17"/>
                <a:gd name="T17" fmla="*/ 5 h 22"/>
                <a:gd name="T18" fmla="*/ 7 w 17"/>
                <a:gd name="T19" fmla="*/ 0 h 22"/>
                <a:gd name="T20" fmla="*/ 11 w 17"/>
                <a:gd name="T21" fmla="*/ 0 h 22"/>
                <a:gd name="T22" fmla="*/ 15 w 17"/>
                <a:gd name="T23" fmla="*/ 2 h 22"/>
                <a:gd name="T24" fmla="*/ 17 w 17"/>
                <a:gd name="T25" fmla="*/ 5 h 22"/>
                <a:gd name="T26" fmla="*/ 13 w 17"/>
                <a:gd name="T27" fmla="*/ 9 h 22"/>
                <a:gd name="T28" fmla="*/ 16 w 17"/>
                <a:gd name="T29" fmla="*/ 12 h 22"/>
                <a:gd name="T30" fmla="*/ 16 w 17"/>
                <a:gd name="T31" fmla="*/ 16 h 22"/>
                <a:gd name="T32" fmla="*/ 12 w 17"/>
                <a:gd name="T33" fmla="*/ 17 h 22"/>
                <a:gd name="T34" fmla="*/ 10 w 17"/>
                <a:gd name="T35" fmla="*/ 13 h 22"/>
                <a:gd name="T36" fmla="*/ 7 w 17"/>
                <a:gd name="T37" fmla="*/ 11 h 22"/>
                <a:gd name="T38" fmla="*/ 7 w 17"/>
                <a:gd name="T39" fmla="*/ 11 h 22"/>
                <a:gd name="T40" fmla="*/ 4 w 17"/>
                <a:gd name="T41" fmla="*/ 15 h 22"/>
                <a:gd name="T42" fmla="*/ 4 w 17"/>
                <a:gd name="T43" fmla="*/ 18 h 22"/>
                <a:gd name="T44" fmla="*/ 8 w 17"/>
                <a:gd name="T45" fmla="*/ 20 h 22"/>
                <a:gd name="T46" fmla="*/ 11 w 17"/>
                <a:gd name="T47" fmla="*/ 20 h 22"/>
                <a:gd name="T48" fmla="*/ 12 w 17"/>
                <a:gd name="T49" fmla="*/ 17 h 22"/>
                <a:gd name="T50" fmla="*/ 14 w 17"/>
                <a:gd name="T51" fmla="*/ 5 h 22"/>
                <a:gd name="T52" fmla="*/ 13 w 17"/>
                <a:gd name="T53" fmla="*/ 3 h 22"/>
                <a:gd name="T54" fmla="*/ 10 w 17"/>
                <a:gd name="T55" fmla="*/ 1 h 22"/>
                <a:gd name="T56" fmla="*/ 8 w 17"/>
                <a:gd name="T57" fmla="*/ 2 h 22"/>
                <a:gd name="T58" fmla="*/ 6 w 17"/>
                <a:gd name="T59" fmla="*/ 4 h 22"/>
                <a:gd name="T60" fmla="*/ 7 w 17"/>
                <a:gd name="T61" fmla="*/ 6 h 22"/>
                <a:gd name="T62" fmla="*/ 9 w 17"/>
                <a:gd name="T63" fmla="*/ 7 h 22"/>
                <a:gd name="T64" fmla="*/ 10 w 17"/>
                <a:gd name="T65" fmla="*/ 8 h 22"/>
                <a:gd name="T66" fmla="*/ 11 w 17"/>
                <a:gd name="T67" fmla="*/ 9 h 22"/>
                <a:gd name="T68" fmla="*/ 14 w 17"/>
                <a:gd name="T69"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 h="22">
                  <a:moveTo>
                    <a:pt x="16" y="16"/>
                  </a:moveTo>
                  <a:cubicBezTo>
                    <a:pt x="16" y="17"/>
                    <a:pt x="16" y="18"/>
                    <a:pt x="15" y="19"/>
                  </a:cubicBezTo>
                  <a:cubicBezTo>
                    <a:pt x="14" y="20"/>
                    <a:pt x="12" y="22"/>
                    <a:pt x="10" y="22"/>
                  </a:cubicBezTo>
                  <a:cubicBezTo>
                    <a:pt x="9" y="22"/>
                    <a:pt x="8" y="22"/>
                    <a:pt x="7" y="22"/>
                  </a:cubicBezTo>
                  <a:cubicBezTo>
                    <a:pt x="4" y="22"/>
                    <a:pt x="2" y="20"/>
                    <a:pt x="1" y="18"/>
                  </a:cubicBezTo>
                  <a:cubicBezTo>
                    <a:pt x="1" y="18"/>
                    <a:pt x="0" y="16"/>
                    <a:pt x="1" y="15"/>
                  </a:cubicBezTo>
                  <a:cubicBezTo>
                    <a:pt x="1" y="14"/>
                    <a:pt x="2" y="12"/>
                    <a:pt x="3" y="11"/>
                  </a:cubicBezTo>
                  <a:cubicBezTo>
                    <a:pt x="3" y="11"/>
                    <a:pt x="4" y="11"/>
                    <a:pt x="5" y="10"/>
                  </a:cubicBezTo>
                  <a:cubicBezTo>
                    <a:pt x="3" y="9"/>
                    <a:pt x="2" y="7"/>
                    <a:pt x="3" y="5"/>
                  </a:cubicBezTo>
                  <a:cubicBezTo>
                    <a:pt x="3" y="2"/>
                    <a:pt x="4" y="1"/>
                    <a:pt x="7" y="0"/>
                  </a:cubicBezTo>
                  <a:cubicBezTo>
                    <a:pt x="8" y="0"/>
                    <a:pt x="9" y="0"/>
                    <a:pt x="11" y="0"/>
                  </a:cubicBezTo>
                  <a:cubicBezTo>
                    <a:pt x="13" y="0"/>
                    <a:pt x="14" y="1"/>
                    <a:pt x="15" y="2"/>
                  </a:cubicBezTo>
                  <a:cubicBezTo>
                    <a:pt x="16" y="3"/>
                    <a:pt x="17" y="4"/>
                    <a:pt x="17" y="5"/>
                  </a:cubicBezTo>
                  <a:cubicBezTo>
                    <a:pt x="16" y="7"/>
                    <a:pt x="15" y="9"/>
                    <a:pt x="13" y="9"/>
                  </a:cubicBezTo>
                  <a:cubicBezTo>
                    <a:pt x="14" y="10"/>
                    <a:pt x="15" y="11"/>
                    <a:pt x="16" y="12"/>
                  </a:cubicBezTo>
                  <a:cubicBezTo>
                    <a:pt x="16" y="13"/>
                    <a:pt x="16" y="14"/>
                    <a:pt x="16" y="16"/>
                  </a:cubicBezTo>
                  <a:close/>
                  <a:moveTo>
                    <a:pt x="12" y="17"/>
                  </a:moveTo>
                  <a:cubicBezTo>
                    <a:pt x="12" y="15"/>
                    <a:pt x="12" y="14"/>
                    <a:pt x="10" y="13"/>
                  </a:cubicBezTo>
                  <a:cubicBezTo>
                    <a:pt x="9" y="13"/>
                    <a:pt x="8" y="12"/>
                    <a:pt x="7" y="11"/>
                  </a:cubicBezTo>
                  <a:cubicBezTo>
                    <a:pt x="7" y="11"/>
                    <a:pt x="7" y="11"/>
                    <a:pt x="7" y="11"/>
                  </a:cubicBezTo>
                  <a:cubicBezTo>
                    <a:pt x="5" y="12"/>
                    <a:pt x="4" y="13"/>
                    <a:pt x="4" y="15"/>
                  </a:cubicBezTo>
                  <a:cubicBezTo>
                    <a:pt x="4" y="16"/>
                    <a:pt x="4" y="17"/>
                    <a:pt x="4" y="18"/>
                  </a:cubicBezTo>
                  <a:cubicBezTo>
                    <a:pt x="5" y="19"/>
                    <a:pt x="6" y="20"/>
                    <a:pt x="8" y="20"/>
                  </a:cubicBezTo>
                  <a:cubicBezTo>
                    <a:pt x="9" y="20"/>
                    <a:pt x="10" y="20"/>
                    <a:pt x="11" y="20"/>
                  </a:cubicBezTo>
                  <a:cubicBezTo>
                    <a:pt x="12" y="19"/>
                    <a:pt x="12" y="18"/>
                    <a:pt x="12" y="17"/>
                  </a:cubicBezTo>
                  <a:close/>
                  <a:moveTo>
                    <a:pt x="14" y="5"/>
                  </a:moveTo>
                  <a:cubicBezTo>
                    <a:pt x="14" y="4"/>
                    <a:pt x="13" y="3"/>
                    <a:pt x="13" y="3"/>
                  </a:cubicBezTo>
                  <a:cubicBezTo>
                    <a:pt x="12" y="2"/>
                    <a:pt x="11" y="2"/>
                    <a:pt x="10" y="1"/>
                  </a:cubicBezTo>
                  <a:cubicBezTo>
                    <a:pt x="9" y="1"/>
                    <a:pt x="8" y="1"/>
                    <a:pt x="8" y="2"/>
                  </a:cubicBezTo>
                  <a:cubicBezTo>
                    <a:pt x="7" y="2"/>
                    <a:pt x="7" y="3"/>
                    <a:pt x="6" y="4"/>
                  </a:cubicBezTo>
                  <a:cubicBezTo>
                    <a:pt x="6" y="5"/>
                    <a:pt x="7" y="5"/>
                    <a:pt x="7" y="6"/>
                  </a:cubicBezTo>
                  <a:cubicBezTo>
                    <a:pt x="8" y="7"/>
                    <a:pt x="8" y="7"/>
                    <a:pt x="9" y="7"/>
                  </a:cubicBezTo>
                  <a:cubicBezTo>
                    <a:pt x="9" y="8"/>
                    <a:pt x="10" y="8"/>
                    <a:pt x="10" y="8"/>
                  </a:cubicBezTo>
                  <a:cubicBezTo>
                    <a:pt x="11" y="9"/>
                    <a:pt x="11" y="9"/>
                    <a:pt x="11" y="9"/>
                  </a:cubicBezTo>
                  <a:cubicBezTo>
                    <a:pt x="12" y="8"/>
                    <a:pt x="13" y="7"/>
                    <a:pt x="14" y="5"/>
                  </a:cubicBezTo>
                  <a:close/>
                </a:path>
              </a:pathLst>
            </a:custGeom>
            <a:grpFill/>
            <a:ln>
              <a:noFill/>
            </a:ln>
          </p:spPr>
          <p:txBody>
            <a:bodyPr vert="horz" wrap="square" lIns="91440" tIns="45720" rIns="91440" bIns="45720" numCol="1" anchor="t" anchorCtr="0" compatLnSpc="1"/>
            <a:lstStyle/>
            <a:p>
              <a:endParaRPr lang="zh-CN" altLang="en-US"/>
            </a:p>
          </p:txBody>
        </p:sp>
        <p:sp>
          <p:nvSpPr>
            <p:cNvPr id="13" name="Freeform 7"/>
            <p:cNvSpPr>
              <a:spLocks noEditPoints="1"/>
            </p:cNvSpPr>
            <p:nvPr userDrawn="1"/>
          </p:nvSpPr>
          <p:spPr bwMode="auto">
            <a:xfrm>
              <a:off x="1114376" y="1551410"/>
              <a:ext cx="65088" cy="90488"/>
            </a:xfrm>
            <a:custGeom>
              <a:avLst/>
              <a:gdLst>
                <a:gd name="T0" fmla="*/ 16 w 17"/>
                <a:gd name="T1" fmla="*/ 9 h 24"/>
                <a:gd name="T2" fmla="*/ 16 w 17"/>
                <a:gd name="T3" fmla="*/ 16 h 24"/>
                <a:gd name="T4" fmla="*/ 12 w 17"/>
                <a:gd name="T5" fmla="*/ 21 h 24"/>
                <a:gd name="T6" fmla="*/ 5 w 17"/>
                <a:gd name="T7" fmla="*/ 24 h 24"/>
                <a:gd name="T8" fmla="*/ 4 w 17"/>
                <a:gd name="T9" fmla="*/ 23 h 24"/>
                <a:gd name="T10" fmla="*/ 4 w 17"/>
                <a:gd name="T11" fmla="*/ 22 h 24"/>
                <a:gd name="T12" fmla="*/ 6 w 17"/>
                <a:gd name="T13" fmla="*/ 22 h 24"/>
                <a:gd name="T14" fmla="*/ 10 w 17"/>
                <a:gd name="T15" fmla="*/ 20 h 24"/>
                <a:gd name="T16" fmla="*/ 11 w 17"/>
                <a:gd name="T17" fmla="*/ 17 h 24"/>
                <a:gd name="T18" fmla="*/ 12 w 17"/>
                <a:gd name="T19" fmla="*/ 12 h 24"/>
                <a:gd name="T20" fmla="*/ 9 w 17"/>
                <a:gd name="T21" fmla="*/ 14 h 24"/>
                <a:gd name="T22" fmla="*/ 7 w 17"/>
                <a:gd name="T23" fmla="*/ 15 h 24"/>
                <a:gd name="T24" fmla="*/ 3 w 17"/>
                <a:gd name="T25" fmla="*/ 14 h 24"/>
                <a:gd name="T26" fmla="*/ 1 w 17"/>
                <a:gd name="T27" fmla="*/ 10 h 24"/>
                <a:gd name="T28" fmla="*/ 3 w 17"/>
                <a:gd name="T29" fmla="*/ 2 h 24"/>
                <a:gd name="T30" fmla="*/ 7 w 17"/>
                <a:gd name="T31" fmla="*/ 1 h 24"/>
                <a:gd name="T32" fmla="*/ 15 w 17"/>
                <a:gd name="T33" fmla="*/ 4 h 24"/>
                <a:gd name="T34" fmla="*/ 16 w 17"/>
                <a:gd name="T35" fmla="*/ 9 h 24"/>
                <a:gd name="T36" fmla="*/ 12 w 17"/>
                <a:gd name="T37" fmla="*/ 8 h 24"/>
                <a:gd name="T38" fmla="*/ 10 w 17"/>
                <a:gd name="T39" fmla="*/ 3 h 24"/>
                <a:gd name="T40" fmla="*/ 7 w 17"/>
                <a:gd name="T41" fmla="*/ 2 h 24"/>
                <a:gd name="T42" fmla="*/ 5 w 17"/>
                <a:gd name="T43" fmla="*/ 5 h 24"/>
                <a:gd name="T44" fmla="*/ 5 w 17"/>
                <a:gd name="T45" fmla="*/ 7 h 24"/>
                <a:gd name="T46" fmla="*/ 6 w 17"/>
                <a:gd name="T47" fmla="*/ 11 h 24"/>
                <a:gd name="T48" fmla="*/ 9 w 17"/>
                <a:gd name="T49" fmla="*/ 12 h 24"/>
                <a:gd name="T50" fmla="*/ 12 w 17"/>
                <a:gd name="T51" fmla="*/ 10 h 24"/>
                <a:gd name="T52" fmla="*/ 12 w 17"/>
                <a:gd name="T5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4">
                  <a:moveTo>
                    <a:pt x="16" y="9"/>
                  </a:moveTo>
                  <a:cubicBezTo>
                    <a:pt x="17" y="11"/>
                    <a:pt x="16" y="14"/>
                    <a:pt x="16" y="16"/>
                  </a:cubicBezTo>
                  <a:cubicBezTo>
                    <a:pt x="15" y="18"/>
                    <a:pt x="13" y="20"/>
                    <a:pt x="12" y="21"/>
                  </a:cubicBezTo>
                  <a:cubicBezTo>
                    <a:pt x="10" y="22"/>
                    <a:pt x="8" y="23"/>
                    <a:pt x="5" y="24"/>
                  </a:cubicBezTo>
                  <a:cubicBezTo>
                    <a:pt x="4" y="23"/>
                    <a:pt x="4" y="23"/>
                    <a:pt x="4" y="23"/>
                  </a:cubicBezTo>
                  <a:cubicBezTo>
                    <a:pt x="4" y="22"/>
                    <a:pt x="4" y="22"/>
                    <a:pt x="4" y="22"/>
                  </a:cubicBezTo>
                  <a:cubicBezTo>
                    <a:pt x="5" y="22"/>
                    <a:pt x="5" y="22"/>
                    <a:pt x="6" y="22"/>
                  </a:cubicBezTo>
                  <a:cubicBezTo>
                    <a:pt x="7" y="22"/>
                    <a:pt x="9" y="21"/>
                    <a:pt x="10" y="20"/>
                  </a:cubicBezTo>
                  <a:cubicBezTo>
                    <a:pt x="10" y="19"/>
                    <a:pt x="11" y="18"/>
                    <a:pt x="11" y="17"/>
                  </a:cubicBezTo>
                  <a:cubicBezTo>
                    <a:pt x="12" y="16"/>
                    <a:pt x="12" y="14"/>
                    <a:pt x="12" y="12"/>
                  </a:cubicBezTo>
                  <a:cubicBezTo>
                    <a:pt x="10" y="13"/>
                    <a:pt x="10" y="14"/>
                    <a:pt x="9" y="14"/>
                  </a:cubicBezTo>
                  <a:cubicBezTo>
                    <a:pt x="9" y="15"/>
                    <a:pt x="8" y="15"/>
                    <a:pt x="7" y="15"/>
                  </a:cubicBezTo>
                  <a:cubicBezTo>
                    <a:pt x="5" y="15"/>
                    <a:pt x="4" y="15"/>
                    <a:pt x="3" y="14"/>
                  </a:cubicBezTo>
                  <a:cubicBezTo>
                    <a:pt x="2" y="13"/>
                    <a:pt x="1" y="12"/>
                    <a:pt x="1" y="10"/>
                  </a:cubicBezTo>
                  <a:cubicBezTo>
                    <a:pt x="0" y="7"/>
                    <a:pt x="1" y="4"/>
                    <a:pt x="3" y="2"/>
                  </a:cubicBezTo>
                  <a:cubicBezTo>
                    <a:pt x="4" y="1"/>
                    <a:pt x="6" y="1"/>
                    <a:pt x="7" y="1"/>
                  </a:cubicBezTo>
                  <a:cubicBezTo>
                    <a:pt x="11" y="0"/>
                    <a:pt x="13" y="1"/>
                    <a:pt x="15" y="4"/>
                  </a:cubicBezTo>
                  <a:cubicBezTo>
                    <a:pt x="16" y="5"/>
                    <a:pt x="16" y="7"/>
                    <a:pt x="16" y="9"/>
                  </a:cubicBezTo>
                  <a:close/>
                  <a:moveTo>
                    <a:pt x="12" y="8"/>
                  </a:moveTo>
                  <a:cubicBezTo>
                    <a:pt x="11" y="6"/>
                    <a:pt x="11" y="4"/>
                    <a:pt x="10" y="3"/>
                  </a:cubicBezTo>
                  <a:cubicBezTo>
                    <a:pt x="9" y="3"/>
                    <a:pt x="8" y="2"/>
                    <a:pt x="7" y="2"/>
                  </a:cubicBezTo>
                  <a:cubicBezTo>
                    <a:pt x="6" y="3"/>
                    <a:pt x="5" y="3"/>
                    <a:pt x="5" y="5"/>
                  </a:cubicBezTo>
                  <a:cubicBezTo>
                    <a:pt x="5" y="5"/>
                    <a:pt x="5" y="6"/>
                    <a:pt x="5" y="7"/>
                  </a:cubicBezTo>
                  <a:cubicBezTo>
                    <a:pt x="5" y="9"/>
                    <a:pt x="6" y="10"/>
                    <a:pt x="6" y="11"/>
                  </a:cubicBezTo>
                  <a:cubicBezTo>
                    <a:pt x="7" y="12"/>
                    <a:pt x="8" y="12"/>
                    <a:pt x="9" y="12"/>
                  </a:cubicBezTo>
                  <a:cubicBezTo>
                    <a:pt x="10" y="12"/>
                    <a:pt x="11" y="11"/>
                    <a:pt x="12" y="10"/>
                  </a:cubicBezTo>
                  <a:cubicBezTo>
                    <a:pt x="12" y="9"/>
                    <a:pt x="12" y="9"/>
                    <a:pt x="12" y="8"/>
                  </a:cubicBezTo>
                  <a:close/>
                </a:path>
              </a:pathLst>
            </a:custGeom>
            <a:grpFill/>
            <a:ln>
              <a:noFill/>
            </a:ln>
          </p:spPr>
          <p:txBody>
            <a:bodyPr vert="horz" wrap="square" lIns="91440" tIns="45720" rIns="91440" bIns="45720" numCol="1" anchor="t" anchorCtr="0" compatLnSpc="1"/>
            <a:lstStyle/>
            <a:p>
              <a:endParaRPr lang="zh-CN" altLang="en-US"/>
            </a:p>
          </p:txBody>
        </p:sp>
        <p:sp>
          <p:nvSpPr>
            <p:cNvPr id="14" name="Freeform 8"/>
            <p:cNvSpPr>
              <a:spLocks noEditPoints="1"/>
            </p:cNvSpPr>
            <p:nvPr userDrawn="1"/>
          </p:nvSpPr>
          <p:spPr bwMode="auto">
            <a:xfrm>
              <a:off x="1246139" y="1513310"/>
              <a:ext cx="71438" cy="87313"/>
            </a:xfrm>
            <a:custGeom>
              <a:avLst/>
              <a:gdLst>
                <a:gd name="T0" fmla="*/ 18 w 19"/>
                <a:gd name="T1" fmla="*/ 12 h 23"/>
                <a:gd name="T2" fmla="*/ 19 w 19"/>
                <a:gd name="T3" fmla="*/ 15 h 23"/>
                <a:gd name="T4" fmla="*/ 16 w 19"/>
                <a:gd name="T5" fmla="*/ 21 h 23"/>
                <a:gd name="T6" fmla="*/ 14 w 19"/>
                <a:gd name="T7" fmla="*/ 22 h 23"/>
                <a:gd name="T8" fmla="*/ 7 w 19"/>
                <a:gd name="T9" fmla="*/ 22 h 23"/>
                <a:gd name="T10" fmla="*/ 5 w 19"/>
                <a:gd name="T11" fmla="*/ 20 h 23"/>
                <a:gd name="T12" fmla="*/ 5 w 19"/>
                <a:gd name="T13" fmla="*/ 15 h 23"/>
                <a:gd name="T14" fmla="*/ 6 w 19"/>
                <a:gd name="T15" fmla="*/ 13 h 23"/>
                <a:gd name="T16" fmla="*/ 1 w 19"/>
                <a:gd name="T17" fmla="*/ 10 h 23"/>
                <a:gd name="T18" fmla="*/ 2 w 19"/>
                <a:gd name="T19" fmla="*/ 3 h 23"/>
                <a:gd name="T20" fmla="*/ 6 w 19"/>
                <a:gd name="T21" fmla="*/ 1 h 23"/>
                <a:gd name="T22" fmla="*/ 10 w 19"/>
                <a:gd name="T23" fmla="*/ 1 h 23"/>
                <a:gd name="T24" fmla="*/ 13 w 19"/>
                <a:gd name="T25" fmla="*/ 3 h 23"/>
                <a:gd name="T26" fmla="*/ 12 w 19"/>
                <a:gd name="T27" fmla="*/ 9 h 23"/>
                <a:gd name="T28" fmla="*/ 16 w 19"/>
                <a:gd name="T29" fmla="*/ 9 h 23"/>
                <a:gd name="T30" fmla="*/ 18 w 19"/>
                <a:gd name="T31" fmla="*/ 12 h 23"/>
                <a:gd name="T32" fmla="*/ 11 w 19"/>
                <a:gd name="T33" fmla="*/ 5 h 23"/>
                <a:gd name="T34" fmla="*/ 9 w 19"/>
                <a:gd name="T35" fmla="*/ 3 h 23"/>
                <a:gd name="T36" fmla="*/ 6 w 19"/>
                <a:gd name="T37" fmla="*/ 3 h 23"/>
                <a:gd name="T38" fmla="*/ 4 w 19"/>
                <a:gd name="T39" fmla="*/ 5 h 23"/>
                <a:gd name="T40" fmla="*/ 4 w 19"/>
                <a:gd name="T41" fmla="*/ 7 h 23"/>
                <a:gd name="T42" fmla="*/ 6 w 19"/>
                <a:gd name="T43" fmla="*/ 9 h 23"/>
                <a:gd name="T44" fmla="*/ 8 w 19"/>
                <a:gd name="T45" fmla="*/ 9 h 23"/>
                <a:gd name="T46" fmla="*/ 9 w 19"/>
                <a:gd name="T47" fmla="*/ 9 h 23"/>
                <a:gd name="T48" fmla="*/ 10 w 19"/>
                <a:gd name="T49" fmla="*/ 9 h 23"/>
                <a:gd name="T50" fmla="*/ 11 w 19"/>
                <a:gd name="T51" fmla="*/ 5 h 23"/>
                <a:gd name="T52" fmla="*/ 16 w 19"/>
                <a:gd name="T53" fmla="*/ 15 h 23"/>
                <a:gd name="T54" fmla="*/ 12 w 19"/>
                <a:gd name="T55" fmla="*/ 13 h 23"/>
                <a:gd name="T56" fmla="*/ 9 w 19"/>
                <a:gd name="T57" fmla="*/ 13 h 23"/>
                <a:gd name="T58" fmla="*/ 8 w 19"/>
                <a:gd name="T59" fmla="*/ 13 h 23"/>
                <a:gd name="T60" fmla="*/ 8 w 19"/>
                <a:gd name="T61" fmla="*/ 18 h 23"/>
                <a:gd name="T62" fmla="*/ 9 w 19"/>
                <a:gd name="T63" fmla="*/ 20 h 23"/>
                <a:gd name="T64" fmla="*/ 13 w 19"/>
                <a:gd name="T65" fmla="*/ 20 h 23"/>
                <a:gd name="T66" fmla="*/ 16 w 19"/>
                <a:gd name="T67" fmla="*/ 18 h 23"/>
                <a:gd name="T68" fmla="*/ 16 w 19"/>
                <a:gd name="T6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 h="23">
                  <a:moveTo>
                    <a:pt x="18" y="12"/>
                  </a:moveTo>
                  <a:cubicBezTo>
                    <a:pt x="19" y="13"/>
                    <a:pt x="19" y="14"/>
                    <a:pt x="19" y="15"/>
                  </a:cubicBezTo>
                  <a:cubicBezTo>
                    <a:pt x="19" y="17"/>
                    <a:pt x="18" y="19"/>
                    <a:pt x="16" y="21"/>
                  </a:cubicBezTo>
                  <a:cubicBezTo>
                    <a:pt x="16" y="21"/>
                    <a:pt x="15" y="22"/>
                    <a:pt x="14" y="22"/>
                  </a:cubicBezTo>
                  <a:cubicBezTo>
                    <a:pt x="11" y="23"/>
                    <a:pt x="9" y="23"/>
                    <a:pt x="7" y="22"/>
                  </a:cubicBezTo>
                  <a:cubicBezTo>
                    <a:pt x="6" y="22"/>
                    <a:pt x="5" y="21"/>
                    <a:pt x="5" y="20"/>
                  </a:cubicBezTo>
                  <a:cubicBezTo>
                    <a:pt x="4" y="18"/>
                    <a:pt x="4" y="17"/>
                    <a:pt x="5" y="15"/>
                  </a:cubicBezTo>
                  <a:cubicBezTo>
                    <a:pt x="5" y="15"/>
                    <a:pt x="6" y="14"/>
                    <a:pt x="6" y="13"/>
                  </a:cubicBezTo>
                  <a:cubicBezTo>
                    <a:pt x="4" y="13"/>
                    <a:pt x="2" y="12"/>
                    <a:pt x="1" y="10"/>
                  </a:cubicBezTo>
                  <a:cubicBezTo>
                    <a:pt x="0" y="8"/>
                    <a:pt x="1" y="6"/>
                    <a:pt x="2" y="3"/>
                  </a:cubicBezTo>
                  <a:cubicBezTo>
                    <a:pt x="3" y="3"/>
                    <a:pt x="4" y="2"/>
                    <a:pt x="6" y="1"/>
                  </a:cubicBezTo>
                  <a:cubicBezTo>
                    <a:pt x="7" y="0"/>
                    <a:pt x="9" y="0"/>
                    <a:pt x="10" y="1"/>
                  </a:cubicBezTo>
                  <a:cubicBezTo>
                    <a:pt x="12" y="1"/>
                    <a:pt x="13" y="2"/>
                    <a:pt x="13" y="3"/>
                  </a:cubicBezTo>
                  <a:cubicBezTo>
                    <a:pt x="14" y="5"/>
                    <a:pt x="14" y="7"/>
                    <a:pt x="12" y="9"/>
                  </a:cubicBezTo>
                  <a:cubicBezTo>
                    <a:pt x="14" y="9"/>
                    <a:pt x="15" y="9"/>
                    <a:pt x="16" y="9"/>
                  </a:cubicBezTo>
                  <a:cubicBezTo>
                    <a:pt x="17" y="10"/>
                    <a:pt x="18" y="11"/>
                    <a:pt x="18" y="12"/>
                  </a:cubicBezTo>
                  <a:close/>
                  <a:moveTo>
                    <a:pt x="11" y="5"/>
                  </a:moveTo>
                  <a:cubicBezTo>
                    <a:pt x="10" y="4"/>
                    <a:pt x="10" y="3"/>
                    <a:pt x="9" y="3"/>
                  </a:cubicBezTo>
                  <a:cubicBezTo>
                    <a:pt x="8" y="3"/>
                    <a:pt x="7" y="3"/>
                    <a:pt x="6" y="3"/>
                  </a:cubicBezTo>
                  <a:cubicBezTo>
                    <a:pt x="5" y="4"/>
                    <a:pt x="4" y="4"/>
                    <a:pt x="4" y="5"/>
                  </a:cubicBezTo>
                  <a:cubicBezTo>
                    <a:pt x="4" y="6"/>
                    <a:pt x="4" y="6"/>
                    <a:pt x="4" y="7"/>
                  </a:cubicBezTo>
                  <a:cubicBezTo>
                    <a:pt x="4" y="8"/>
                    <a:pt x="5" y="8"/>
                    <a:pt x="6" y="9"/>
                  </a:cubicBezTo>
                  <a:cubicBezTo>
                    <a:pt x="6" y="9"/>
                    <a:pt x="7" y="9"/>
                    <a:pt x="8" y="9"/>
                  </a:cubicBezTo>
                  <a:cubicBezTo>
                    <a:pt x="8" y="9"/>
                    <a:pt x="9" y="9"/>
                    <a:pt x="9" y="9"/>
                  </a:cubicBezTo>
                  <a:cubicBezTo>
                    <a:pt x="10" y="9"/>
                    <a:pt x="10" y="9"/>
                    <a:pt x="10" y="9"/>
                  </a:cubicBezTo>
                  <a:cubicBezTo>
                    <a:pt x="11" y="8"/>
                    <a:pt x="11" y="6"/>
                    <a:pt x="11" y="5"/>
                  </a:cubicBezTo>
                  <a:close/>
                  <a:moveTo>
                    <a:pt x="16" y="15"/>
                  </a:moveTo>
                  <a:cubicBezTo>
                    <a:pt x="15" y="14"/>
                    <a:pt x="14" y="13"/>
                    <a:pt x="12" y="13"/>
                  </a:cubicBezTo>
                  <a:cubicBezTo>
                    <a:pt x="11" y="13"/>
                    <a:pt x="10" y="13"/>
                    <a:pt x="9" y="13"/>
                  </a:cubicBezTo>
                  <a:cubicBezTo>
                    <a:pt x="8" y="13"/>
                    <a:pt x="8" y="13"/>
                    <a:pt x="8" y="13"/>
                  </a:cubicBezTo>
                  <a:cubicBezTo>
                    <a:pt x="7" y="15"/>
                    <a:pt x="7" y="16"/>
                    <a:pt x="8" y="18"/>
                  </a:cubicBezTo>
                  <a:cubicBezTo>
                    <a:pt x="8" y="19"/>
                    <a:pt x="8" y="20"/>
                    <a:pt x="9" y="20"/>
                  </a:cubicBezTo>
                  <a:cubicBezTo>
                    <a:pt x="10" y="21"/>
                    <a:pt x="12" y="21"/>
                    <a:pt x="13" y="20"/>
                  </a:cubicBezTo>
                  <a:cubicBezTo>
                    <a:pt x="15" y="20"/>
                    <a:pt x="15" y="19"/>
                    <a:pt x="16" y="18"/>
                  </a:cubicBezTo>
                  <a:cubicBezTo>
                    <a:pt x="16" y="17"/>
                    <a:pt x="16" y="16"/>
                    <a:pt x="16" y="15"/>
                  </a:cubicBezTo>
                  <a:close/>
                </a:path>
              </a:pathLst>
            </a:custGeom>
            <a:grpFill/>
            <a:ln>
              <a:noFill/>
            </a:ln>
          </p:spPr>
          <p:txBody>
            <a:bodyPr vert="horz" wrap="square" lIns="91440" tIns="45720" rIns="91440" bIns="45720" numCol="1" anchor="t" anchorCtr="0" compatLnSpc="1"/>
            <a:lstStyle/>
            <a:p>
              <a:endParaRPr lang="zh-CN" altLang="en-US"/>
            </a:p>
          </p:txBody>
        </p:sp>
        <p:sp>
          <p:nvSpPr>
            <p:cNvPr id="15" name="Freeform 9"/>
            <p:cNvSpPr>
              <a:spLocks noEditPoints="1"/>
            </p:cNvSpPr>
            <p:nvPr userDrawn="1"/>
          </p:nvSpPr>
          <p:spPr bwMode="auto">
            <a:xfrm>
              <a:off x="479376" y="479847"/>
              <a:ext cx="1200150" cy="1208088"/>
            </a:xfrm>
            <a:custGeom>
              <a:avLst/>
              <a:gdLst>
                <a:gd name="T0" fmla="*/ 97 w 319"/>
                <a:gd name="T1" fmla="*/ 13 h 319"/>
                <a:gd name="T2" fmla="*/ 46 w 319"/>
                <a:gd name="T3" fmla="*/ 47 h 319"/>
                <a:gd name="T4" fmla="*/ 12 w 319"/>
                <a:gd name="T5" fmla="*/ 98 h 319"/>
                <a:gd name="T6" fmla="*/ 0 w 319"/>
                <a:gd name="T7" fmla="*/ 160 h 319"/>
                <a:gd name="T8" fmla="*/ 12 w 319"/>
                <a:gd name="T9" fmla="*/ 222 h 319"/>
                <a:gd name="T10" fmla="*/ 46 w 319"/>
                <a:gd name="T11" fmla="*/ 273 h 319"/>
                <a:gd name="T12" fmla="*/ 97 w 319"/>
                <a:gd name="T13" fmla="*/ 307 h 319"/>
                <a:gd name="T14" fmla="*/ 159 w 319"/>
                <a:gd name="T15" fmla="*/ 319 h 319"/>
                <a:gd name="T16" fmla="*/ 221 w 319"/>
                <a:gd name="T17" fmla="*/ 307 h 319"/>
                <a:gd name="T18" fmla="*/ 272 w 319"/>
                <a:gd name="T19" fmla="*/ 273 h 319"/>
                <a:gd name="T20" fmla="*/ 306 w 319"/>
                <a:gd name="T21" fmla="*/ 222 h 319"/>
                <a:gd name="T22" fmla="*/ 319 w 319"/>
                <a:gd name="T23" fmla="*/ 160 h 319"/>
                <a:gd name="T24" fmla="*/ 306 w 319"/>
                <a:gd name="T25" fmla="*/ 98 h 319"/>
                <a:gd name="T26" fmla="*/ 272 w 319"/>
                <a:gd name="T27" fmla="*/ 47 h 319"/>
                <a:gd name="T28" fmla="*/ 221 w 319"/>
                <a:gd name="T29" fmla="*/ 13 h 319"/>
                <a:gd name="T30" fmla="*/ 159 w 319"/>
                <a:gd name="T31" fmla="*/ 0 h 319"/>
                <a:gd name="T32" fmla="*/ 97 w 319"/>
                <a:gd name="T33" fmla="*/ 13 h 319"/>
                <a:gd name="T34" fmla="*/ 99 w 319"/>
                <a:gd name="T35" fmla="*/ 302 h 319"/>
                <a:gd name="T36" fmla="*/ 50 w 319"/>
                <a:gd name="T37" fmla="*/ 269 h 319"/>
                <a:gd name="T38" fmla="*/ 17 w 319"/>
                <a:gd name="T39" fmla="*/ 220 h 319"/>
                <a:gd name="T40" fmla="*/ 5 w 319"/>
                <a:gd name="T41" fmla="*/ 160 h 319"/>
                <a:gd name="T42" fmla="*/ 17 w 319"/>
                <a:gd name="T43" fmla="*/ 100 h 319"/>
                <a:gd name="T44" fmla="*/ 50 w 319"/>
                <a:gd name="T45" fmla="*/ 51 h 319"/>
                <a:gd name="T46" fmla="*/ 99 w 319"/>
                <a:gd name="T47" fmla="*/ 18 h 319"/>
                <a:gd name="T48" fmla="*/ 159 w 319"/>
                <a:gd name="T49" fmla="*/ 6 h 319"/>
                <a:gd name="T50" fmla="*/ 219 w 319"/>
                <a:gd name="T51" fmla="*/ 18 h 319"/>
                <a:gd name="T52" fmla="*/ 268 w 319"/>
                <a:gd name="T53" fmla="*/ 51 h 319"/>
                <a:gd name="T54" fmla="*/ 301 w 319"/>
                <a:gd name="T55" fmla="*/ 100 h 319"/>
                <a:gd name="T56" fmla="*/ 314 w 319"/>
                <a:gd name="T57" fmla="*/ 160 h 319"/>
                <a:gd name="T58" fmla="*/ 301 w 319"/>
                <a:gd name="T59" fmla="*/ 220 h 319"/>
                <a:gd name="T60" fmla="*/ 268 w 319"/>
                <a:gd name="T61" fmla="*/ 269 h 319"/>
                <a:gd name="T62" fmla="*/ 219 w 319"/>
                <a:gd name="T63" fmla="*/ 302 h 319"/>
                <a:gd name="T64" fmla="*/ 159 w 319"/>
                <a:gd name="T65" fmla="*/ 314 h 319"/>
                <a:gd name="T66" fmla="*/ 99 w 319"/>
                <a:gd name="T67" fmla="*/ 302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19">
                  <a:moveTo>
                    <a:pt x="97" y="13"/>
                  </a:moveTo>
                  <a:cubicBezTo>
                    <a:pt x="78" y="21"/>
                    <a:pt x="61" y="32"/>
                    <a:pt x="46" y="47"/>
                  </a:cubicBezTo>
                  <a:cubicBezTo>
                    <a:pt x="32" y="62"/>
                    <a:pt x="20" y="79"/>
                    <a:pt x="12" y="98"/>
                  </a:cubicBezTo>
                  <a:cubicBezTo>
                    <a:pt x="4" y="117"/>
                    <a:pt x="0" y="138"/>
                    <a:pt x="0" y="160"/>
                  </a:cubicBezTo>
                  <a:cubicBezTo>
                    <a:pt x="0" y="181"/>
                    <a:pt x="4" y="202"/>
                    <a:pt x="12" y="222"/>
                  </a:cubicBezTo>
                  <a:cubicBezTo>
                    <a:pt x="20" y="241"/>
                    <a:pt x="32" y="258"/>
                    <a:pt x="46" y="273"/>
                  </a:cubicBezTo>
                  <a:cubicBezTo>
                    <a:pt x="61" y="287"/>
                    <a:pt x="78" y="299"/>
                    <a:pt x="97" y="307"/>
                  </a:cubicBezTo>
                  <a:cubicBezTo>
                    <a:pt x="117" y="315"/>
                    <a:pt x="138" y="319"/>
                    <a:pt x="159" y="319"/>
                  </a:cubicBezTo>
                  <a:cubicBezTo>
                    <a:pt x="181" y="319"/>
                    <a:pt x="202" y="315"/>
                    <a:pt x="221" y="307"/>
                  </a:cubicBezTo>
                  <a:cubicBezTo>
                    <a:pt x="240" y="299"/>
                    <a:pt x="257" y="287"/>
                    <a:pt x="272" y="273"/>
                  </a:cubicBezTo>
                  <a:cubicBezTo>
                    <a:pt x="287" y="258"/>
                    <a:pt x="298" y="241"/>
                    <a:pt x="306" y="222"/>
                  </a:cubicBezTo>
                  <a:cubicBezTo>
                    <a:pt x="315" y="202"/>
                    <a:pt x="319" y="181"/>
                    <a:pt x="319" y="160"/>
                  </a:cubicBezTo>
                  <a:cubicBezTo>
                    <a:pt x="319" y="138"/>
                    <a:pt x="315" y="117"/>
                    <a:pt x="306" y="98"/>
                  </a:cubicBezTo>
                  <a:cubicBezTo>
                    <a:pt x="298" y="79"/>
                    <a:pt x="287" y="62"/>
                    <a:pt x="272" y="47"/>
                  </a:cubicBezTo>
                  <a:cubicBezTo>
                    <a:pt x="257" y="32"/>
                    <a:pt x="240" y="21"/>
                    <a:pt x="221" y="13"/>
                  </a:cubicBezTo>
                  <a:cubicBezTo>
                    <a:pt x="202" y="5"/>
                    <a:pt x="181" y="0"/>
                    <a:pt x="159" y="0"/>
                  </a:cubicBezTo>
                  <a:cubicBezTo>
                    <a:pt x="138" y="0"/>
                    <a:pt x="117" y="5"/>
                    <a:pt x="97" y="13"/>
                  </a:cubicBezTo>
                  <a:close/>
                  <a:moveTo>
                    <a:pt x="99" y="302"/>
                  </a:moveTo>
                  <a:cubicBezTo>
                    <a:pt x="81" y="294"/>
                    <a:pt x="64" y="283"/>
                    <a:pt x="50" y="269"/>
                  </a:cubicBezTo>
                  <a:cubicBezTo>
                    <a:pt x="36" y="255"/>
                    <a:pt x="25" y="238"/>
                    <a:pt x="17" y="220"/>
                  </a:cubicBezTo>
                  <a:cubicBezTo>
                    <a:pt x="9" y="201"/>
                    <a:pt x="5" y="181"/>
                    <a:pt x="5" y="160"/>
                  </a:cubicBezTo>
                  <a:cubicBezTo>
                    <a:pt x="5" y="139"/>
                    <a:pt x="9" y="119"/>
                    <a:pt x="17" y="100"/>
                  </a:cubicBezTo>
                  <a:cubicBezTo>
                    <a:pt x="25" y="81"/>
                    <a:pt x="36" y="65"/>
                    <a:pt x="50" y="51"/>
                  </a:cubicBezTo>
                  <a:cubicBezTo>
                    <a:pt x="64" y="37"/>
                    <a:pt x="81" y="26"/>
                    <a:pt x="99" y="18"/>
                  </a:cubicBezTo>
                  <a:cubicBezTo>
                    <a:pt x="118" y="10"/>
                    <a:pt x="138" y="6"/>
                    <a:pt x="159" y="6"/>
                  </a:cubicBezTo>
                  <a:cubicBezTo>
                    <a:pt x="180" y="6"/>
                    <a:pt x="200" y="10"/>
                    <a:pt x="219" y="18"/>
                  </a:cubicBezTo>
                  <a:cubicBezTo>
                    <a:pt x="238" y="26"/>
                    <a:pt x="254" y="37"/>
                    <a:pt x="268" y="51"/>
                  </a:cubicBezTo>
                  <a:cubicBezTo>
                    <a:pt x="283" y="65"/>
                    <a:pt x="294" y="81"/>
                    <a:pt x="301" y="100"/>
                  </a:cubicBezTo>
                  <a:cubicBezTo>
                    <a:pt x="309" y="119"/>
                    <a:pt x="314" y="139"/>
                    <a:pt x="314" y="160"/>
                  </a:cubicBezTo>
                  <a:cubicBezTo>
                    <a:pt x="314" y="181"/>
                    <a:pt x="309" y="201"/>
                    <a:pt x="301" y="220"/>
                  </a:cubicBezTo>
                  <a:cubicBezTo>
                    <a:pt x="294" y="238"/>
                    <a:pt x="283" y="255"/>
                    <a:pt x="268" y="269"/>
                  </a:cubicBezTo>
                  <a:cubicBezTo>
                    <a:pt x="254" y="283"/>
                    <a:pt x="238" y="294"/>
                    <a:pt x="219" y="302"/>
                  </a:cubicBezTo>
                  <a:cubicBezTo>
                    <a:pt x="200" y="310"/>
                    <a:pt x="180" y="314"/>
                    <a:pt x="159" y="314"/>
                  </a:cubicBezTo>
                  <a:cubicBezTo>
                    <a:pt x="138" y="314"/>
                    <a:pt x="118" y="310"/>
                    <a:pt x="99" y="302"/>
                  </a:cubicBezTo>
                  <a:close/>
                </a:path>
              </a:pathLst>
            </a:custGeom>
            <a:grpFill/>
            <a:ln>
              <a:noFill/>
            </a:ln>
          </p:spPr>
          <p:txBody>
            <a:bodyPr vert="horz" wrap="square" lIns="91440" tIns="45720" rIns="91440" bIns="45720" numCol="1" anchor="t" anchorCtr="0" compatLnSpc="1"/>
            <a:lstStyle/>
            <a:p>
              <a:endParaRPr lang="zh-CN" altLang="en-US"/>
            </a:p>
          </p:txBody>
        </p:sp>
        <p:sp>
          <p:nvSpPr>
            <p:cNvPr id="16" name="Freeform 10"/>
            <p:cNvSpPr>
              <a:spLocks noEditPoints="1"/>
            </p:cNvSpPr>
            <p:nvPr userDrawn="1"/>
          </p:nvSpPr>
          <p:spPr bwMode="auto">
            <a:xfrm>
              <a:off x="633364" y="640185"/>
              <a:ext cx="887413" cy="892175"/>
            </a:xfrm>
            <a:custGeom>
              <a:avLst/>
              <a:gdLst>
                <a:gd name="T0" fmla="*/ 72 w 236"/>
                <a:gd name="T1" fmla="*/ 9 h 236"/>
                <a:gd name="T2" fmla="*/ 35 w 236"/>
                <a:gd name="T3" fmla="*/ 34 h 236"/>
                <a:gd name="T4" fmla="*/ 10 w 236"/>
                <a:gd name="T5" fmla="*/ 72 h 236"/>
                <a:gd name="T6" fmla="*/ 0 w 236"/>
                <a:gd name="T7" fmla="*/ 118 h 236"/>
                <a:gd name="T8" fmla="*/ 10 w 236"/>
                <a:gd name="T9" fmla="*/ 164 h 236"/>
                <a:gd name="T10" fmla="*/ 35 w 236"/>
                <a:gd name="T11" fmla="*/ 201 h 236"/>
                <a:gd name="T12" fmla="*/ 72 w 236"/>
                <a:gd name="T13" fmla="*/ 227 h 236"/>
                <a:gd name="T14" fmla="*/ 118 w 236"/>
                <a:gd name="T15" fmla="*/ 236 h 236"/>
                <a:gd name="T16" fmla="*/ 164 w 236"/>
                <a:gd name="T17" fmla="*/ 227 h 236"/>
                <a:gd name="T18" fmla="*/ 202 w 236"/>
                <a:gd name="T19" fmla="*/ 201 h 236"/>
                <a:gd name="T20" fmla="*/ 227 w 236"/>
                <a:gd name="T21" fmla="*/ 164 h 236"/>
                <a:gd name="T22" fmla="*/ 236 w 236"/>
                <a:gd name="T23" fmla="*/ 118 h 236"/>
                <a:gd name="T24" fmla="*/ 227 w 236"/>
                <a:gd name="T25" fmla="*/ 72 h 236"/>
                <a:gd name="T26" fmla="*/ 202 w 236"/>
                <a:gd name="T27" fmla="*/ 34 h 236"/>
                <a:gd name="T28" fmla="*/ 164 w 236"/>
                <a:gd name="T29" fmla="*/ 9 h 236"/>
                <a:gd name="T30" fmla="*/ 118 w 236"/>
                <a:gd name="T31" fmla="*/ 0 h 236"/>
                <a:gd name="T32" fmla="*/ 72 w 236"/>
                <a:gd name="T33" fmla="*/ 9 h 236"/>
                <a:gd name="T34" fmla="*/ 74 w 236"/>
                <a:gd name="T35" fmla="*/ 223 h 236"/>
                <a:gd name="T36" fmla="*/ 37 w 236"/>
                <a:gd name="T37" fmla="*/ 199 h 236"/>
                <a:gd name="T38" fmla="*/ 13 w 236"/>
                <a:gd name="T39" fmla="*/ 162 h 236"/>
                <a:gd name="T40" fmla="*/ 4 w 236"/>
                <a:gd name="T41" fmla="*/ 118 h 236"/>
                <a:gd name="T42" fmla="*/ 13 w 236"/>
                <a:gd name="T43" fmla="*/ 73 h 236"/>
                <a:gd name="T44" fmla="*/ 37 w 236"/>
                <a:gd name="T45" fmla="*/ 37 h 236"/>
                <a:gd name="T46" fmla="*/ 74 w 236"/>
                <a:gd name="T47" fmla="*/ 12 h 236"/>
                <a:gd name="T48" fmla="*/ 118 w 236"/>
                <a:gd name="T49" fmla="*/ 3 h 236"/>
                <a:gd name="T50" fmla="*/ 163 w 236"/>
                <a:gd name="T51" fmla="*/ 12 h 236"/>
                <a:gd name="T52" fmla="*/ 199 w 236"/>
                <a:gd name="T53" fmla="*/ 37 h 236"/>
                <a:gd name="T54" fmla="*/ 224 w 236"/>
                <a:gd name="T55" fmla="*/ 73 h 236"/>
                <a:gd name="T56" fmla="*/ 233 w 236"/>
                <a:gd name="T57" fmla="*/ 118 h 236"/>
                <a:gd name="T58" fmla="*/ 224 w 236"/>
                <a:gd name="T59" fmla="*/ 162 h 236"/>
                <a:gd name="T60" fmla="*/ 199 w 236"/>
                <a:gd name="T61" fmla="*/ 199 h 236"/>
                <a:gd name="T62" fmla="*/ 163 w 236"/>
                <a:gd name="T63" fmla="*/ 223 h 236"/>
                <a:gd name="T64" fmla="*/ 118 w 236"/>
                <a:gd name="T65" fmla="*/ 232 h 236"/>
                <a:gd name="T66" fmla="*/ 74 w 236"/>
                <a:gd name="T67" fmla="*/ 22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6" h="236">
                  <a:moveTo>
                    <a:pt x="72" y="9"/>
                  </a:moveTo>
                  <a:cubicBezTo>
                    <a:pt x="58" y="15"/>
                    <a:pt x="46" y="24"/>
                    <a:pt x="35" y="34"/>
                  </a:cubicBezTo>
                  <a:cubicBezTo>
                    <a:pt x="24" y="45"/>
                    <a:pt x="15" y="58"/>
                    <a:pt x="10" y="72"/>
                  </a:cubicBezTo>
                  <a:cubicBezTo>
                    <a:pt x="3" y="87"/>
                    <a:pt x="0" y="102"/>
                    <a:pt x="0" y="118"/>
                  </a:cubicBezTo>
                  <a:cubicBezTo>
                    <a:pt x="0" y="134"/>
                    <a:pt x="3" y="149"/>
                    <a:pt x="10" y="164"/>
                  </a:cubicBezTo>
                  <a:cubicBezTo>
                    <a:pt x="15" y="178"/>
                    <a:pt x="24" y="190"/>
                    <a:pt x="35" y="201"/>
                  </a:cubicBezTo>
                  <a:cubicBezTo>
                    <a:pt x="46" y="212"/>
                    <a:pt x="58" y="221"/>
                    <a:pt x="72" y="227"/>
                  </a:cubicBezTo>
                  <a:cubicBezTo>
                    <a:pt x="87" y="233"/>
                    <a:pt x="102" y="236"/>
                    <a:pt x="118" y="236"/>
                  </a:cubicBezTo>
                  <a:cubicBezTo>
                    <a:pt x="134" y="236"/>
                    <a:pt x="150" y="233"/>
                    <a:pt x="164" y="227"/>
                  </a:cubicBezTo>
                  <a:cubicBezTo>
                    <a:pt x="178" y="221"/>
                    <a:pt x="191" y="212"/>
                    <a:pt x="202" y="201"/>
                  </a:cubicBezTo>
                  <a:cubicBezTo>
                    <a:pt x="213" y="190"/>
                    <a:pt x="221" y="178"/>
                    <a:pt x="227" y="164"/>
                  </a:cubicBezTo>
                  <a:cubicBezTo>
                    <a:pt x="233" y="149"/>
                    <a:pt x="236" y="134"/>
                    <a:pt x="236" y="118"/>
                  </a:cubicBezTo>
                  <a:cubicBezTo>
                    <a:pt x="236" y="102"/>
                    <a:pt x="233" y="87"/>
                    <a:pt x="227" y="72"/>
                  </a:cubicBezTo>
                  <a:cubicBezTo>
                    <a:pt x="221" y="58"/>
                    <a:pt x="213" y="45"/>
                    <a:pt x="202" y="34"/>
                  </a:cubicBezTo>
                  <a:cubicBezTo>
                    <a:pt x="191" y="24"/>
                    <a:pt x="178" y="15"/>
                    <a:pt x="164" y="9"/>
                  </a:cubicBezTo>
                  <a:cubicBezTo>
                    <a:pt x="150" y="3"/>
                    <a:pt x="134" y="0"/>
                    <a:pt x="118" y="0"/>
                  </a:cubicBezTo>
                  <a:cubicBezTo>
                    <a:pt x="102" y="0"/>
                    <a:pt x="87" y="3"/>
                    <a:pt x="72" y="9"/>
                  </a:cubicBezTo>
                  <a:close/>
                  <a:moveTo>
                    <a:pt x="74" y="223"/>
                  </a:moveTo>
                  <a:cubicBezTo>
                    <a:pt x="60" y="218"/>
                    <a:pt x="48" y="209"/>
                    <a:pt x="37" y="199"/>
                  </a:cubicBezTo>
                  <a:cubicBezTo>
                    <a:pt x="27" y="188"/>
                    <a:pt x="19" y="176"/>
                    <a:pt x="13" y="162"/>
                  </a:cubicBezTo>
                  <a:cubicBezTo>
                    <a:pt x="7" y="148"/>
                    <a:pt x="4" y="133"/>
                    <a:pt x="4" y="118"/>
                  </a:cubicBezTo>
                  <a:cubicBezTo>
                    <a:pt x="4" y="102"/>
                    <a:pt x="7" y="87"/>
                    <a:pt x="13" y="73"/>
                  </a:cubicBezTo>
                  <a:cubicBezTo>
                    <a:pt x="19" y="60"/>
                    <a:pt x="27" y="47"/>
                    <a:pt x="37" y="37"/>
                  </a:cubicBezTo>
                  <a:cubicBezTo>
                    <a:pt x="48" y="26"/>
                    <a:pt x="60" y="18"/>
                    <a:pt x="74" y="12"/>
                  </a:cubicBezTo>
                  <a:cubicBezTo>
                    <a:pt x="88" y="6"/>
                    <a:pt x="103" y="3"/>
                    <a:pt x="118" y="3"/>
                  </a:cubicBezTo>
                  <a:cubicBezTo>
                    <a:pt x="134" y="3"/>
                    <a:pt x="149" y="6"/>
                    <a:pt x="163" y="12"/>
                  </a:cubicBezTo>
                  <a:cubicBezTo>
                    <a:pt x="176" y="18"/>
                    <a:pt x="189" y="26"/>
                    <a:pt x="199" y="37"/>
                  </a:cubicBezTo>
                  <a:cubicBezTo>
                    <a:pt x="210" y="47"/>
                    <a:pt x="218" y="60"/>
                    <a:pt x="224" y="73"/>
                  </a:cubicBezTo>
                  <a:cubicBezTo>
                    <a:pt x="230" y="87"/>
                    <a:pt x="233" y="102"/>
                    <a:pt x="233" y="118"/>
                  </a:cubicBezTo>
                  <a:cubicBezTo>
                    <a:pt x="233" y="133"/>
                    <a:pt x="230" y="148"/>
                    <a:pt x="224" y="162"/>
                  </a:cubicBezTo>
                  <a:cubicBezTo>
                    <a:pt x="218" y="176"/>
                    <a:pt x="210" y="188"/>
                    <a:pt x="199" y="199"/>
                  </a:cubicBezTo>
                  <a:cubicBezTo>
                    <a:pt x="189" y="209"/>
                    <a:pt x="176" y="218"/>
                    <a:pt x="163" y="223"/>
                  </a:cubicBezTo>
                  <a:cubicBezTo>
                    <a:pt x="149" y="229"/>
                    <a:pt x="134" y="232"/>
                    <a:pt x="118" y="232"/>
                  </a:cubicBezTo>
                  <a:cubicBezTo>
                    <a:pt x="103" y="232"/>
                    <a:pt x="88" y="229"/>
                    <a:pt x="74" y="223"/>
                  </a:cubicBezTo>
                  <a:close/>
                </a:path>
              </a:pathLst>
            </a:custGeom>
            <a:grpFill/>
            <a:ln>
              <a:noFill/>
            </a:ln>
          </p:spPr>
          <p:txBody>
            <a:bodyPr vert="horz" wrap="square" lIns="91440" tIns="45720" rIns="91440" bIns="45720" numCol="1" anchor="t" anchorCtr="0" compatLnSpc="1"/>
            <a:lstStyle/>
            <a:p>
              <a:endParaRPr lang="zh-CN" altLang="en-US"/>
            </a:p>
          </p:txBody>
        </p:sp>
        <p:sp>
          <p:nvSpPr>
            <p:cNvPr id="17" name="Freeform 11"/>
            <p:cNvSpPr>
              <a:spLocks noEditPoints="1"/>
            </p:cNvSpPr>
            <p:nvPr userDrawn="1"/>
          </p:nvSpPr>
          <p:spPr bwMode="auto">
            <a:xfrm>
              <a:off x="558751" y="1237085"/>
              <a:ext cx="93663" cy="79375"/>
            </a:xfrm>
            <a:custGeom>
              <a:avLst/>
              <a:gdLst>
                <a:gd name="T0" fmla="*/ 3 w 25"/>
                <a:gd name="T1" fmla="*/ 1 h 21"/>
                <a:gd name="T2" fmla="*/ 6 w 25"/>
                <a:gd name="T3" fmla="*/ 0 h 21"/>
                <a:gd name="T4" fmla="*/ 9 w 25"/>
                <a:gd name="T5" fmla="*/ 1 h 21"/>
                <a:gd name="T6" fmla="*/ 11 w 25"/>
                <a:gd name="T7" fmla="*/ 4 h 21"/>
                <a:gd name="T8" fmla="*/ 13 w 25"/>
                <a:gd name="T9" fmla="*/ 7 h 21"/>
                <a:gd name="T10" fmla="*/ 13 w 25"/>
                <a:gd name="T11" fmla="*/ 9 h 21"/>
                <a:gd name="T12" fmla="*/ 19 w 25"/>
                <a:gd name="T13" fmla="*/ 7 h 21"/>
                <a:gd name="T14" fmla="*/ 20 w 25"/>
                <a:gd name="T15" fmla="*/ 6 h 21"/>
                <a:gd name="T16" fmla="*/ 20 w 25"/>
                <a:gd name="T17" fmla="*/ 5 h 21"/>
                <a:gd name="T18" fmla="*/ 20 w 25"/>
                <a:gd name="T19" fmla="*/ 4 h 21"/>
                <a:gd name="T20" fmla="*/ 19 w 25"/>
                <a:gd name="T21" fmla="*/ 3 h 21"/>
                <a:gd name="T22" fmla="*/ 21 w 25"/>
                <a:gd name="T23" fmla="*/ 3 h 21"/>
                <a:gd name="T24" fmla="*/ 25 w 25"/>
                <a:gd name="T25" fmla="*/ 14 h 21"/>
                <a:gd name="T26" fmla="*/ 24 w 25"/>
                <a:gd name="T27" fmla="*/ 14 h 21"/>
                <a:gd name="T28" fmla="*/ 23 w 25"/>
                <a:gd name="T29" fmla="*/ 13 h 21"/>
                <a:gd name="T30" fmla="*/ 23 w 25"/>
                <a:gd name="T31" fmla="*/ 12 h 21"/>
                <a:gd name="T32" fmla="*/ 22 w 25"/>
                <a:gd name="T33" fmla="*/ 12 h 21"/>
                <a:gd name="T34" fmla="*/ 21 w 25"/>
                <a:gd name="T35" fmla="*/ 12 h 21"/>
                <a:gd name="T36" fmla="*/ 7 w 25"/>
                <a:gd name="T37" fmla="*/ 17 h 21"/>
                <a:gd name="T38" fmla="*/ 6 w 25"/>
                <a:gd name="T39" fmla="*/ 18 h 21"/>
                <a:gd name="T40" fmla="*/ 6 w 25"/>
                <a:gd name="T41" fmla="*/ 18 h 21"/>
                <a:gd name="T42" fmla="*/ 6 w 25"/>
                <a:gd name="T43" fmla="*/ 20 h 21"/>
                <a:gd name="T44" fmla="*/ 6 w 25"/>
                <a:gd name="T45" fmla="*/ 21 h 21"/>
                <a:gd name="T46" fmla="*/ 5 w 25"/>
                <a:gd name="T47" fmla="*/ 21 h 21"/>
                <a:gd name="T48" fmla="*/ 1 w 25"/>
                <a:gd name="T49" fmla="*/ 10 h 21"/>
                <a:gd name="T50" fmla="*/ 0 w 25"/>
                <a:gd name="T51" fmla="*/ 4 h 21"/>
                <a:gd name="T52" fmla="*/ 3 w 25"/>
                <a:gd name="T53" fmla="*/ 1 h 21"/>
                <a:gd name="T54" fmla="*/ 6 w 25"/>
                <a:gd name="T55" fmla="*/ 6 h 21"/>
                <a:gd name="T56" fmla="*/ 3 w 25"/>
                <a:gd name="T57" fmla="*/ 8 h 21"/>
                <a:gd name="T58" fmla="*/ 3 w 25"/>
                <a:gd name="T59" fmla="*/ 12 h 21"/>
                <a:gd name="T60" fmla="*/ 3 w 25"/>
                <a:gd name="T61" fmla="*/ 13 h 21"/>
                <a:gd name="T62" fmla="*/ 12 w 25"/>
                <a:gd name="T63" fmla="*/ 9 h 21"/>
                <a:gd name="T64" fmla="*/ 12 w 25"/>
                <a:gd name="T65" fmla="*/ 9 h 21"/>
                <a:gd name="T66" fmla="*/ 9 w 25"/>
                <a:gd name="T67" fmla="*/ 6 h 21"/>
                <a:gd name="T68" fmla="*/ 6 w 25"/>
                <a:gd name="T69"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21">
                  <a:moveTo>
                    <a:pt x="3" y="1"/>
                  </a:moveTo>
                  <a:cubicBezTo>
                    <a:pt x="4" y="0"/>
                    <a:pt x="5" y="0"/>
                    <a:pt x="6" y="0"/>
                  </a:cubicBezTo>
                  <a:cubicBezTo>
                    <a:pt x="7" y="0"/>
                    <a:pt x="8" y="1"/>
                    <a:pt x="9" y="1"/>
                  </a:cubicBezTo>
                  <a:cubicBezTo>
                    <a:pt x="10" y="2"/>
                    <a:pt x="10" y="3"/>
                    <a:pt x="11" y="4"/>
                  </a:cubicBezTo>
                  <a:cubicBezTo>
                    <a:pt x="12" y="5"/>
                    <a:pt x="12" y="6"/>
                    <a:pt x="13" y="7"/>
                  </a:cubicBezTo>
                  <a:cubicBezTo>
                    <a:pt x="13" y="9"/>
                    <a:pt x="13" y="9"/>
                    <a:pt x="13" y="9"/>
                  </a:cubicBezTo>
                  <a:cubicBezTo>
                    <a:pt x="19" y="7"/>
                    <a:pt x="19" y="7"/>
                    <a:pt x="19" y="7"/>
                  </a:cubicBezTo>
                  <a:cubicBezTo>
                    <a:pt x="19" y="7"/>
                    <a:pt x="19" y="7"/>
                    <a:pt x="20" y="6"/>
                  </a:cubicBezTo>
                  <a:cubicBezTo>
                    <a:pt x="20" y="6"/>
                    <a:pt x="20" y="6"/>
                    <a:pt x="20" y="5"/>
                  </a:cubicBezTo>
                  <a:cubicBezTo>
                    <a:pt x="20" y="5"/>
                    <a:pt x="20" y="5"/>
                    <a:pt x="20" y="4"/>
                  </a:cubicBezTo>
                  <a:cubicBezTo>
                    <a:pt x="20" y="4"/>
                    <a:pt x="20" y="4"/>
                    <a:pt x="19" y="3"/>
                  </a:cubicBezTo>
                  <a:cubicBezTo>
                    <a:pt x="21" y="3"/>
                    <a:pt x="21" y="3"/>
                    <a:pt x="21" y="3"/>
                  </a:cubicBezTo>
                  <a:cubicBezTo>
                    <a:pt x="25" y="14"/>
                    <a:pt x="25" y="14"/>
                    <a:pt x="25" y="14"/>
                  </a:cubicBezTo>
                  <a:cubicBezTo>
                    <a:pt x="24" y="14"/>
                    <a:pt x="24" y="14"/>
                    <a:pt x="24" y="14"/>
                  </a:cubicBezTo>
                  <a:cubicBezTo>
                    <a:pt x="23" y="14"/>
                    <a:pt x="23" y="13"/>
                    <a:pt x="23" y="13"/>
                  </a:cubicBezTo>
                  <a:cubicBezTo>
                    <a:pt x="23" y="13"/>
                    <a:pt x="23" y="12"/>
                    <a:pt x="23" y="12"/>
                  </a:cubicBezTo>
                  <a:cubicBezTo>
                    <a:pt x="22" y="12"/>
                    <a:pt x="22" y="12"/>
                    <a:pt x="22" y="12"/>
                  </a:cubicBezTo>
                  <a:cubicBezTo>
                    <a:pt x="21" y="12"/>
                    <a:pt x="21" y="12"/>
                    <a:pt x="21" y="12"/>
                  </a:cubicBezTo>
                  <a:cubicBezTo>
                    <a:pt x="7" y="17"/>
                    <a:pt x="7" y="17"/>
                    <a:pt x="7" y="17"/>
                  </a:cubicBezTo>
                  <a:cubicBezTo>
                    <a:pt x="7" y="17"/>
                    <a:pt x="6" y="17"/>
                    <a:pt x="6" y="18"/>
                  </a:cubicBezTo>
                  <a:cubicBezTo>
                    <a:pt x="6" y="18"/>
                    <a:pt x="6" y="18"/>
                    <a:pt x="6" y="18"/>
                  </a:cubicBezTo>
                  <a:cubicBezTo>
                    <a:pt x="6" y="19"/>
                    <a:pt x="6" y="19"/>
                    <a:pt x="6" y="20"/>
                  </a:cubicBezTo>
                  <a:cubicBezTo>
                    <a:pt x="6" y="20"/>
                    <a:pt x="6" y="20"/>
                    <a:pt x="6" y="21"/>
                  </a:cubicBezTo>
                  <a:cubicBezTo>
                    <a:pt x="5" y="21"/>
                    <a:pt x="5" y="21"/>
                    <a:pt x="5" y="21"/>
                  </a:cubicBezTo>
                  <a:cubicBezTo>
                    <a:pt x="1" y="10"/>
                    <a:pt x="1" y="10"/>
                    <a:pt x="1" y="10"/>
                  </a:cubicBezTo>
                  <a:cubicBezTo>
                    <a:pt x="0" y="8"/>
                    <a:pt x="0" y="6"/>
                    <a:pt x="0" y="4"/>
                  </a:cubicBezTo>
                  <a:cubicBezTo>
                    <a:pt x="0" y="3"/>
                    <a:pt x="1" y="1"/>
                    <a:pt x="3" y="1"/>
                  </a:cubicBezTo>
                  <a:close/>
                  <a:moveTo>
                    <a:pt x="6" y="6"/>
                  </a:moveTo>
                  <a:cubicBezTo>
                    <a:pt x="4" y="6"/>
                    <a:pt x="3" y="7"/>
                    <a:pt x="3" y="8"/>
                  </a:cubicBezTo>
                  <a:cubicBezTo>
                    <a:pt x="2" y="9"/>
                    <a:pt x="2" y="10"/>
                    <a:pt x="3" y="12"/>
                  </a:cubicBezTo>
                  <a:cubicBezTo>
                    <a:pt x="3" y="13"/>
                    <a:pt x="3" y="13"/>
                    <a:pt x="3" y="13"/>
                  </a:cubicBezTo>
                  <a:cubicBezTo>
                    <a:pt x="12" y="9"/>
                    <a:pt x="12" y="9"/>
                    <a:pt x="12" y="9"/>
                  </a:cubicBezTo>
                  <a:cubicBezTo>
                    <a:pt x="12" y="9"/>
                    <a:pt x="12" y="9"/>
                    <a:pt x="12" y="9"/>
                  </a:cubicBezTo>
                  <a:cubicBezTo>
                    <a:pt x="11" y="7"/>
                    <a:pt x="10" y="6"/>
                    <a:pt x="9" y="6"/>
                  </a:cubicBezTo>
                  <a:cubicBezTo>
                    <a:pt x="8" y="5"/>
                    <a:pt x="7" y="5"/>
                    <a:pt x="6" y="6"/>
                  </a:cubicBezTo>
                  <a:close/>
                </a:path>
              </a:pathLst>
            </a:custGeom>
            <a:grpFill/>
            <a:ln>
              <a:noFill/>
            </a:ln>
          </p:spPr>
          <p:txBody>
            <a:bodyPr vert="horz" wrap="square" lIns="91440" tIns="45720" rIns="91440" bIns="45720" numCol="1" anchor="t" anchorCtr="0" compatLnSpc="1"/>
            <a:lstStyle/>
            <a:p>
              <a:endParaRPr lang="zh-CN" altLang="en-US"/>
            </a:p>
          </p:txBody>
        </p:sp>
        <p:sp>
          <p:nvSpPr>
            <p:cNvPr id="18" name="Freeform 12"/>
            <p:cNvSpPr/>
            <p:nvPr userDrawn="1"/>
          </p:nvSpPr>
          <p:spPr bwMode="auto">
            <a:xfrm>
              <a:off x="528589" y="1105322"/>
              <a:ext cx="85725" cy="82550"/>
            </a:xfrm>
            <a:custGeom>
              <a:avLst/>
              <a:gdLst>
                <a:gd name="T0" fmla="*/ 5 w 23"/>
                <a:gd name="T1" fmla="*/ 3 h 22"/>
                <a:gd name="T2" fmla="*/ 5 w 23"/>
                <a:gd name="T3" fmla="*/ 4 h 22"/>
                <a:gd name="T4" fmla="*/ 3 w 23"/>
                <a:gd name="T5" fmla="*/ 6 h 22"/>
                <a:gd name="T6" fmla="*/ 2 w 23"/>
                <a:gd name="T7" fmla="*/ 8 h 22"/>
                <a:gd name="T8" fmla="*/ 2 w 23"/>
                <a:gd name="T9" fmla="*/ 9 h 22"/>
                <a:gd name="T10" fmla="*/ 2 w 23"/>
                <a:gd name="T11" fmla="*/ 10 h 22"/>
                <a:gd name="T12" fmla="*/ 3 w 23"/>
                <a:gd name="T13" fmla="*/ 13 h 22"/>
                <a:gd name="T14" fmla="*/ 11 w 23"/>
                <a:gd name="T15" fmla="*/ 12 h 22"/>
                <a:gd name="T16" fmla="*/ 10 w 23"/>
                <a:gd name="T17" fmla="*/ 10 h 22"/>
                <a:gd name="T18" fmla="*/ 10 w 23"/>
                <a:gd name="T19" fmla="*/ 9 h 22"/>
                <a:gd name="T20" fmla="*/ 9 w 23"/>
                <a:gd name="T21" fmla="*/ 8 h 22"/>
                <a:gd name="T22" fmla="*/ 8 w 23"/>
                <a:gd name="T23" fmla="*/ 7 h 22"/>
                <a:gd name="T24" fmla="*/ 6 w 23"/>
                <a:gd name="T25" fmla="*/ 7 h 22"/>
                <a:gd name="T26" fmla="*/ 6 w 23"/>
                <a:gd name="T27" fmla="*/ 6 h 22"/>
                <a:gd name="T28" fmla="*/ 15 w 23"/>
                <a:gd name="T29" fmla="*/ 5 h 22"/>
                <a:gd name="T30" fmla="*/ 15 w 23"/>
                <a:gd name="T31" fmla="*/ 6 h 22"/>
                <a:gd name="T32" fmla="*/ 13 w 23"/>
                <a:gd name="T33" fmla="*/ 7 h 22"/>
                <a:gd name="T34" fmla="*/ 12 w 23"/>
                <a:gd name="T35" fmla="*/ 7 h 22"/>
                <a:gd name="T36" fmla="*/ 12 w 23"/>
                <a:gd name="T37" fmla="*/ 9 h 22"/>
                <a:gd name="T38" fmla="*/ 12 w 23"/>
                <a:gd name="T39" fmla="*/ 10 h 22"/>
                <a:gd name="T40" fmla="*/ 12 w 23"/>
                <a:gd name="T41" fmla="*/ 12 h 22"/>
                <a:gd name="T42" fmla="*/ 18 w 23"/>
                <a:gd name="T43" fmla="*/ 12 h 22"/>
                <a:gd name="T44" fmla="*/ 19 w 23"/>
                <a:gd name="T45" fmla="*/ 11 h 22"/>
                <a:gd name="T46" fmla="*/ 20 w 23"/>
                <a:gd name="T47" fmla="*/ 11 h 22"/>
                <a:gd name="T48" fmla="*/ 20 w 23"/>
                <a:gd name="T49" fmla="*/ 10 h 22"/>
                <a:gd name="T50" fmla="*/ 20 w 23"/>
                <a:gd name="T51" fmla="*/ 8 h 22"/>
                <a:gd name="T52" fmla="*/ 20 w 23"/>
                <a:gd name="T53" fmla="*/ 7 h 22"/>
                <a:gd name="T54" fmla="*/ 20 w 23"/>
                <a:gd name="T55" fmla="*/ 5 h 22"/>
                <a:gd name="T56" fmla="*/ 20 w 23"/>
                <a:gd name="T57" fmla="*/ 4 h 22"/>
                <a:gd name="T58" fmla="*/ 19 w 23"/>
                <a:gd name="T59" fmla="*/ 4 h 22"/>
                <a:gd name="T60" fmla="*/ 17 w 23"/>
                <a:gd name="T61" fmla="*/ 2 h 22"/>
                <a:gd name="T62" fmla="*/ 14 w 23"/>
                <a:gd name="T63" fmla="*/ 1 h 22"/>
                <a:gd name="T64" fmla="*/ 14 w 23"/>
                <a:gd name="T65" fmla="*/ 0 h 22"/>
                <a:gd name="T66" fmla="*/ 21 w 23"/>
                <a:gd name="T67" fmla="*/ 0 h 22"/>
                <a:gd name="T68" fmla="*/ 23 w 23"/>
                <a:gd name="T69" fmla="*/ 19 h 22"/>
                <a:gd name="T70" fmla="*/ 22 w 23"/>
                <a:gd name="T71" fmla="*/ 20 h 22"/>
                <a:gd name="T72" fmla="*/ 22 w 23"/>
                <a:gd name="T73" fmla="*/ 18 h 22"/>
                <a:gd name="T74" fmla="*/ 21 w 23"/>
                <a:gd name="T75" fmla="*/ 17 h 22"/>
                <a:gd name="T76" fmla="*/ 21 w 23"/>
                <a:gd name="T77" fmla="*/ 17 h 22"/>
                <a:gd name="T78" fmla="*/ 20 w 23"/>
                <a:gd name="T79" fmla="*/ 17 h 22"/>
                <a:gd name="T80" fmla="*/ 5 w 23"/>
                <a:gd name="T81" fmla="*/ 18 h 22"/>
                <a:gd name="T82" fmla="*/ 4 w 23"/>
                <a:gd name="T83" fmla="*/ 19 h 22"/>
                <a:gd name="T84" fmla="*/ 4 w 23"/>
                <a:gd name="T85" fmla="*/ 20 h 22"/>
                <a:gd name="T86" fmla="*/ 3 w 23"/>
                <a:gd name="T87" fmla="*/ 21 h 22"/>
                <a:gd name="T88" fmla="*/ 3 w 23"/>
                <a:gd name="T89" fmla="*/ 22 h 22"/>
                <a:gd name="T90" fmla="*/ 2 w 23"/>
                <a:gd name="T91" fmla="*/ 22 h 22"/>
                <a:gd name="T92" fmla="*/ 0 w 23"/>
                <a:gd name="T93" fmla="*/ 3 h 22"/>
                <a:gd name="T94" fmla="*/ 5 w 23"/>
                <a:gd name="T95"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 h="22">
                  <a:moveTo>
                    <a:pt x="5" y="3"/>
                  </a:moveTo>
                  <a:cubicBezTo>
                    <a:pt x="5" y="4"/>
                    <a:pt x="5" y="4"/>
                    <a:pt x="5" y="4"/>
                  </a:cubicBezTo>
                  <a:cubicBezTo>
                    <a:pt x="5" y="4"/>
                    <a:pt x="4" y="5"/>
                    <a:pt x="3" y="6"/>
                  </a:cubicBezTo>
                  <a:cubicBezTo>
                    <a:pt x="2" y="6"/>
                    <a:pt x="2" y="7"/>
                    <a:pt x="2" y="8"/>
                  </a:cubicBezTo>
                  <a:cubicBezTo>
                    <a:pt x="2" y="8"/>
                    <a:pt x="2" y="9"/>
                    <a:pt x="2" y="9"/>
                  </a:cubicBezTo>
                  <a:cubicBezTo>
                    <a:pt x="2" y="10"/>
                    <a:pt x="2" y="10"/>
                    <a:pt x="2" y="10"/>
                  </a:cubicBezTo>
                  <a:cubicBezTo>
                    <a:pt x="3" y="13"/>
                    <a:pt x="3" y="13"/>
                    <a:pt x="3" y="13"/>
                  </a:cubicBezTo>
                  <a:cubicBezTo>
                    <a:pt x="11" y="12"/>
                    <a:pt x="11" y="12"/>
                    <a:pt x="11" y="12"/>
                  </a:cubicBezTo>
                  <a:cubicBezTo>
                    <a:pt x="10" y="10"/>
                    <a:pt x="10" y="10"/>
                    <a:pt x="10" y="10"/>
                  </a:cubicBezTo>
                  <a:cubicBezTo>
                    <a:pt x="10" y="10"/>
                    <a:pt x="10" y="9"/>
                    <a:pt x="10" y="9"/>
                  </a:cubicBezTo>
                  <a:cubicBezTo>
                    <a:pt x="10" y="8"/>
                    <a:pt x="9" y="8"/>
                    <a:pt x="9" y="8"/>
                  </a:cubicBezTo>
                  <a:cubicBezTo>
                    <a:pt x="9" y="8"/>
                    <a:pt x="8" y="7"/>
                    <a:pt x="8" y="7"/>
                  </a:cubicBezTo>
                  <a:cubicBezTo>
                    <a:pt x="7" y="7"/>
                    <a:pt x="7" y="7"/>
                    <a:pt x="6" y="7"/>
                  </a:cubicBezTo>
                  <a:cubicBezTo>
                    <a:pt x="6" y="6"/>
                    <a:pt x="6" y="6"/>
                    <a:pt x="6" y="6"/>
                  </a:cubicBezTo>
                  <a:cubicBezTo>
                    <a:pt x="15" y="5"/>
                    <a:pt x="15" y="5"/>
                    <a:pt x="15" y="5"/>
                  </a:cubicBezTo>
                  <a:cubicBezTo>
                    <a:pt x="15" y="6"/>
                    <a:pt x="15" y="6"/>
                    <a:pt x="15" y="6"/>
                  </a:cubicBezTo>
                  <a:cubicBezTo>
                    <a:pt x="15" y="6"/>
                    <a:pt x="14" y="6"/>
                    <a:pt x="13" y="7"/>
                  </a:cubicBezTo>
                  <a:cubicBezTo>
                    <a:pt x="13" y="7"/>
                    <a:pt x="12" y="7"/>
                    <a:pt x="12" y="7"/>
                  </a:cubicBezTo>
                  <a:cubicBezTo>
                    <a:pt x="12" y="8"/>
                    <a:pt x="12" y="8"/>
                    <a:pt x="12" y="9"/>
                  </a:cubicBezTo>
                  <a:cubicBezTo>
                    <a:pt x="12" y="9"/>
                    <a:pt x="12" y="10"/>
                    <a:pt x="12" y="10"/>
                  </a:cubicBezTo>
                  <a:cubicBezTo>
                    <a:pt x="12" y="12"/>
                    <a:pt x="12" y="12"/>
                    <a:pt x="12" y="12"/>
                  </a:cubicBezTo>
                  <a:cubicBezTo>
                    <a:pt x="18" y="12"/>
                    <a:pt x="18" y="12"/>
                    <a:pt x="18" y="12"/>
                  </a:cubicBezTo>
                  <a:cubicBezTo>
                    <a:pt x="19" y="12"/>
                    <a:pt x="19" y="11"/>
                    <a:pt x="19" y="11"/>
                  </a:cubicBezTo>
                  <a:cubicBezTo>
                    <a:pt x="20" y="11"/>
                    <a:pt x="20" y="11"/>
                    <a:pt x="20" y="11"/>
                  </a:cubicBezTo>
                  <a:cubicBezTo>
                    <a:pt x="20" y="10"/>
                    <a:pt x="20" y="10"/>
                    <a:pt x="20" y="10"/>
                  </a:cubicBezTo>
                  <a:cubicBezTo>
                    <a:pt x="20" y="9"/>
                    <a:pt x="20" y="9"/>
                    <a:pt x="20" y="8"/>
                  </a:cubicBezTo>
                  <a:cubicBezTo>
                    <a:pt x="20" y="8"/>
                    <a:pt x="20" y="7"/>
                    <a:pt x="20" y="7"/>
                  </a:cubicBezTo>
                  <a:cubicBezTo>
                    <a:pt x="20" y="6"/>
                    <a:pt x="20" y="6"/>
                    <a:pt x="20" y="5"/>
                  </a:cubicBezTo>
                  <a:cubicBezTo>
                    <a:pt x="20" y="5"/>
                    <a:pt x="20" y="5"/>
                    <a:pt x="20" y="4"/>
                  </a:cubicBezTo>
                  <a:cubicBezTo>
                    <a:pt x="19" y="4"/>
                    <a:pt x="19" y="4"/>
                    <a:pt x="19" y="4"/>
                  </a:cubicBezTo>
                  <a:cubicBezTo>
                    <a:pt x="19" y="3"/>
                    <a:pt x="18" y="3"/>
                    <a:pt x="17" y="2"/>
                  </a:cubicBezTo>
                  <a:cubicBezTo>
                    <a:pt x="16" y="2"/>
                    <a:pt x="15" y="1"/>
                    <a:pt x="14" y="1"/>
                  </a:cubicBezTo>
                  <a:cubicBezTo>
                    <a:pt x="14" y="0"/>
                    <a:pt x="14" y="0"/>
                    <a:pt x="14" y="0"/>
                  </a:cubicBezTo>
                  <a:cubicBezTo>
                    <a:pt x="21" y="0"/>
                    <a:pt x="21" y="0"/>
                    <a:pt x="21" y="0"/>
                  </a:cubicBezTo>
                  <a:cubicBezTo>
                    <a:pt x="23" y="19"/>
                    <a:pt x="23" y="19"/>
                    <a:pt x="23" y="19"/>
                  </a:cubicBezTo>
                  <a:cubicBezTo>
                    <a:pt x="22" y="20"/>
                    <a:pt x="22" y="20"/>
                    <a:pt x="22" y="20"/>
                  </a:cubicBezTo>
                  <a:cubicBezTo>
                    <a:pt x="22" y="19"/>
                    <a:pt x="22" y="19"/>
                    <a:pt x="22" y="18"/>
                  </a:cubicBezTo>
                  <a:cubicBezTo>
                    <a:pt x="22" y="18"/>
                    <a:pt x="21" y="18"/>
                    <a:pt x="21" y="17"/>
                  </a:cubicBezTo>
                  <a:cubicBezTo>
                    <a:pt x="21" y="17"/>
                    <a:pt x="21" y="17"/>
                    <a:pt x="21" y="17"/>
                  </a:cubicBezTo>
                  <a:cubicBezTo>
                    <a:pt x="20" y="17"/>
                    <a:pt x="20" y="17"/>
                    <a:pt x="20" y="17"/>
                  </a:cubicBezTo>
                  <a:cubicBezTo>
                    <a:pt x="5" y="18"/>
                    <a:pt x="5" y="18"/>
                    <a:pt x="5" y="18"/>
                  </a:cubicBezTo>
                  <a:cubicBezTo>
                    <a:pt x="5" y="18"/>
                    <a:pt x="4" y="19"/>
                    <a:pt x="4" y="19"/>
                  </a:cubicBezTo>
                  <a:cubicBezTo>
                    <a:pt x="4" y="19"/>
                    <a:pt x="4" y="19"/>
                    <a:pt x="4" y="20"/>
                  </a:cubicBezTo>
                  <a:cubicBezTo>
                    <a:pt x="3" y="20"/>
                    <a:pt x="3" y="20"/>
                    <a:pt x="3" y="21"/>
                  </a:cubicBezTo>
                  <a:cubicBezTo>
                    <a:pt x="3" y="21"/>
                    <a:pt x="3" y="21"/>
                    <a:pt x="3" y="22"/>
                  </a:cubicBezTo>
                  <a:cubicBezTo>
                    <a:pt x="2" y="22"/>
                    <a:pt x="2" y="22"/>
                    <a:pt x="2" y="22"/>
                  </a:cubicBezTo>
                  <a:cubicBezTo>
                    <a:pt x="0" y="3"/>
                    <a:pt x="0" y="3"/>
                    <a:pt x="0" y="3"/>
                  </a:cubicBezTo>
                  <a:lnTo>
                    <a:pt x="5" y="3"/>
                  </a:lnTo>
                  <a:close/>
                </a:path>
              </a:pathLst>
            </a:custGeom>
            <a:grpFill/>
            <a:ln>
              <a:noFill/>
            </a:ln>
          </p:spPr>
          <p:txBody>
            <a:bodyPr vert="horz" wrap="square" lIns="91440" tIns="45720" rIns="91440" bIns="45720" numCol="1" anchor="t" anchorCtr="0" compatLnSpc="1"/>
            <a:lstStyle/>
            <a:p>
              <a:endParaRPr lang="zh-CN" altLang="en-US"/>
            </a:p>
          </p:txBody>
        </p:sp>
        <p:sp>
          <p:nvSpPr>
            <p:cNvPr id="19" name="Freeform 13"/>
            <p:cNvSpPr/>
            <p:nvPr userDrawn="1"/>
          </p:nvSpPr>
          <p:spPr bwMode="auto">
            <a:xfrm>
              <a:off x="528589" y="960860"/>
              <a:ext cx="90488" cy="98425"/>
            </a:xfrm>
            <a:custGeom>
              <a:avLst/>
              <a:gdLst>
                <a:gd name="T0" fmla="*/ 24 w 24"/>
                <a:gd name="T1" fmla="*/ 2 h 26"/>
                <a:gd name="T2" fmla="*/ 23 w 24"/>
                <a:gd name="T3" fmla="*/ 10 h 26"/>
                <a:gd name="T4" fmla="*/ 18 w 24"/>
                <a:gd name="T5" fmla="*/ 13 h 26"/>
                <a:gd name="T6" fmla="*/ 12 w 24"/>
                <a:gd name="T7" fmla="*/ 16 h 26"/>
                <a:gd name="T8" fmla="*/ 12 w 24"/>
                <a:gd name="T9" fmla="*/ 17 h 26"/>
                <a:gd name="T10" fmla="*/ 19 w 24"/>
                <a:gd name="T11" fmla="*/ 18 h 26"/>
                <a:gd name="T12" fmla="*/ 20 w 24"/>
                <a:gd name="T13" fmla="*/ 18 h 26"/>
                <a:gd name="T14" fmla="*/ 20 w 24"/>
                <a:gd name="T15" fmla="*/ 17 h 26"/>
                <a:gd name="T16" fmla="*/ 21 w 24"/>
                <a:gd name="T17" fmla="*/ 16 h 26"/>
                <a:gd name="T18" fmla="*/ 21 w 24"/>
                <a:gd name="T19" fmla="*/ 15 h 26"/>
                <a:gd name="T20" fmla="*/ 22 w 24"/>
                <a:gd name="T21" fmla="*/ 15 h 26"/>
                <a:gd name="T22" fmla="*/ 21 w 24"/>
                <a:gd name="T23" fmla="*/ 26 h 26"/>
                <a:gd name="T24" fmla="*/ 20 w 24"/>
                <a:gd name="T25" fmla="*/ 26 h 26"/>
                <a:gd name="T26" fmla="*/ 20 w 24"/>
                <a:gd name="T27" fmla="*/ 25 h 26"/>
                <a:gd name="T28" fmla="*/ 20 w 24"/>
                <a:gd name="T29" fmla="*/ 24 h 26"/>
                <a:gd name="T30" fmla="*/ 19 w 24"/>
                <a:gd name="T31" fmla="*/ 23 h 26"/>
                <a:gd name="T32" fmla="*/ 18 w 24"/>
                <a:gd name="T33" fmla="*/ 23 h 26"/>
                <a:gd name="T34" fmla="*/ 3 w 24"/>
                <a:gd name="T35" fmla="*/ 21 h 26"/>
                <a:gd name="T36" fmla="*/ 3 w 24"/>
                <a:gd name="T37" fmla="*/ 21 h 26"/>
                <a:gd name="T38" fmla="*/ 2 w 24"/>
                <a:gd name="T39" fmla="*/ 21 h 26"/>
                <a:gd name="T40" fmla="*/ 1 w 24"/>
                <a:gd name="T41" fmla="*/ 22 h 26"/>
                <a:gd name="T42" fmla="*/ 1 w 24"/>
                <a:gd name="T43" fmla="*/ 23 h 26"/>
                <a:gd name="T44" fmla="*/ 0 w 24"/>
                <a:gd name="T45" fmla="*/ 23 h 26"/>
                <a:gd name="T46" fmla="*/ 1 w 24"/>
                <a:gd name="T47" fmla="*/ 12 h 26"/>
                <a:gd name="T48" fmla="*/ 3 w 24"/>
                <a:gd name="T49" fmla="*/ 12 h 26"/>
                <a:gd name="T50" fmla="*/ 3 w 24"/>
                <a:gd name="T51" fmla="*/ 13 h 26"/>
                <a:gd name="T52" fmla="*/ 3 w 24"/>
                <a:gd name="T53" fmla="*/ 14 h 26"/>
                <a:gd name="T54" fmla="*/ 3 w 24"/>
                <a:gd name="T55" fmla="*/ 15 h 26"/>
                <a:gd name="T56" fmla="*/ 4 w 24"/>
                <a:gd name="T57" fmla="*/ 15 h 26"/>
                <a:gd name="T58" fmla="*/ 11 w 24"/>
                <a:gd name="T59" fmla="*/ 16 h 26"/>
                <a:gd name="T60" fmla="*/ 11 w 24"/>
                <a:gd name="T61" fmla="*/ 16 h 26"/>
                <a:gd name="T62" fmla="*/ 9 w 24"/>
                <a:gd name="T63" fmla="*/ 13 h 26"/>
                <a:gd name="T64" fmla="*/ 7 w 24"/>
                <a:gd name="T65" fmla="*/ 10 h 26"/>
                <a:gd name="T66" fmla="*/ 5 w 24"/>
                <a:gd name="T67" fmla="*/ 8 h 26"/>
                <a:gd name="T68" fmla="*/ 4 w 24"/>
                <a:gd name="T69" fmla="*/ 7 h 26"/>
                <a:gd name="T70" fmla="*/ 3 w 24"/>
                <a:gd name="T71" fmla="*/ 8 h 26"/>
                <a:gd name="T72" fmla="*/ 3 w 24"/>
                <a:gd name="T73" fmla="*/ 9 h 26"/>
                <a:gd name="T74" fmla="*/ 2 w 24"/>
                <a:gd name="T75" fmla="*/ 9 h 26"/>
                <a:gd name="T76" fmla="*/ 3 w 24"/>
                <a:gd name="T77" fmla="*/ 0 h 26"/>
                <a:gd name="T78" fmla="*/ 4 w 24"/>
                <a:gd name="T79" fmla="*/ 0 h 26"/>
                <a:gd name="T80" fmla="*/ 5 w 24"/>
                <a:gd name="T81" fmla="*/ 3 h 26"/>
                <a:gd name="T82" fmla="*/ 6 w 24"/>
                <a:gd name="T83" fmla="*/ 6 h 26"/>
                <a:gd name="T84" fmla="*/ 8 w 24"/>
                <a:gd name="T85" fmla="*/ 9 h 26"/>
                <a:gd name="T86" fmla="*/ 10 w 24"/>
                <a:gd name="T87" fmla="*/ 12 h 26"/>
                <a:gd name="T88" fmla="*/ 15 w 24"/>
                <a:gd name="T89" fmla="*/ 9 h 26"/>
                <a:gd name="T90" fmla="*/ 20 w 24"/>
                <a:gd name="T91" fmla="*/ 6 h 26"/>
                <a:gd name="T92" fmla="*/ 21 w 24"/>
                <a:gd name="T93" fmla="*/ 5 h 26"/>
                <a:gd name="T94" fmla="*/ 22 w 24"/>
                <a:gd name="T95" fmla="*/ 3 h 26"/>
                <a:gd name="T96" fmla="*/ 23 w 24"/>
                <a:gd name="T97" fmla="*/ 2 h 26"/>
                <a:gd name="T98" fmla="*/ 23 w 24"/>
                <a:gd name="T99" fmla="*/ 2 h 26"/>
                <a:gd name="T100" fmla="*/ 24 w 24"/>
                <a:gd name="T10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 h="26">
                  <a:moveTo>
                    <a:pt x="24" y="2"/>
                  </a:moveTo>
                  <a:cubicBezTo>
                    <a:pt x="23" y="10"/>
                    <a:pt x="23" y="10"/>
                    <a:pt x="23" y="10"/>
                  </a:cubicBezTo>
                  <a:cubicBezTo>
                    <a:pt x="21" y="11"/>
                    <a:pt x="19" y="12"/>
                    <a:pt x="18" y="13"/>
                  </a:cubicBezTo>
                  <a:cubicBezTo>
                    <a:pt x="16" y="14"/>
                    <a:pt x="15" y="15"/>
                    <a:pt x="12" y="16"/>
                  </a:cubicBezTo>
                  <a:cubicBezTo>
                    <a:pt x="12" y="17"/>
                    <a:pt x="12" y="17"/>
                    <a:pt x="12" y="17"/>
                  </a:cubicBezTo>
                  <a:cubicBezTo>
                    <a:pt x="19" y="18"/>
                    <a:pt x="19" y="18"/>
                    <a:pt x="19" y="18"/>
                  </a:cubicBezTo>
                  <a:cubicBezTo>
                    <a:pt x="19" y="18"/>
                    <a:pt x="19" y="18"/>
                    <a:pt x="20" y="18"/>
                  </a:cubicBezTo>
                  <a:cubicBezTo>
                    <a:pt x="20" y="17"/>
                    <a:pt x="20" y="17"/>
                    <a:pt x="20" y="17"/>
                  </a:cubicBezTo>
                  <a:cubicBezTo>
                    <a:pt x="21" y="17"/>
                    <a:pt x="21" y="16"/>
                    <a:pt x="21" y="16"/>
                  </a:cubicBezTo>
                  <a:cubicBezTo>
                    <a:pt x="21" y="16"/>
                    <a:pt x="21" y="15"/>
                    <a:pt x="21" y="15"/>
                  </a:cubicBezTo>
                  <a:cubicBezTo>
                    <a:pt x="22" y="15"/>
                    <a:pt x="22" y="15"/>
                    <a:pt x="22" y="15"/>
                  </a:cubicBezTo>
                  <a:cubicBezTo>
                    <a:pt x="21" y="26"/>
                    <a:pt x="21" y="26"/>
                    <a:pt x="21" y="26"/>
                  </a:cubicBezTo>
                  <a:cubicBezTo>
                    <a:pt x="20" y="26"/>
                    <a:pt x="20" y="26"/>
                    <a:pt x="20" y="26"/>
                  </a:cubicBezTo>
                  <a:cubicBezTo>
                    <a:pt x="20" y="26"/>
                    <a:pt x="20" y="25"/>
                    <a:pt x="20" y="25"/>
                  </a:cubicBezTo>
                  <a:cubicBezTo>
                    <a:pt x="20" y="25"/>
                    <a:pt x="20" y="24"/>
                    <a:pt x="20" y="24"/>
                  </a:cubicBezTo>
                  <a:cubicBezTo>
                    <a:pt x="20" y="24"/>
                    <a:pt x="19" y="23"/>
                    <a:pt x="19" y="23"/>
                  </a:cubicBezTo>
                  <a:cubicBezTo>
                    <a:pt x="19" y="23"/>
                    <a:pt x="19" y="23"/>
                    <a:pt x="18" y="23"/>
                  </a:cubicBezTo>
                  <a:cubicBezTo>
                    <a:pt x="3" y="21"/>
                    <a:pt x="3" y="21"/>
                    <a:pt x="3" y="21"/>
                  </a:cubicBezTo>
                  <a:cubicBezTo>
                    <a:pt x="3" y="21"/>
                    <a:pt x="3" y="21"/>
                    <a:pt x="3" y="21"/>
                  </a:cubicBezTo>
                  <a:cubicBezTo>
                    <a:pt x="2" y="21"/>
                    <a:pt x="2" y="21"/>
                    <a:pt x="2" y="21"/>
                  </a:cubicBezTo>
                  <a:cubicBezTo>
                    <a:pt x="2" y="22"/>
                    <a:pt x="1" y="22"/>
                    <a:pt x="1" y="22"/>
                  </a:cubicBezTo>
                  <a:cubicBezTo>
                    <a:pt x="1" y="23"/>
                    <a:pt x="1" y="23"/>
                    <a:pt x="1" y="23"/>
                  </a:cubicBezTo>
                  <a:cubicBezTo>
                    <a:pt x="0" y="23"/>
                    <a:pt x="0" y="23"/>
                    <a:pt x="0" y="23"/>
                  </a:cubicBezTo>
                  <a:cubicBezTo>
                    <a:pt x="1" y="12"/>
                    <a:pt x="1" y="12"/>
                    <a:pt x="1" y="12"/>
                  </a:cubicBezTo>
                  <a:cubicBezTo>
                    <a:pt x="3" y="12"/>
                    <a:pt x="3" y="12"/>
                    <a:pt x="3" y="12"/>
                  </a:cubicBezTo>
                  <a:cubicBezTo>
                    <a:pt x="3" y="12"/>
                    <a:pt x="3" y="13"/>
                    <a:pt x="3" y="13"/>
                  </a:cubicBezTo>
                  <a:cubicBezTo>
                    <a:pt x="3" y="14"/>
                    <a:pt x="3" y="14"/>
                    <a:pt x="3" y="14"/>
                  </a:cubicBezTo>
                  <a:cubicBezTo>
                    <a:pt x="3" y="15"/>
                    <a:pt x="3" y="15"/>
                    <a:pt x="3" y="15"/>
                  </a:cubicBezTo>
                  <a:cubicBezTo>
                    <a:pt x="3" y="15"/>
                    <a:pt x="4" y="15"/>
                    <a:pt x="4" y="15"/>
                  </a:cubicBezTo>
                  <a:cubicBezTo>
                    <a:pt x="11" y="16"/>
                    <a:pt x="11" y="16"/>
                    <a:pt x="11" y="16"/>
                  </a:cubicBezTo>
                  <a:cubicBezTo>
                    <a:pt x="11" y="16"/>
                    <a:pt x="11" y="16"/>
                    <a:pt x="11" y="16"/>
                  </a:cubicBezTo>
                  <a:cubicBezTo>
                    <a:pt x="11" y="15"/>
                    <a:pt x="10" y="14"/>
                    <a:pt x="9" y="13"/>
                  </a:cubicBezTo>
                  <a:cubicBezTo>
                    <a:pt x="8" y="12"/>
                    <a:pt x="8" y="11"/>
                    <a:pt x="7" y="10"/>
                  </a:cubicBezTo>
                  <a:cubicBezTo>
                    <a:pt x="6" y="9"/>
                    <a:pt x="6" y="9"/>
                    <a:pt x="5" y="8"/>
                  </a:cubicBezTo>
                  <a:cubicBezTo>
                    <a:pt x="5" y="8"/>
                    <a:pt x="4" y="7"/>
                    <a:pt x="4" y="7"/>
                  </a:cubicBezTo>
                  <a:cubicBezTo>
                    <a:pt x="4" y="7"/>
                    <a:pt x="4" y="8"/>
                    <a:pt x="3" y="8"/>
                  </a:cubicBezTo>
                  <a:cubicBezTo>
                    <a:pt x="3" y="8"/>
                    <a:pt x="3" y="9"/>
                    <a:pt x="3" y="9"/>
                  </a:cubicBezTo>
                  <a:cubicBezTo>
                    <a:pt x="2" y="9"/>
                    <a:pt x="2" y="9"/>
                    <a:pt x="2" y="9"/>
                  </a:cubicBezTo>
                  <a:cubicBezTo>
                    <a:pt x="3" y="0"/>
                    <a:pt x="3" y="0"/>
                    <a:pt x="3" y="0"/>
                  </a:cubicBezTo>
                  <a:cubicBezTo>
                    <a:pt x="4" y="0"/>
                    <a:pt x="4" y="0"/>
                    <a:pt x="4" y="0"/>
                  </a:cubicBezTo>
                  <a:cubicBezTo>
                    <a:pt x="4" y="2"/>
                    <a:pt x="4" y="2"/>
                    <a:pt x="5" y="3"/>
                  </a:cubicBezTo>
                  <a:cubicBezTo>
                    <a:pt x="5" y="4"/>
                    <a:pt x="5" y="5"/>
                    <a:pt x="6" y="6"/>
                  </a:cubicBezTo>
                  <a:cubicBezTo>
                    <a:pt x="6" y="7"/>
                    <a:pt x="7" y="8"/>
                    <a:pt x="8" y="9"/>
                  </a:cubicBezTo>
                  <a:cubicBezTo>
                    <a:pt x="8" y="9"/>
                    <a:pt x="9" y="10"/>
                    <a:pt x="10" y="12"/>
                  </a:cubicBezTo>
                  <a:cubicBezTo>
                    <a:pt x="11" y="11"/>
                    <a:pt x="13" y="10"/>
                    <a:pt x="15" y="9"/>
                  </a:cubicBezTo>
                  <a:cubicBezTo>
                    <a:pt x="16" y="8"/>
                    <a:pt x="18" y="7"/>
                    <a:pt x="20" y="6"/>
                  </a:cubicBezTo>
                  <a:cubicBezTo>
                    <a:pt x="21" y="5"/>
                    <a:pt x="21" y="5"/>
                    <a:pt x="21" y="5"/>
                  </a:cubicBezTo>
                  <a:cubicBezTo>
                    <a:pt x="22" y="4"/>
                    <a:pt x="22" y="4"/>
                    <a:pt x="22" y="3"/>
                  </a:cubicBezTo>
                  <a:cubicBezTo>
                    <a:pt x="23" y="3"/>
                    <a:pt x="23" y="3"/>
                    <a:pt x="23" y="2"/>
                  </a:cubicBezTo>
                  <a:cubicBezTo>
                    <a:pt x="23" y="2"/>
                    <a:pt x="23" y="2"/>
                    <a:pt x="23" y="2"/>
                  </a:cubicBezTo>
                  <a:lnTo>
                    <a:pt x="24" y="2"/>
                  </a:lnTo>
                  <a:close/>
                </a:path>
              </a:pathLst>
            </a:custGeom>
            <a:grpFill/>
            <a:ln>
              <a:noFill/>
            </a:ln>
          </p:spPr>
          <p:txBody>
            <a:bodyPr vert="horz" wrap="square" lIns="91440" tIns="45720" rIns="91440" bIns="45720" numCol="1" anchor="t" anchorCtr="0" compatLnSpc="1"/>
            <a:lstStyle/>
            <a:p>
              <a:endParaRPr lang="zh-CN" altLang="en-US"/>
            </a:p>
          </p:txBody>
        </p:sp>
        <p:sp>
          <p:nvSpPr>
            <p:cNvPr id="20" name="Freeform 14"/>
            <p:cNvSpPr/>
            <p:nvPr userDrawn="1"/>
          </p:nvSpPr>
          <p:spPr bwMode="auto">
            <a:xfrm>
              <a:off x="558751" y="859260"/>
              <a:ext cx="90488" cy="71438"/>
            </a:xfrm>
            <a:custGeom>
              <a:avLst/>
              <a:gdLst>
                <a:gd name="T0" fmla="*/ 24 w 24"/>
                <a:gd name="T1" fmla="*/ 8 h 19"/>
                <a:gd name="T2" fmla="*/ 20 w 24"/>
                <a:gd name="T3" fmla="*/ 19 h 19"/>
                <a:gd name="T4" fmla="*/ 19 w 24"/>
                <a:gd name="T5" fmla="*/ 18 h 19"/>
                <a:gd name="T6" fmla="*/ 19 w 24"/>
                <a:gd name="T7" fmla="*/ 17 h 19"/>
                <a:gd name="T8" fmla="*/ 19 w 24"/>
                <a:gd name="T9" fmla="*/ 16 h 19"/>
                <a:gd name="T10" fmla="*/ 19 w 24"/>
                <a:gd name="T11" fmla="*/ 15 h 19"/>
                <a:gd name="T12" fmla="*/ 18 w 24"/>
                <a:gd name="T13" fmla="*/ 15 h 19"/>
                <a:gd name="T14" fmla="*/ 4 w 24"/>
                <a:gd name="T15" fmla="*/ 9 h 19"/>
                <a:gd name="T16" fmla="*/ 4 w 24"/>
                <a:gd name="T17" fmla="*/ 9 h 19"/>
                <a:gd name="T18" fmla="*/ 3 w 24"/>
                <a:gd name="T19" fmla="*/ 10 h 19"/>
                <a:gd name="T20" fmla="*/ 2 w 24"/>
                <a:gd name="T21" fmla="*/ 10 h 19"/>
                <a:gd name="T22" fmla="*/ 1 w 24"/>
                <a:gd name="T23" fmla="*/ 11 h 19"/>
                <a:gd name="T24" fmla="*/ 0 w 24"/>
                <a:gd name="T25" fmla="*/ 11 h 19"/>
                <a:gd name="T26" fmla="*/ 5 w 24"/>
                <a:gd name="T27" fmla="*/ 0 h 19"/>
                <a:gd name="T28" fmla="*/ 6 w 24"/>
                <a:gd name="T29" fmla="*/ 1 h 19"/>
                <a:gd name="T30" fmla="*/ 5 w 24"/>
                <a:gd name="T31" fmla="*/ 2 h 19"/>
                <a:gd name="T32" fmla="*/ 5 w 24"/>
                <a:gd name="T33" fmla="*/ 3 h 19"/>
                <a:gd name="T34" fmla="*/ 5 w 24"/>
                <a:gd name="T35" fmla="*/ 4 h 19"/>
                <a:gd name="T36" fmla="*/ 6 w 24"/>
                <a:gd name="T37" fmla="*/ 4 h 19"/>
                <a:gd name="T38" fmla="*/ 20 w 24"/>
                <a:gd name="T39" fmla="*/ 10 h 19"/>
                <a:gd name="T40" fmla="*/ 21 w 24"/>
                <a:gd name="T41" fmla="*/ 10 h 19"/>
                <a:gd name="T42" fmla="*/ 22 w 24"/>
                <a:gd name="T43" fmla="*/ 9 h 19"/>
                <a:gd name="T44" fmla="*/ 22 w 24"/>
                <a:gd name="T45" fmla="*/ 9 h 19"/>
                <a:gd name="T46" fmla="*/ 23 w 24"/>
                <a:gd name="T47" fmla="*/ 8 h 19"/>
                <a:gd name="T48" fmla="*/ 24 w 24"/>
                <a:gd name="T49"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19">
                  <a:moveTo>
                    <a:pt x="24" y="8"/>
                  </a:moveTo>
                  <a:cubicBezTo>
                    <a:pt x="20" y="19"/>
                    <a:pt x="20" y="19"/>
                    <a:pt x="20" y="19"/>
                  </a:cubicBezTo>
                  <a:cubicBezTo>
                    <a:pt x="19" y="18"/>
                    <a:pt x="19" y="18"/>
                    <a:pt x="19" y="18"/>
                  </a:cubicBezTo>
                  <a:cubicBezTo>
                    <a:pt x="19" y="18"/>
                    <a:pt x="19" y="18"/>
                    <a:pt x="19" y="17"/>
                  </a:cubicBezTo>
                  <a:cubicBezTo>
                    <a:pt x="19" y="17"/>
                    <a:pt x="19" y="16"/>
                    <a:pt x="19" y="16"/>
                  </a:cubicBezTo>
                  <a:cubicBezTo>
                    <a:pt x="19" y="16"/>
                    <a:pt x="19" y="15"/>
                    <a:pt x="19" y="15"/>
                  </a:cubicBezTo>
                  <a:cubicBezTo>
                    <a:pt x="19" y="15"/>
                    <a:pt x="19" y="15"/>
                    <a:pt x="18" y="15"/>
                  </a:cubicBezTo>
                  <a:cubicBezTo>
                    <a:pt x="4" y="9"/>
                    <a:pt x="4" y="9"/>
                    <a:pt x="4" y="9"/>
                  </a:cubicBezTo>
                  <a:cubicBezTo>
                    <a:pt x="4" y="9"/>
                    <a:pt x="4" y="9"/>
                    <a:pt x="4" y="9"/>
                  </a:cubicBezTo>
                  <a:cubicBezTo>
                    <a:pt x="3" y="9"/>
                    <a:pt x="3" y="9"/>
                    <a:pt x="3" y="10"/>
                  </a:cubicBezTo>
                  <a:cubicBezTo>
                    <a:pt x="2" y="10"/>
                    <a:pt x="2" y="10"/>
                    <a:pt x="2" y="10"/>
                  </a:cubicBezTo>
                  <a:cubicBezTo>
                    <a:pt x="2" y="11"/>
                    <a:pt x="1" y="11"/>
                    <a:pt x="1" y="11"/>
                  </a:cubicBezTo>
                  <a:cubicBezTo>
                    <a:pt x="0" y="11"/>
                    <a:pt x="0" y="11"/>
                    <a:pt x="0" y="11"/>
                  </a:cubicBezTo>
                  <a:cubicBezTo>
                    <a:pt x="5" y="0"/>
                    <a:pt x="5" y="0"/>
                    <a:pt x="5" y="0"/>
                  </a:cubicBezTo>
                  <a:cubicBezTo>
                    <a:pt x="6" y="1"/>
                    <a:pt x="6" y="1"/>
                    <a:pt x="6" y="1"/>
                  </a:cubicBezTo>
                  <a:cubicBezTo>
                    <a:pt x="6" y="1"/>
                    <a:pt x="5" y="1"/>
                    <a:pt x="5" y="2"/>
                  </a:cubicBezTo>
                  <a:cubicBezTo>
                    <a:pt x="5" y="2"/>
                    <a:pt x="5" y="2"/>
                    <a:pt x="5" y="3"/>
                  </a:cubicBezTo>
                  <a:cubicBezTo>
                    <a:pt x="5" y="3"/>
                    <a:pt x="5" y="3"/>
                    <a:pt x="5" y="4"/>
                  </a:cubicBezTo>
                  <a:cubicBezTo>
                    <a:pt x="6" y="4"/>
                    <a:pt x="6" y="4"/>
                    <a:pt x="6" y="4"/>
                  </a:cubicBezTo>
                  <a:cubicBezTo>
                    <a:pt x="20" y="10"/>
                    <a:pt x="20" y="10"/>
                    <a:pt x="20" y="10"/>
                  </a:cubicBezTo>
                  <a:cubicBezTo>
                    <a:pt x="20" y="10"/>
                    <a:pt x="21" y="10"/>
                    <a:pt x="21" y="10"/>
                  </a:cubicBezTo>
                  <a:cubicBezTo>
                    <a:pt x="21" y="10"/>
                    <a:pt x="22" y="10"/>
                    <a:pt x="22" y="9"/>
                  </a:cubicBezTo>
                  <a:cubicBezTo>
                    <a:pt x="22" y="9"/>
                    <a:pt x="22" y="9"/>
                    <a:pt x="22" y="9"/>
                  </a:cubicBezTo>
                  <a:cubicBezTo>
                    <a:pt x="23" y="8"/>
                    <a:pt x="23" y="8"/>
                    <a:pt x="23" y="8"/>
                  </a:cubicBezTo>
                  <a:lnTo>
                    <a:pt x="24" y="8"/>
                  </a:lnTo>
                  <a:close/>
                </a:path>
              </a:pathLst>
            </a:custGeom>
            <a:grpFill/>
            <a:ln>
              <a:noFill/>
            </a:ln>
          </p:spPr>
          <p:txBody>
            <a:bodyPr vert="horz" wrap="square" lIns="91440" tIns="45720" rIns="91440" bIns="45720" numCol="1" anchor="t" anchorCtr="0" compatLnSpc="1"/>
            <a:lstStyle/>
            <a:p>
              <a:endParaRPr lang="zh-CN" altLang="en-US"/>
            </a:p>
          </p:txBody>
        </p:sp>
        <p:sp>
          <p:nvSpPr>
            <p:cNvPr id="21" name="Freeform 15"/>
            <p:cNvSpPr/>
            <p:nvPr userDrawn="1"/>
          </p:nvSpPr>
          <p:spPr bwMode="auto">
            <a:xfrm>
              <a:off x="603201" y="725910"/>
              <a:ext cx="112713" cy="122238"/>
            </a:xfrm>
            <a:custGeom>
              <a:avLst/>
              <a:gdLst>
                <a:gd name="T0" fmla="*/ 16 w 30"/>
                <a:gd name="T1" fmla="*/ 0 h 32"/>
                <a:gd name="T2" fmla="*/ 15 w 30"/>
                <a:gd name="T3" fmla="*/ 1 h 32"/>
                <a:gd name="T4" fmla="*/ 15 w 30"/>
                <a:gd name="T5" fmla="*/ 3 h 32"/>
                <a:gd name="T6" fmla="*/ 15 w 30"/>
                <a:gd name="T7" fmla="*/ 4 h 32"/>
                <a:gd name="T8" fmla="*/ 17 w 30"/>
                <a:gd name="T9" fmla="*/ 6 h 32"/>
                <a:gd name="T10" fmla="*/ 30 w 30"/>
                <a:gd name="T11" fmla="*/ 15 h 32"/>
                <a:gd name="T12" fmla="*/ 28 w 30"/>
                <a:gd name="T13" fmla="*/ 17 h 32"/>
                <a:gd name="T14" fmla="*/ 7 w 30"/>
                <a:gd name="T15" fmla="*/ 18 h 32"/>
                <a:gd name="T16" fmla="*/ 15 w 30"/>
                <a:gd name="T17" fmla="*/ 24 h 32"/>
                <a:gd name="T18" fmla="*/ 18 w 30"/>
                <a:gd name="T19" fmla="*/ 25 h 32"/>
                <a:gd name="T20" fmla="*/ 19 w 30"/>
                <a:gd name="T21" fmla="*/ 25 h 32"/>
                <a:gd name="T22" fmla="*/ 21 w 30"/>
                <a:gd name="T23" fmla="*/ 25 h 32"/>
                <a:gd name="T24" fmla="*/ 22 w 30"/>
                <a:gd name="T25" fmla="*/ 24 h 32"/>
                <a:gd name="T26" fmla="*/ 23 w 30"/>
                <a:gd name="T27" fmla="*/ 25 h 32"/>
                <a:gd name="T28" fmla="*/ 17 w 30"/>
                <a:gd name="T29" fmla="*/ 32 h 32"/>
                <a:gd name="T30" fmla="*/ 16 w 30"/>
                <a:gd name="T31" fmla="*/ 31 h 32"/>
                <a:gd name="T32" fmla="*/ 17 w 30"/>
                <a:gd name="T33" fmla="*/ 30 h 32"/>
                <a:gd name="T34" fmla="*/ 17 w 30"/>
                <a:gd name="T35" fmla="*/ 29 h 32"/>
                <a:gd name="T36" fmla="*/ 17 w 30"/>
                <a:gd name="T37" fmla="*/ 27 h 32"/>
                <a:gd name="T38" fmla="*/ 14 w 30"/>
                <a:gd name="T39" fmla="*/ 25 h 32"/>
                <a:gd name="T40" fmla="*/ 6 w 30"/>
                <a:gd name="T41" fmla="*/ 20 h 32"/>
                <a:gd name="T42" fmla="*/ 5 w 30"/>
                <a:gd name="T43" fmla="*/ 19 h 32"/>
                <a:gd name="T44" fmla="*/ 4 w 30"/>
                <a:gd name="T45" fmla="*/ 19 h 32"/>
                <a:gd name="T46" fmla="*/ 2 w 30"/>
                <a:gd name="T47" fmla="*/ 19 h 32"/>
                <a:gd name="T48" fmla="*/ 1 w 30"/>
                <a:gd name="T49" fmla="*/ 20 h 32"/>
                <a:gd name="T50" fmla="*/ 0 w 30"/>
                <a:gd name="T51" fmla="*/ 20 h 32"/>
                <a:gd name="T52" fmla="*/ 5 w 30"/>
                <a:gd name="T53" fmla="*/ 13 h 32"/>
                <a:gd name="T54" fmla="*/ 23 w 30"/>
                <a:gd name="T55" fmla="*/ 12 h 32"/>
                <a:gd name="T56" fmla="*/ 17 w 30"/>
                <a:gd name="T57" fmla="*/ 8 h 32"/>
                <a:gd name="T58" fmla="*/ 14 w 30"/>
                <a:gd name="T59" fmla="*/ 6 h 32"/>
                <a:gd name="T60" fmla="*/ 13 w 30"/>
                <a:gd name="T61" fmla="*/ 6 h 32"/>
                <a:gd name="T62" fmla="*/ 11 w 30"/>
                <a:gd name="T63" fmla="*/ 7 h 32"/>
                <a:gd name="T64" fmla="*/ 10 w 30"/>
                <a:gd name="T65" fmla="*/ 8 h 32"/>
                <a:gd name="T66" fmla="*/ 9 w 30"/>
                <a:gd name="T67" fmla="*/ 7 h 32"/>
                <a:gd name="T68" fmla="*/ 15 w 30"/>
                <a:gd name="T69" fmla="*/ 0 h 32"/>
                <a:gd name="T70" fmla="*/ 16 w 30"/>
                <a:gd name="T7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32">
                  <a:moveTo>
                    <a:pt x="16" y="0"/>
                  </a:moveTo>
                  <a:cubicBezTo>
                    <a:pt x="15" y="1"/>
                    <a:pt x="15" y="1"/>
                    <a:pt x="15" y="1"/>
                  </a:cubicBezTo>
                  <a:cubicBezTo>
                    <a:pt x="15" y="2"/>
                    <a:pt x="15" y="2"/>
                    <a:pt x="15" y="3"/>
                  </a:cubicBezTo>
                  <a:cubicBezTo>
                    <a:pt x="15" y="3"/>
                    <a:pt x="15" y="4"/>
                    <a:pt x="15" y="4"/>
                  </a:cubicBezTo>
                  <a:cubicBezTo>
                    <a:pt x="16" y="5"/>
                    <a:pt x="16" y="5"/>
                    <a:pt x="17" y="6"/>
                  </a:cubicBezTo>
                  <a:cubicBezTo>
                    <a:pt x="30" y="15"/>
                    <a:pt x="30" y="15"/>
                    <a:pt x="30" y="15"/>
                  </a:cubicBezTo>
                  <a:cubicBezTo>
                    <a:pt x="28" y="17"/>
                    <a:pt x="28" y="17"/>
                    <a:pt x="28" y="17"/>
                  </a:cubicBezTo>
                  <a:cubicBezTo>
                    <a:pt x="7" y="18"/>
                    <a:pt x="7" y="18"/>
                    <a:pt x="7" y="18"/>
                  </a:cubicBezTo>
                  <a:cubicBezTo>
                    <a:pt x="15" y="24"/>
                    <a:pt x="15" y="24"/>
                    <a:pt x="15" y="24"/>
                  </a:cubicBezTo>
                  <a:cubicBezTo>
                    <a:pt x="16" y="25"/>
                    <a:pt x="17" y="25"/>
                    <a:pt x="18" y="25"/>
                  </a:cubicBezTo>
                  <a:cubicBezTo>
                    <a:pt x="18" y="26"/>
                    <a:pt x="19" y="26"/>
                    <a:pt x="19" y="25"/>
                  </a:cubicBezTo>
                  <a:cubicBezTo>
                    <a:pt x="20" y="25"/>
                    <a:pt x="20" y="25"/>
                    <a:pt x="21" y="25"/>
                  </a:cubicBezTo>
                  <a:cubicBezTo>
                    <a:pt x="21" y="24"/>
                    <a:pt x="21" y="24"/>
                    <a:pt x="22" y="24"/>
                  </a:cubicBezTo>
                  <a:cubicBezTo>
                    <a:pt x="23" y="25"/>
                    <a:pt x="23" y="25"/>
                    <a:pt x="23" y="25"/>
                  </a:cubicBezTo>
                  <a:cubicBezTo>
                    <a:pt x="17" y="32"/>
                    <a:pt x="17" y="32"/>
                    <a:pt x="17" y="32"/>
                  </a:cubicBezTo>
                  <a:cubicBezTo>
                    <a:pt x="16" y="31"/>
                    <a:pt x="16" y="31"/>
                    <a:pt x="16" y="31"/>
                  </a:cubicBezTo>
                  <a:cubicBezTo>
                    <a:pt x="17" y="31"/>
                    <a:pt x="17" y="30"/>
                    <a:pt x="17" y="30"/>
                  </a:cubicBezTo>
                  <a:cubicBezTo>
                    <a:pt x="17" y="30"/>
                    <a:pt x="17" y="29"/>
                    <a:pt x="17" y="29"/>
                  </a:cubicBezTo>
                  <a:cubicBezTo>
                    <a:pt x="17" y="28"/>
                    <a:pt x="17" y="28"/>
                    <a:pt x="17" y="27"/>
                  </a:cubicBezTo>
                  <a:cubicBezTo>
                    <a:pt x="16" y="27"/>
                    <a:pt x="16" y="26"/>
                    <a:pt x="14" y="25"/>
                  </a:cubicBezTo>
                  <a:cubicBezTo>
                    <a:pt x="6" y="20"/>
                    <a:pt x="6" y="20"/>
                    <a:pt x="6" y="20"/>
                  </a:cubicBezTo>
                  <a:cubicBezTo>
                    <a:pt x="6" y="19"/>
                    <a:pt x="6" y="19"/>
                    <a:pt x="5" y="19"/>
                  </a:cubicBezTo>
                  <a:cubicBezTo>
                    <a:pt x="5" y="19"/>
                    <a:pt x="4" y="19"/>
                    <a:pt x="4" y="19"/>
                  </a:cubicBezTo>
                  <a:cubicBezTo>
                    <a:pt x="3" y="19"/>
                    <a:pt x="3" y="19"/>
                    <a:pt x="2" y="19"/>
                  </a:cubicBezTo>
                  <a:cubicBezTo>
                    <a:pt x="2" y="20"/>
                    <a:pt x="2" y="20"/>
                    <a:pt x="1" y="20"/>
                  </a:cubicBezTo>
                  <a:cubicBezTo>
                    <a:pt x="0" y="20"/>
                    <a:pt x="0" y="20"/>
                    <a:pt x="0" y="20"/>
                  </a:cubicBezTo>
                  <a:cubicBezTo>
                    <a:pt x="5" y="13"/>
                    <a:pt x="5" y="13"/>
                    <a:pt x="5" y="13"/>
                  </a:cubicBezTo>
                  <a:cubicBezTo>
                    <a:pt x="23" y="12"/>
                    <a:pt x="23" y="12"/>
                    <a:pt x="23" y="12"/>
                  </a:cubicBezTo>
                  <a:cubicBezTo>
                    <a:pt x="17" y="8"/>
                    <a:pt x="17" y="8"/>
                    <a:pt x="17" y="8"/>
                  </a:cubicBezTo>
                  <a:cubicBezTo>
                    <a:pt x="16" y="7"/>
                    <a:pt x="15" y="6"/>
                    <a:pt x="14" y="6"/>
                  </a:cubicBezTo>
                  <a:cubicBezTo>
                    <a:pt x="14" y="6"/>
                    <a:pt x="13" y="6"/>
                    <a:pt x="13" y="6"/>
                  </a:cubicBezTo>
                  <a:cubicBezTo>
                    <a:pt x="12" y="6"/>
                    <a:pt x="12" y="6"/>
                    <a:pt x="11" y="7"/>
                  </a:cubicBezTo>
                  <a:cubicBezTo>
                    <a:pt x="11" y="7"/>
                    <a:pt x="11" y="7"/>
                    <a:pt x="10" y="8"/>
                  </a:cubicBezTo>
                  <a:cubicBezTo>
                    <a:pt x="9" y="7"/>
                    <a:pt x="9" y="7"/>
                    <a:pt x="9" y="7"/>
                  </a:cubicBezTo>
                  <a:cubicBezTo>
                    <a:pt x="15" y="0"/>
                    <a:pt x="15" y="0"/>
                    <a:pt x="15" y="0"/>
                  </a:cubicBezTo>
                  <a:lnTo>
                    <a:pt x="16" y="0"/>
                  </a:lnTo>
                  <a:close/>
                </a:path>
              </a:pathLst>
            </a:custGeom>
            <a:grpFill/>
            <a:ln>
              <a:noFill/>
            </a:ln>
          </p:spPr>
          <p:txBody>
            <a:bodyPr vert="horz" wrap="square" lIns="91440" tIns="45720" rIns="91440" bIns="45720" numCol="1" anchor="t" anchorCtr="0" compatLnSpc="1"/>
            <a:lstStyle/>
            <a:p>
              <a:endParaRPr lang="zh-CN" altLang="en-US"/>
            </a:p>
          </p:txBody>
        </p:sp>
        <p:sp>
          <p:nvSpPr>
            <p:cNvPr id="22" name="Freeform 16"/>
            <p:cNvSpPr/>
            <p:nvPr userDrawn="1"/>
          </p:nvSpPr>
          <p:spPr bwMode="auto">
            <a:xfrm>
              <a:off x="715914" y="635422"/>
              <a:ext cx="90488" cy="95250"/>
            </a:xfrm>
            <a:custGeom>
              <a:avLst/>
              <a:gdLst>
                <a:gd name="T0" fmla="*/ 22 w 24"/>
                <a:gd name="T1" fmla="*/ 7 h 25"/>
                <a:gd name="T2" fmla="*/ 21 w 24"/>
                <a:gd name="T3" fmla="*/ 8 h 25"/>
                <a:gd name="T4" fmla="*/ 21 w 24"/>
                <a:gd name="T5" fmla="*/ 8 h 25"/>
                <a:gd name="T6" fmla="*/ 21 w 24"/>
                <a:gd name="T7" fmla="*/ 9 h 25"/>
                <a:gd name="T8" fmla="*/ 21 w 24"/>
                <a:gd name="T9" fmla="*/ 10 h 25"/>
                <a:gd name="T10" fmla="*/ 23 w 24"/>
                <a:gd name="T11" fmla="*/ 12 h 25"/>
                <a:gd name="T12" fmla="*/ 23 w 24"/>
                <a:gd name="T13" fmla="*/ 13 h 25"/>
                <a:gd name="T14" fmla="*/ 24 w 24"/>
                <a:gd name="T15" fmla="*/ 14 h 25"/>
                <a:gd name="T16" fmla="*/ 22 w 24"/>
                <a:gd name="T17" fmla="*/ 18 h 25"/>
                <a:gd name="T18" fmla="*/ 18 w 24"/>
                <a:gd name="T19" fmla="*/ 22 h 25"/>
                <a:gd name="T20" fmla="*/ 14 w 24"/>
                <a:gd name="T21" fmla="*/ 24 h 25"/>
                <a:gd name="T22" fmla="*/ 10 w 24"/>
                <a:gd name="T23" fmla="*/ 25 h 25"/>
                <a:gd name="T24" fmla="*/ 6 w 24"/>
                <a:gd name="T25" fmla="*/ 23 h 25"/>
                <a:gd name="T26" fmla="*/ 3 w 24"/>
                <a:gd name="T27" fmla="*/ 20 h 25"/>
                <a:gd name="T28" fmla="*/ 0 w 24"/>
                <a:gd name="T29" fmla="*/ 16 h 25"/>
                <a:gd name="T30" fmla="*/ 0 w 24"/>
                <a:gd name="T31" fmla="*/ 12 h 25"/>
                <a:gd name="T32" fmla="*/ 1 w 24"/>
                <a:gd name="T33" fmla="*/ 8 h 25"/>
                <a:gd name="T34" fmla="*/ 5 w 24"/>
                <a:gd name="T35" fmla="*/ 4 h 25"/>
                <a:gd name="T36" fmla="*/ 8 w 24"/>
                <a:gd name="T37" fmla="*/ 2 h 25"/>
                <a:gd name="T38" fmla="*/ 10 w 24"/>
                <a:gd name="T39" fmla="*/ 2 h 25"/>
                <a:gd name="T40" fmla="*/ 10 w 24"/>
                <a:gd name="T41" fmla="*/ 0 h 25"/>
                <a:gd name="T42" fmla="*/ 11 w 24"/>
                <a:gd name="T43" fmla="*/ 0 h 25"/>
                <a:gd name="T44" fmla="*/ 16 w 24"/>
                <a:gd name="T45" fmla="*/ 5 h 25"/>
                <a:gd name="T46" fmla="*/ 15 w 24"/>
                <a:gd name="T47" fmla="*/ 6 h 25"/>
                <a:gd name="T48" fmla="*/ 10 w 24"/>
                <a:gd name="T49" fmla="*/ 4 h 25"/>
                <a:gd name="T50" fmla="*/ 6 w 24"/>
                <a:gd name="T51" fmla="*/ 5 h 25"/>
                <a:gd name="T52" fmla="*/ 4 w 24"/>
                <a:gd name="T53" fmla="*/ 10 h 25"/>
                <a:gd name="T54" fmla="*/ 7 w 24"/>
                <a:gd name="T55" fmla="*/ 16 h 25"/>
                <a:gd name="T56" fmla="*/ 13 w 24"/>
                <a:gd name="T57" fmla="*/ 21 h 25"/>
                <a:gd name="T58" fmla="*/ 18 w 24"/>
                <a:gd name="T59" fmla="*/ 20 h 25"/>
                <a:gd name="T60" fmla="*/ 19 w 24"/>
                <a:gd name="T61" fmla="*/ 18 h 25"/>
                <a:gd name="T62" fmla="*/ 20 w 24"/>
                <a:gd name="T63" fmla="*/ 17 h 25"/>
                <a:gd name="T64" fmla="*/ 17 w 24"/>
                <a:gd name="T65" fmla="*/ 13 h 25"/>
                <a:gd name="T66" fmla="*/ 17 w 24"/>
                <a:gd name="T67" fmla="*/ 13 h 25"/>
                <a:gd name="T68" fmla="*/ 16 w 24"/>
                <a:gd name="T69" fmla="*/ 13 h 25"/>
                <a:gd name="T70" fmla="*/ 14 w 24"/>
                <a:gd name="T71" fmla="*/ 13 h 25"/>
                <a:gd name="T72" fmla="*/ 13 w 24"/>
                <a:gd name="T73" fmla="*/ 14 h 25"/>
                <a:gd name="T74" fmla="*/ 13 w 24"/>
                <a:gd name="T75" fmla="*/ 13 h 25"/>
                <a:gd name="T76" fmla="*/ 21 w 24"/>
                <a:gd name="T77" fmla="*/ 6 h 25"/>
                <a:gd name="T78" fmla="*/ 22 w 24"/>
                <a:gd name="T79" fmla="*/ 7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 h="25">
                  <a:moveTo>
                    <a:pt x="22" y="7"/>
                  </a:moveTo>
                  <a:cubicBezTo>
                    <a:pt x="22" y="7"/>
                    <a:pt x="22" y="7"/>
                    <a:pt x="21" y="8"/>
                  </a:cubicBezTo>
                  <a:cubicBezTo>
                    <a:pt x="21" y="8"/>
                    <a:pt x="21" y="8"/>
                    <a:pt x="21" y="8"/>
                  </a:cubicBezTo>
                  <a:cubicBezTo>
                    <a:pt x="21" y="9"/>
                    <a:pt x="21" y="9"/>
                    <a:pt x="21" y="9"/>
                  </a:cubicBezTo>
                  <a:cubicBezTo>
                    <a:pt x="21" y="10"/>
                    <a:pt x="21" y="10"/>
                    <a:pt x="21" y="10"/>
                  </a:cubicBezTo>
                  <a:cubicBezTo>
                    <a:pt x="23" y="12"/>
                    <a:pt x="23" y="12"/>
                    <a:pt x="23" y="12"/>
                  </a:cubicBezTo>
                  <a:cubicBezTo>
                    <a:pt x="23" y="12"/>
                    <a:pt x="23" y="13"/>
                    <a:pt x="23" y="13"/>
                  </a:cubicBezTo>
                  <a:cubicBezTo>
                    <a:pt x="24" y="13"/>
                    <a:pt x="24" y="13"/>
                    <a:pt x="24" y="14"/>
                  </a:cubicBezTo>
                  <a:cubicBezTo>
                    <a:pt x="24" y="15"/>
                    <a:pt x="23" y="16"/>
                    <a:pt x="22" y="18"/>
                  </a:cubicBezTo>
                  <a:cubicBezTo>
                    <a:pt x="21" y="19"/>
                    <a:pt x="19" y="21"/>
                    <a:pt x="18" y="22"/>
                  </a:cubicBezTo>
                  <a:cubicBezTo>
                    <a:pt x="17" y="23"/>
                    <a:pt x="16" y="23"/>
                    <a:pt x="14" y="24"/>
                  </a:cubicBezTo>
                  <a:cubicBezTo>
                    <a:pt x="13" y="24"/>
                    <a:pt x="12" y="25"/>
                    <a:pt x="10" y="25"/>
                  </a:cubicBezTo>
                  <a:cubicBezTo>
                    <a:pt x="9" y="24"/>
                    <a:pt x="8" y="24"/>
                    <a:pt x="6" y="23"/>
                  </a:cubicBezTo>
                  <a:cubicBezTo>
                    <a:pt x="5" y="23"/>
                    <a:pt x="4" y="22"/>
                    <a:pt x="3" y="20"/>
                  </a:cubicBezTo>
                  <a:cubicBezTo>
                    <a:pt x="2" y="19"/>
                    <a:pt x="1" y="18"/>
                    <a:pt x="0" y="16"/>
                  </a:cubicBezTo>
                  <a:cubicBezTo>
                    <a:pt x="0" y="15"/>
                    <a:pt x="0" y="13"/>
                    <a:pt x="0" y="12"/>
                  </a:cubicBezTo>
                  <a:cubicBezTo>
                    <a:pt x="0" y="10"/>
                    <a:pt x="1" y="9"/>
                    <a:pt x="1" y="8"/>
                  </a:cubicBezTo>
                  <a:cubicBezTo>
                    <a:pt x="2" y="6"/>
                    <a:pt x="3" y="5"/>
                    <a:pt x="5" y="4"/>
                  </a:cubicBezTo>
                  <a:cubicBezTo>
                    <a:pt x="6" y="3"/>
                    <a:pt x="7" y="3"/>
                    <a:pt x="8" y="2"/>
                  </a:cubicBezTo>
                  <a:cubicBezTo>
                    <a:pt x="9" y="2"/>
                    <a:pt x="9" y="2"/>
                    <a:pt x="10" y="2"/>
                  </a:cubicBezTo>
                  <a:cubicBezTo>
                    <a:pt x="10" y="0"/>
                    <a:pt x="10" y="0"/>
                    <a:pt x="10" y="0"/>
                  </a:cubicBezTo>
                  <a:cubicBezTo>
                    <a:pt x="11" y="0"/>
                    <a:pt x="11" y="0"/>
                    <a:pt x="11" y="0"/>
                  </a:cubicBezTo>
                  <a:cubicBezTo>
                    <a:pt x="16" y="5"/>
                    <a:pt x="16" y="5"/>
                    <a:pt x="16" y="5"/>
                  </a:cubicBezTo>
                  <a:cubicBezTo>
                    <a:pt x="15" y="6"/>
                    <a:pt x="15" y="6"/>
                    <a:pt x="15" y="6"/>
                  </a:cubicBezTo>
                  <a:cubicBezTo>
                    <a:pt x="13" y="5"/>
                    <a:pt x="11" y="4"/>
                    <a:pt x="10" y="4"/>
                  </a:cubicBezTo>
                  <a:cubicBezTo>
                    <a:pt x="8" y="4"/>
                    <a:pt x="7" y="4"/>
                    <a:pt x="6" y="5"/>
                  </a:cubicBezTo>
                  <a:cubicBezTo>
                    <a:pt x="4" y="6"/>
                    <a:pt x="4" y="8"/>
                    <a:pt x="4" y="10"/>
                  </a:cubicBezTo>
                  <a:cubicBezTo>
                    <a:pt x="4" y="12"/>
                    <a:pt x="5" y="14"/>
                    <a:pt x="7" y="16"/>
                  </a:cubicBezTo>
                  <a:cubicBezTo>
                    <a:pt x="9" y="19"/>
                    <a:pt x="11" y="20"/>
                    <a:pt x="13" y="21"/>
                  </a:cubicBezTo>
                  <a:cubicBezTo>
                    <a:pt x="15" y="22"/>
                    <a:pt x="16" y="21"/>
                    <a:pt x="18" y="20"/>
                  </a:cubicBezTo>
                  <a:cubicBezTo>
                    <a:pt x="18" y="20"/>
                    <a:pt x="19" y="19"/>
                    <a:pt x="19" y="18"/>
                  </a:cubicBezTo>
                  <a:cubicBezTo>
                    <a:pt x="20" y="18"/>
                    <a:pt x="20" y="17"/>
                    <a:pt x="20" y="17"/>
                  </a:cubicBezTo>
                  <a:cubicBezTo>
                    <a:pt x="17" y="13"/>
                    <a:pt x="17" y="13"/>
                    <a:pt x="17" y="13"/>
                  </a:cubicBezTo>
                  <a:cubicBezTo>
                    <a:pt x="17" y="13"/>
                    <a:pt x="17" y="13"/>
                    <a:pt x="17" y="13"/>
                  </a:cubicBezTo>
                  <a:cubicBezTo>
                    <a:pt x="16" y="13"/>
                    <a:pt x="16" y="13"/>
                    <a:pt x="16" y="13"/>
                  </a:cubicBezTo>
                  <a:cubicBezTo>
                    <a:pt x="15" y="13"/>
                    <a:pt x="15" y="13"/>
                    <a:pt x="14" y="13"/>
                  </a:cubicBezTo>
                  <a:cubicBezTo>
                    <a:pt x="14" y="13"/>
                    <a:pt x="14" y="14"/>
                    <a:pt x="13" y="14"/>
                  </a:cubicBezTo>
                  <a:cubicBezTo>
                    <a:pt x="13" y="13"/>
                    <a:pt x="13" y="13"/>
                    <a:pt x="13" y="13"/>
                  </a:cubicBezTo>
                  <a:cubicBezTo>
                    <a:pt x="21" y="6"/>
                    <a:pt x="21" y="6"/>
                    <a:pt x="21" y="6"/>
                  </a:cubicBezTo>
                  <a:lnTo>
                    <a:pt x="22" y="7"/>
                  </a:lnTo>
                  <a:close/>
                </a:path>
              </a:pathLst>
            </a:custGeom>
            <a:grpFill/>
            <a:ln>
              <a:noFill/>
            </a:ln>
          </p:spPr>
          <p:txBody>
            <a:bodyPr vert="horz" wrap="square" lIns="91440" tIns="45720" rIns="91440" bIns="45720" numCol="1" anchor="t" anchorCtr="0" compatLnSpc="1"/>
            <a:lstStyle/>
            <a:p>
              <a:endParaRPr lang="zh-CN" altLang="en-US"/>
            </a:p>
          </p:txBody>
        </p:sp>
        <p:sp>
          <p:nvSpPr>
            <p:cNvPr id="23" name="Freeform 17"/>
            <p:cNvSpPr/>
            <p:nvPr userDrawn="1"/>
          </p:nvSpPr>
          <p:spPr bwMode="auto">
            <a:xfrm>
              <a:off x="893714" y="536997"/>
              <a:ext cx="88900" cy="95250"/>
            </a:xfrm>
            <a:custGeom>
              <a:avLst/>
              <a:gdLst>
                <a:gd name="T0" fmla="*/ 24 w 24"/>
                <a:gd name="T1" fmla="*/ 1 h 25"/>
                <a:gd name="T2" fmla="*/ 23 w 24"/>
                <a:gd name="T3" fmla="*/ 2 h 25"/>
                <a:gd name="T4" fmla="*/ 22 w 24"/>
                <a:gd name="T5" fmla="*/ 3 h 25"/>
                <a:gd name="T6" fmla="*/ 21 w 24"/>
                <a:gd name="T7" fmla="*/ 4 h 25"/>
                <a:gd name="T8" fmla="*/ 22 w 24"/>
                <a:gd name="T9" fmla="*/ 7 h 25"/>
                <a:gd name="T10" fmla="*/ 24 w 24"/>
                <a:gd name="T11" fmla="*/ 15 h 25"/>
                <a:gd name="T12" fmla="*/ 23 w 24"/>
                <a:gd name="T13" fmla="*/ 21 h 25"/>
                <a:gd name="T14" fmla="*/ 17 w 24"/>
                <a:gd name="T15" fmla="*/ 24 h 25"/>
                <a:gd name="T16" fmla="*/ 10 w 24"/>
                <a:gd name="T17" fmla="*/ 24 h 25"/>
                <a:gd name="T18" fmla="*/ 6 w 24"/>
                <a:gd name="T19" fmla="*/ 19 h 25"/>
                <a:gd name="T20" fmla="*/ 4 w 24"/>
                <a:gd name="T21" fmla="*/ 9 h 25"/>
                <a:gd name="T22" fmla="*/ 3 w 24"/>
                <a:gd name="T23" fmla="*/ 8 h 25"/>
                <a:gd name="T24" fmla="*/ 2 w 24"/>
                <a:gd name="T25" fmla="*/ 8 h 25"/>
                <a:gd name="T26" fmla="*/ 1 w 24"/>
                <a:gd name="T27" fmla="*/ 8 h 25"/>
                <a:gd name="T28" fmla="*/ 0 w 24"/>
                <a:gd name="T29" fmla="*/ 8 h 25"/>
                <a:gd name="T30" fmla="*/ 0 w 24"/>
                <a:gd name="T31" fmla="*/ 7 h 25"/>
                <a:gd name="T32" fmla="*/ 11 w 24"/>
                <a:gd name="T33" fmla="*/ 4 h 25"/>
                <a:gd name="T34" fmla="*/ 11 w 24"/>
                <a:gd name="T35" fmla="*/ 5 h 25"/>
                <a:gd name="T36" fmla="*/ 10 w 24"/>
                <a:gd name="T37" fmla="*/ 5 h 25"/>
                <a:gd name="T38" fmla="*/ 9 w 24"/>
                <a:gd name="T39" fmla="*/ 6 h 25"/>
                <a:gd name="T40" fmla="*/ 9 w 24"/>
                <a:gd name="T41" fmla="*/ 7 h 25"/>
                <a:gd name="T42" fmla="*/ 9 w 24"/>
                <a:gd name="T43" fmla="*/ 8 h 25"/>
                <a:gd name="T44" fmla="*/ 11 w 24"/>
                <a:gd name="T45" fmla="*/ 18 h 25"/>
                <a:gd name="T46" fmla="*/ 14 w 24"/>
                <a:gd name="T47" fmla="*/ 22 h 25"/>
                <a:gd name="T48" fmla="*/ 18 w 24"/>
                <a:gd name="T49" fmla="*/ 22 h 25"/>
                <a:gd name="T50" fmla="*/ 22 w 24"/>
                <a:gd name="T51" fmla="*/ 20 h 25"/>
                <a:gd name="T52" fmla="*/ 22 w 24"/>
                <a:gd name="T53" fmla="*/ 15 h 25"/>
                <a:gd name="T54" fmla="*/ 20 w 24"/>
                <a:gd name="T55" fmla="*/ 8 h 25"/>
                <a:gd name="T56" fmla="*/ 19 w 24"/>
                <a:gd name="T57" fmla="*/ 5 h 25"/>
                <a:gd name="T58" fmla="*/ 18 w 24"/>
                <a:gd name="T59" fmla="*/ 4 h 25"/>
                <a:gd name="T60" fmla="*/ 17 w 24"/>
                <a:gd name="T61" fmla="*/ 4 h 25"/>
                <a:gd name="T62" fmla="*/ 15 w 24"/>
                <a:gd name="T63" fmla="*/ 4 h 25"/>
                <a:gd name="T64" fmla="*/ 15 w 24"/>
                <a:gd name="T65" fmla="*/ 3 h 25"/>
                <a:gd name="T66" fmla="*/ 24 w 24"/>
                <a:gd name="T67" fmla="*/ 0 h 25"/>
                <a:gd name="T68" fmla="*/ 24 w 24"/>
                <a:gd name="T69"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 h="25">
                  <a:moveTo>
                    <a:pt x="24" y="1"/>
                  </a:moveTo>
                  <a:cubicBezTo>
                    <a:pt x="24" y="2"/>
                    <a:pt x="23" y="2"/>
                    <a:pt x="23" y="2"/>
                  </a:cubicBezTo>
                  <a:cubicBezTo>
                    <a:pt x="22" y="2"/>
                    <a:pt x="22" y="3"/>
                    <a:pt x="22" y="3"/>
                  </a:cubicBezTo>
                  <a:cubicBezTo>
                    <a:pt x="21" y="3"/>
                    <a:pt x="21" y="4"/>
                    <a:pt x="21" y="4"/>
                  </a:cubicBezTo>
                  <a:cubicBezTo>
                    <a:pt x="21" y="5"/>
                    <a:pt x="21" y="6"/>
                    <a:pt x="22" y="7"/>
                  </a:cubicBezTo>
                  <a:cubicBezTo>
                    <a:pt x="24" y="15"/>
                    <a:pt x="24" y="15"/>
                    <a:pt x="24" y="15"/>
                  </a:cubicBezTo>
                  <a:cubicBezTo>
                    <a:pt x="24" y="17"/>
                    <a:pt x="24" y="19"/>
                    <a:pt x="23" y="21"/>
                  </a:cubicBezTo>
                  <a:cubicBezTo>
                    <a:pt x="22" y="22"/>
                    <a:pt x="20" y="24"/>
                    <a:pt x="17" y="24"/>
                  </a:cubicBezTo>
                  <a:cubicBezTo>
                    <a:pt x="15" y="25"/>
                    <a:pt x="12" y="25"/>
                    <a:pt x="10" y="24"/>
                  </a:cubicBezTo>
                  <a:cubicBezTo>
                    <a:pt x="8" y="23"/>
                    <a:pt x="7" y="22"/>
                    <a:pt x="6" y="19"/>
                  </a:cubicBezTo>
                  <a:cubicBezTo>
                    <a:pt x="4" y="9"/>
                    <a:pt x="4" y="9"/>
                    <a:pt x="4" y="9"/>
                  </a:cubicBezTo>
                  <a:cubicBezTo>
                    <a:pt x="3" y="9"/>
                    <a:pt x="3" y="8"/>
                    <a:pt x="3" y="8"/>
                  </a:cubicBezTo>
                  <a:cubicBezTo>
                    <a:pt x="3" y="8"/>
                    <a:pt x="3" y="8"/>
                    <a:pt x="2" y="8"/>
                  </a:cubicBezTo>
                  <a:cubicBezTo>
                    <a:pt x="2" y="8"/>
                    <a:pt x="2" y="8"/>
                    <a:pt x="1" y="8"/>
                  </a:cubicBezTo>
                  <a:cubicBezTo>
                    <a:pt x="1" y="8"/>
                    <a:pt x="1" y="8"/>
                    <a:pt x="0" y="8"/>
                  </a:cubicBezTo>
                  <a:cubicBezTo>
                    <a:pt x="0" y="7"/>
                    <a:pt x="0" y="7"/>
                    <a:pt x="0" y="7"/>
                  </a:cubicBezTo>
                  <a:cubicBezTo>
                    <a:pt x="11" y="4"/>
                    <a:pt x="11" y="4"/>
                    <a:pt x="11" y="4"/>
                  </a:cubicBezTo>
                  <a:cubicBezTo>
                    <a:pt x="11" y="5"/>
                    <a:pt x="11" y="5"/>
                    <a:pt x="11" y="5"/>
                  </a:cubicBezTo>
                  <a:cubicBezTo>
                    <a:pt x="11" y="5"/>
                    <a:pt x="10" y="5"/>
                    <a:pt x="10" y="5"/>
                  </a:cubicBezTo>
                  <a:cubicBezTo>
                    <a:pt x="10" y="5"/>
                    <a:pt x="9" y="6"/>
                    <a:pt x="9" y="6"/>
                  </a:cubicBezTo>
                  <a:cubicBezTo>
                    <a:pt x="9" y="6"/>
                    <a:pt x="9" y="6"/>
                    <a:pt x="9" y="7"/>
                  </a:cubicBezTo>
                  <a:cubicBezTo>
                    <a:pt x="9" y="7"/>
                    <a:pt x="9" y="7"/>
                    <a:pt x="9" y="8"/>
                  </a:cubicBezTo>
                  <a:cubicBezTo>
                    <a:pt x="11" y="18"/>
                    <a:pt x="11" y="18"/>
                    <a:pt x="11" y="18"/>
                  </a:cubicBezTo>
                  <a:cubicBezTo>
                    <a:pt x="12" y="20"/>
                    <a:pt x="13" y="21"/>
                    <a:pt x="14" y="22"/>
                  </a:cubicBezTo>
                  <a:cubicBezTo>
                    <a:pt x="15" y="22"/>
                    <a:pt x="16" y="23"/>
                    <a:pt x="18" y="22"/>
                  </a:cubicBezTo>
                  <a:cubicBezTo>
                    <a:pt x="20" y="22"/>
                    <a:pt x="21" y="21"/>
                    <a:pt x="22" y="20"/>
                  </a:cubicBezTo>
                  <a:cubicBezTo>
                    <a:pt x="22" y="18"/>
                    <a:pt x="22" y="17"/>
                    <a:pt x="22" y="15"/>
                  </a:cubicBezTo>
                  <a:cubicBezTo>
                    <a:pt x="20" y="8"/>
                    <a:pt x="20" y="8"/>
                    <a:pt x="20" y="8"/>
                  </a:cubicBezTo>
                  <a:cubicBezTo>
                    <a:pt x="20" y="7"/>
                    <a:pt x="19" y="6"/>
                    <a:pt x="19" y="5"/>
                  </a:cubicBezTo>
                  <a:cubicBezTo>
                    <a:pt x="19" y="5"/>
                    <a:pt x="18" y="4"/>
                    <a:pt x="18" y="4"/>
                  </a:cubicBezTo>
                  <a:cubicBezTo>
                    <a:pt x="18" y="4"/>
                    <a:pt x="17" y="4"/>
                    <a:pt x="17" y="4"/>
                  </a:cubicBezTo>
                  <a:cubicBezTo>
                    <a:pt x="16" y="4"/>
                    <a:pt x="15" y="4"/>
                    <a:pt x="15" y="4"/>
                  </a:cubicBezTo>
                  <a:cubicBezTo>
                    <a:pt x="15" y="3"/>
                    <a:pt x="15" y="3"/>
                    <a:pt x="15" y="3"/>
                  </a:cubicBezTo>
                  <a:cubicBezTo>
                    <a:pt x="24" y="0"/>
                    <a:pt x="24" y="0"/>
                    <a:pt x="24" y="0"/>
                  </a:cubicBezTo>
                  <a:lnTo>
                    <a:pt x="24" y="1"/>
                  </a:lnTo>
                  <a:close/>
                </a:path>
              </a:pathLst>
            </a:custGeom>
            <a:grpFill/>
            <a:ln>
              <a:noFill/>
            </a:ln>
          </p:spPr>
          <p:txBody>
            <a:bodyPr vert="horz" wrap="square" lIns="91440" tIns="45720" rIns="91440" bIns="45720" numCol="1" anchor="t" anchorCtr="0" compatLnSpc="1"/>
            <a:lstStyle/>
            <a:p>
              <a:endParaRPr lang="zh-CN" altLang="en-US"/>
            </a:p>
          </p:txBody>
        </p:sp>
        <p:sp>
          <p:nvSpPr>
            <p:cNvPr id="24" name="Freeform 18"/>
            <p:cNvSpPr/>
            <p:nvPr userDrawn="1"/>
          </p:nvSpPr>
          <p:spPr bwMode="auto">
            <a:xfrm>
              <a:off x="1039764" y="529060"/>
              <a:ext cx="93663" cy="84138"/>
            </a:xfrm>
            <a:custGeom>
              <a:avLst/>
              <a:gdLst>
                <a:gd name="T0" fmla="*/ 25 w 25"/>
                <a:gd name="T1" fmla="*/ 2 h 22"/>
                <a:gd name="T2" fmla="*/ 24 w 25"/>
                <a:gd name="T3" fmla="*/ 2 h 22"/>
                <a:gd name="T4" fmla="*/ 22 w 25"/>
                <a:gd name="T5" fmla="*/ 3 h 22"/>
                <a:gd name="T6" fmla="*/ 21 w 25"/>
                <a:gd name="T7" fmla="*/ 4 h 22"/>
                <a:gd name="T8" fmla="*/ 21 w 25"/>
                <a:gd name="T9" fmla="*/ 7 h 22"/>
                <a:gd name="T10" fmla="*/ 21 w 25"/>
                <a:gd name="T11" fmla="*/ 22 h 22"/>
                <a:gd name="T12" fmla="*/ 18 w 25"/>
                <a:gd name="T13" fmla="*/ 22 h 22"/>
                <a:gd name="T14" fmla="*/ 5 w 25"/>
                <a:gd name="T15" fmla="*/ 5 h 22"/>
                <a:gd name="T16" fmla="*/ 5 w 25"/>
                <a:gd name="T17" fmla="*/ 15 h 22"/>
                <a:gd name="T18" fmla="*/ 5 w 25"/>
                <a:gd name="T19" fmla="*/ 18 h 22"/>
                <a:gd name="T20" fmla="*/ 6 w 25"/>
                <a:gd name="T21" fmla="*/ 20 h 22"/>
                <a:gd name="T22" fmla="*/ 7 w 25"/>
                <a:gd name="T23" fmla="*/ 20 h 22"/>
                <a:gd name="T24" fmla="*/ 9 w 25"/>
                <a:gd name="T25" fmla="*/ 21 h 22"/>
                <a:gd name="T26" fmla="*/ 9 w 25"/>
                <a:gd name="T27" fmla="*/ 22 h 22"/>
                <a:gd name="T28" fmla="*/ 0 w 25"/>
                <a:gd name="T29" fmla="*/ 22 h 22"/>
                <a:gd name="T30" fmla="*/ 0 w 25"/>
                <a:gd name="T31" fmla="*/ 20 h 22"/>
                <a:gd name="T32" fmla="*/ 1 w 25"/>
                <a:gd name="T33" fmla="*/ 20 h 22"/>
                <a:gd name="T34" fmla="*/ 2 w 25"/>
                <a:gd name="T35" fmla="*/ 20 h 22"/>
                <a:gd name="T36" fmla="*/ 3 w 25"/>
                <a:gd name="T37" fmla="*/ 18 h 22"/>
                <a:gd name="T38" fmla="*/ 3 w 25"/>
                <a:gd name="T39" fmla="*/ 15 h 22"/>
                <a:gd name="T40" fmla="*/ 4 w 25"/>
                <a:gd name="T41" fmla="*/ 5 h 22"/>
                <a:gd name="T42" fmla="*/ 3 w 25"/>
                <a:gd name="T43" fmla="*/ 4 h 22"/>
                <a:gd name="T44" fmla="*/ 3 w 25"/>
                <a:gd name="T45" fmla="*/ 3 h 22"/>
                <a:gd name="T46" fmla="*/ 2 w 25"/>
                <a:gd name="T47" fmla="*/ 2 h 22"/>
                <a:gd name="T48" fmla="*/ 0 w 25"/>
                <a:gd name="T49" fmla="*/ 2 h 22"/>
                <a:gd name="T50" fmla="*/ 0 w 25"/>
                <a:gd name="T51" fmla="*/ 0 h 22"/>
                <a:gd name="T52" fmla="*/ 8 w 25"/>
                <a:gd name="T53" fmla="*/ 1 h 22"/>
                <a:gd name="T54" fmla="*/ 19 w 25"/>
                <a:gd name="T55" fmla="*/ 15 h 22"/>
                <a:gd name="T56" fmla="*/ 19 w 25"/>
                <a:gd name="T57" fmla="*/ 7 h 22"/>
                <a:gd name="T58" fmla="*/ 19 w 25"/>
                <a:gd name="T59" fmla="*/ 4 h 22"/>
                <a:gd name="T60" fmla="*/ 18 w 25"/>
                <a:gd name="T61" fmla="*/ 3 h 22"/>
                <a:gd name="T62" fmla="*/ 17 w 25"/>
                <a:gd name="T63" fmla="*/ 2 h 22"/>
                <a:gd name="T64" fmla="*/ 16 w 25"/>
                <a:gd name="T65" fmla="*/ 2 h 22"/>
                <a:gd name="T66" fmla="*/ 16 w 25"/>
                <a:gd name="T67" fmla="*/ 1 h 22"/>
                <a:gd name="T68" fmla="*/ 25 w 25"/>
                <a:gd name="T69" fmla="*/ 1 h 22"/>
                <a:gd name="T70" fmla="*/ 25 w 25"/>
                <a:gd name="T71"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 h="22">
                  <a:moveTo>
                    <a:pt x="25" y="2"/>
                  </a:moveTo>
                  <a:cubicBezTo>
                    <a:pt x="24" y="2"/>
                    <a:pt x="24" y="2"/>
                    <a:pt x="24" y="2"/>
                  </a:cubicBezTo>
                  <a:cubicBezTo>
                    <a:pt x="23" y="2"/>
                    <a:pt x="23" y="2"/>
                    <a:pt x="22" y="3"/>
                  </a:cubicBezTo>
                  <a:cubicBezTo>
                    <a:pt x="22" y="3"/>
                    <a:pt x="22" y="3"/>
                    <a:pt x="21" y="4"/>
                  </a:cubicBezTo>
                  <a:cubicBezTo>
                    <a:pt x="21" y="5"/>
                    <a:pt x="21" y="6"/>
                    <a:pt x="21" y="7"/>
                  </a:cubicBezTo>
                  <a:cubicBezTo>
                    <a:pt x="21" y="22"/>
                    <a:pt x="21" y="22"/>
                    <a:pt x="21" y="22"/>
                  </a:cubicBezTo>
                  <a:cubicBezTo>
                    <a:pt x="18" y="22"/>
                    <a:pt x="18" y="22"/>
                    <a:pt x="18" y="22"/>
                  </a:cubicBezTo>
                  <a:cubicBezTo>
                    <a:pt x="5" y="5"/>
                    <a:pt x="5" y="5"/>
                    <a:pt x="5" y="5"/>
                  </a:cubicBezTo>
                  <a:cubicBezTo>
                    <a:pt x="5" y="15"/>
                    <a:pt x="5" y="15"/>
                    <a:pt x="5" y="15"/>
                  </a:cubicBezTo>
                  <a:cubicBezTo>
                    <a:pt x="5" y="17"/>
                    <a:pt x="5" y="18"/>
                    <a:pt x="5" y="18"/>
                  </a:cubicBezTo>
                  <a:cubicBezTo>
                    <a:pt x="6" y="19"/>
                    <a:pt x="6" y="19"/>
                    <a:pt x="6" y="20"/>
                  </a:cubicBezTo>
                  <a:cubicBezTo>
                    <a:pt x="6" y="20"/>
                    <a:pt x="7" y="20"/>
                    <a:pt x="7" y="20"/>
                  </a:cubicBezTo>
                  <a:cubicBezTo>
                    <a:pt x="8" y="20"/>
                    <a:pt x="9" y="20"/>
                    <a:pt x="9" y="21"/>
                  </a:cubicBezTo>
                  <a:cubicBezTo>
                    <a:pt x="9" y="22"/>
                    <a:pt x="9" y="22"/>
                    <a:pt x="9" y="22"/>
                  </a:cubicBezTo>
                  <a:cubicBezTo>
                    <a:pt x="0" y="22"/>
                    <a:pt x="0" y="22"/>
                    <a:pt x="0" y="22"/>
                  </a:cubicBezTo>
                  <a:cubicBezTo>
                    <a:pt x="0" y="20"/>
                    <a:pt x="0" y="20"/>
                    <a:pt x="0" y="20"/>
                  </a:cubicBezTo>
                  <a:cubicBezTo>
                    <a:pt x="0" y="20"/>
                    <a:pt x="1" y="20"/>
                    <a:pt x="1" y="20"/>
                  </a:cubicBezTo>
                  <a:cubicBezTo>
                    <a:pt x="2" y="20"/>
                    <a:pt x="2" y="20"/>
                    <a:pt x="2" y="20"/>
                  </a:cubicBezTo>
                  <a:cubicBezTo>
                    <a:pt x="3" y="19"/>
                    <a:pt x="3" y="19"/>
                    <a:pt x="3" y="18"/>
                  </a:cubicBezTo>
                  <a:cubicBezTo>
                    <a:pt x="3" y="18"/>
                    <a:pt x="3" y="17"/>
                    <a:pt x="3" y="15"/>
                  </a:cubicBezTo>
                  <a:cubicBezTo>
                    <a:pt x="4" y="5"/>
                    <a:pt x="4" y="5"/>
                    <a:pt x="4" y="5"/>
                  </a:cubicBezTo>
                  <a:cubicBezTo>
                    <a:pt x="4" y="5"/>
                    <a:pt x="4" y="5"/>
                    <a:pt x="3" y="4"/>
                  </a:cubicBezTo>
                  <a:cubicBezTo>
                    <a:pt x="3" y="4"/>
                    <a:pt x="3" y="3"/>
                    <a:pt x="3" y="3"/>
                  </a:cubicBezTo>
                  <a:cubicBezTo>
                    <a:pt x="2" y="3"/>
                    <a:pt x="2" y="2"/>
                    <a:pt x="2" y="2"/>
                  </a:cubicBezTo>
                  <a:cubicBezTo>
                    <a:pt x="1" y="2"/>
                    <a:pt x="1" y="2"/>
                    <a:pt x="0" y="2"/>
                  </a:cubicBezTo>
                  <a:cubicBezTo>
                    <a:pt x="0" y="0"/>
                    <a:pt x="0" y="0"/>
                    <a:pt x="0" y="0"/>
                  </a:cubicBezTo>
                  <a:cubicBezTo>
                    <a:pt x="8" y="1"/>
                    <a:pt x="8" y="1"/>
                    <a:pt x="8" y="1"/>
                  </a:cubicBezTo>
                  <a:cubicBezTo>
                    <a:pt x="19" y="15"/>
                    <a:pt x="19" y="15"/>
                    <a:pt x="19" y="15"/>
                  </a:cubicBezTo>
                  <a:cubicBezTo>
                    <a:pt x="19" y="7"/>
                    <a:pt x="19" y="7"/>
                    <a:pt x="19" y="7"/>
                  </a:cubicBezTo>
                  <a:cubicBezTo>
                    <a:pt x="19" y="6"/>
                    <a:pt x="19" y="5"/>
                    <a:pt x="19" y="4"/>
                  </a:cubicBezTo>
                  <a:cubicBezTo>
                    <a:pt x="19" y="4"/>
                    <a:pt x="19" y="3"/>
                    <a:pt x="18" y="3"/>
                  </a:cubicBezTo>
                  <a:cubicBezTo>
                    <a:pt x="18" y="3"/>
                    <a:pt x="18" y="2"/>
                    <a:pt x="17" y="2"/>
                  </a:cubicBezTo>
                  <a:cubicBezTo>
                    <a:pt x="17" y="2"/>
                    <a:pt x="16" y="2"/>
                    <a:pt x="16" y="2"/>
                  </a:cubicBezTo>
                  <a:cubicBezTo>
                    <a:pt x="16" y="1"/>
                    <a:pt x="16" y="1"/>
                    <a:pt x="16" y="1"/>
                  </a:cubicBezTo>
                  <a:cubicBezTo>
                    <a:pt x="25" y="1"/>
                    <a:pt x="25" y="1"/>
                    <a:pt x="25" y="1"/>
                  </a:cubicBezTo>
                  <a:lnTo>
                    <a:pt x="25" y="2"/>
                  </a:lnTo>
                  <a:close/>
                </a:path>
              </a:pathLst>
            </a:custGeom>
            <a:grpFill/>
            <a:ln>
              <a:noFill/>
            </a:ln>
          </p:spPr>
          <p:txBody>
            <a:bodyPr vert="horz" wrap="square" lIns="91440" tIns="45720" rIns="91440" bIns="45720" numCol="1" anchor="t" anchorCtr="0" compatLnSpc="1"/>
            <a:lstStyle/>
            <a:p>
              <a:endParaRPr lang="zh-CN" altLang="en-US"/>
            </a:p>
          </p:txBody>
        </p:sp>
        <p:sp>
          <p:nvSpPr>
            <p:cNvPr id="25" name="Freeform 19"/>
            <p:cNvSpPr/>
            <p:nvPr userDrawn="1"/>
          </p:nvSpPr>
          <p:spPr bwMode="auto">
            <a:xfrm>
              <a:off x="1174701" y="544935"/>
              <a:ext cx="63500" cy="87313"/>
            </a:xfrm>
            <a:custGeom>
              <a:avLst/>
              <a:gdLst>
                <a:gd name="T0" fmla="*/ 11 w 17"/>
                <a:gd name="T1" fmla="*/ 23 h 23"/>
                <a:gd name="T2" fmla="*/ 0 w 17"/>
                <a:gd name="T3" fmla="*/ 20 h 23"/>
                <a:gd name="T4" fmla="*/ 0 w 17"/>
                <a:gd name="T5" fmla="*/ 19 h 23"/>
                <a:gd name="T6" fmla="*/ 2 w 17"/>
                <a:gd name="T7" fmla="*/ 19 h 23"/>
                <a:gd name="T8" fmla="*/ 3 w 17"/>
                <a:gd name="T9" fmla="*/ 19 h 23"/>
                <a:gd name="T10" fmla="*/ 3 w 17"/>
                <a:gd name="T11" fmla="*/ 19 h 23"/>
                <a:gd name="T12" fmla="*/ 4 w 17"/>
                <a:gd name="T13" fmla="*/ 18 h 23"/>
                <a:gd name="T14" fmla="*/ 8 w 17"/>
                <a:gd name="T15" fmla="*/ 4 h 23"/>
                <a:gd name="T16" fmla="*/ 8 w 17"/>
                <a:gd name="T17" fmla="*/ 3 h 23"/>
                <a:gd name="T18" fmla="*/ 7 w 17"/>
                <a:gd name="T19" fmla="*/ 2 h 23"/>
                <a:gd name="T20" fmla="*/ 6 w 17"/>
                <a:gd name="T21" fmla="*/ 1 h 23"/>
                <a:gd name="T22" fmla="*/ 5 w 17"/>
                <a:gd name="T23" fmla="*/ 1 h 23"/>
                <a:gd name="T24" fmla="*/ 5 w 17"/>
                <a:gd name="T25" fmla="*/ 0 h 23"/>
                <a:gd name="T26" fmla="*/ 17 w 17"/>
                <a:gd name="T27" fmla="*/ 3 h 23"/>
                <a:gd name="T28" fmla="*/ 16 w 17"/>
                <a:gd name="T29" fmla="*/ 4 h 23"/>
                <a:gd name="T30" fmla="*/ 15 w 17"/>
                <a:gd name="T31" fmla="*/ 4 h 23"/>
                <a:gd name="T32" fmla="*/ 14 w 17"/>
                <a:gd name="T33" fmla="*/ 4 h 23"/>
                <a:gd name="T34" fmla="*/ 13 w 17"/>
                <a:gd name="T35" fmla="*/ 4 h 23"/>
                <a:gd name="T36" fmla="*/ 13 w 17"/>
                <a:gd name="T37" fmla="*/ 5 h 23"/>
                <a:gd name="T38" fmla="*/ 9 w 17"/>
                <a:gd name="T39" fmla="*/ 19 h 23"/>
                <a:gd name="T40" fmla="*/ 9 w 17"/>
                <a:gd name="T41" fmla="*/ 20 h 23"/>
                <a:gd name="T42" fmla="*/ 10 w 17"/>
                <a:gd name="T43" fmla="*/ 21 h 23"/>
                <a:gd name="T44" fmla="*/ 11 w 17"/>
                <a:gd name="T45" fmla="*/ 22 h 23"/>
                <a:gd name="T46" fmla="*/ 12 w 17"/>
                <a:gd name="T47" fmla="*/ 22 h 23"/>
                <a:gd name="T48" fmla="*/ 11 w 17"/>
                <a:gd name="T4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 h="23">
                  <a:moveTo>
                    <a:pt x="11" y="23"/>
                  </a:moveTo>
                  <a:cubicBezTo>
                    <a:pt x="0" y="20"/>
                    <a:pt x="0" y="20"/>
                    <a:pt x="0" y="20"/>
                  </a:cubicBezTo>
                  <a:cubicBezTo>
                    <a:pt x="0" y="19"/>
                    <a:pt x="0" y="19"/>
                    <a:pt x="0" y="19"/>
                  </a:cubicBezTo>
                  <a:cubicBezTo>
                    <a:pt x="1" y="19"/>
                    <a:pt x="1" y="19"/>
                    <a:pt x="2" y="19"/>
                  </a:cubicBezTo>
                  <a:cubicBezTo>
                    <a:pt x="2" y="19"/>
                    <a:pt x="2" y="19"/>
                    <a:pt x="3" y="19"/>
                  </a:cubicBezTo>
                  <a:cubicBezTo>
                    <a:pt x="3" y="19"/>
                    <a:pt x="3" y="19"/>
                    <a:pt x="3" y="19"/>
                  </a:cubicBezTo>
                  <a:cubicBezTo>
                    <a:pt x="4" y="19"/>
                    <a:pt x="4" y="19"/>
                    <a:pt x="4" y="18"/>
                  </a:cubicBezTo>
                  <a:cubicBezTo>
                    <a:pt x="8" y="4"/>
                    <a:pt x="8" y="4"/>
                    <a:pt x="8" y="4"/>
                  </a:cubicBezTo>
                  <a:cubicBezTo>
                    <a:pt x="8" y="3"/>
                    <a:pt x="8" y="3"/>
                    <a:pt x="8" y="3"/>
                  </a:cubicBezTo>
                  <a:cubicBezTo>
                    <a:pt x="8" y="3"/>
                    <a:pt x="7" y="2"/>
                    <a:pt x="7" y="2"/>
                  </a:cubicBezTo>
                  <a:cubicBezTo>
                    <a:pt x="7" y="2"/>
                    <a:pt x="7" y="2"/>
                    <a:pt x="6" y="1"/>
                  </a:cubicBezTo>
                  <a:cubicBezTo>
                    <a:pt x="6" y="1"/>
                    <a:pt x="5" y="1"/>
                    <a:pt x="5" y="1"/>
                  </a:cubicBezTo>
                  <a:cubicBezTo>
                    <a:pt x="5" y="0"/>
                    <a:pt x="5" y="0"/>
                    <a:pt x="5" y="0"/>
                  </a:cubicBezTo>
                  <a:cubicBezTo>
                    <a:pt x="17" y="3"/>
                    <a:pt x="17" y="3"/>
                    <a:pt x="17" y="3"/>
                  </a:cubicBezTo>
                  <a:cubicBezTo>
                    <a:pt x="16" y="4"/>
                    <a:pt x="16" y="4"/>
                    <a:pt x="16" y="4"/>
                  </a:cubicBezTo>
                  <a:cubicBezTo>
                    <a:pt x="16" y="4"/>
                    <a:pt x="16" y="4"/>
                    <a:pt x="15" y="4"/>
                  </a:cubicBezTo>
                  <a:cubicBezTo>
                    <a:pt x="15" y="4"/>
                    <a:pt x="14" y="4"/>
                    <a:pt x="14" y="4"/>
                  </a:cubicBezTo>
                  <a:cubicBezTo>
                    <a:pt x="14" y="4"/>
                    <a:pt x="13" y="4"/>
                    <a:pt x="13" y="4"/>
                  </a:cubicBezTo>
                  <a:cubicBezTo>
                    <a:pt x="13" y="4"/>
                    <a:pt x="13" y="5"/>
                    <a:pt x="13" y="5"/>
                  </a:cubicBezTo>
                  <a:cubicBezTo>
                    <a:pt x="9" y="19"/>
                    <a:pt x="9" y="19"/>
                    <a:pt x="9" y="19"/>
                  </a:cubicBezTo>
                  <a:cubicBezTo>
                    <a:pt x="9" y="20"/>
                    <a:pt x="9" y="20"/>
                    <a:pt x="9" y="20"/>
                  </a:cubicBezTo>
                  <a:cubicBezTo>
                    <a:pt x="9" y="21"/>
                    <a:pt x="9" y="21"/>
                    <a:pt x="10" y="21"/>
                  </a:cubicBezTo>
                  <a:cubicBezTo>
                    <a:pt x="10" y="21"/>
                    <a:pt x="10" y="21"/>
                    <a:pt x="11" y="22"/>
                  </a:cubicBezTo>
                  <a:cubicBezTo>
                    <a:pt x="11" y="22"/>
                    <a:pt x="11" y="22"/>
                    <a:pt x="12" y="22"/>
                  </a:cubicBezTo>
                  <a:lnTo>
                    <a:pt x="11" y="23"/>
                  </a:lnTo>
                  <a:close/>
                </a:path>
              </a:pathLst>
            </a:custGeom>
            <a:grpFill/>
            <a:ln>
              <a:noFill/>
            </a:ln>
          </p:spPr>
          <p:txBody>
            <a:bodyPr vert="horz" wrap="square" lIns="91440" tIns="45720" rIns="91440" bIns="45720" numCol="1" anchor="t" anchorCtr="0" compatLnSpc="1"/>
            <a:lstStyle/>
            <a:p>
              <a:endParaRPr lang="zh-CN" altLang="en-US"/>
            </a:p>
          </p:txBody>
        </p:sp>
        <p:sp>
          <p:nvSpPr>
            <p:cNvPr id="26" name="Freeform 20"/>
            <p:cNvSpPr/>
            <p:nvPr userDrawn="1"/>
          </p:nvSpPr>
          <p:spPr bwMode="auto">
            <a:xfrm>
              <a:off x="1292176" y="575097"/>
              <a:ext cx="82550" cy="95250"/>
            </a:xfrm>
            <a:custGeom>
              <a:avLst/>
              <a:gdLst>
                <a:gd name="T0" fmla="*/ 22 w 22"/>
                <a:gd name="T1" fmla="*/ 12 h 25"/>
                <a:gd name="T2" fmla="*/ 21 w 22"/>
                <a:gd name="T3" fmla="*/ 12 h 25"/>
                <a:gd name="T4" fmla="*/ 20 w 22"/>
                <a:gd name="T5" fmla="*/ 12 h 25"/>
                <a:gd name="T6" fmla="*/ 19 w 22"/>
                <a:gd name="T7" fmla="*/ 12 h 25"/>
                <a:gd name="T8" fmla="*/ 17 w 22"/>
                <a:gd name="T9" fmla="*/ 13 h 25"/>
                <a:gd name="T10" fmla="*/ 15 w 22"/>
                <a:gd name="T11" fmla="*/ 15 h 25"/>
                <a:gd name="T12" fmla="*/ 11 w 22"/>
                <a:gd name="T13" fmla="*/ 18 h 25"/>
                <a:gd name="T14" fmla="*/ 7 w 22"/>
                <a:gd name="T15" fmla="*/ 21 h 25"/>
                <a:gd name="T16" fmla="*/ 3 w 22"/>
                <a:gd name="T17" fmla="*/ 25 h 25"/>
                <a:gd name="T18" fmla="*/ 0 w 22"/>
                <a:gd name="T19" fmla="*/ 24 h 25"/>
                <a:gd name="T20" fmla="*/ 1 w 22"/>
                <a:gd name="T21" fmla="*/ 12 h 25"/>
                <a:gd name="T22" fmla="*/ 2 w 22"/>
                <a:gd name="T23" fmla="*/ 5 h 25"/>
                <a:gd name="T24" fmla="*/ 2 w 22"/>
                <a:gd name="T25" fmla="*/ 3 h 25"/>
                <a:gd name="T26" fmla="*/ 1 w 22"/>
                <a:gd name="T27" fmla="*/ 2 h 25"/>
                <a:gd name="T28" fmla="*/ 1 w 22"/>
                <a:gd name="T29" fmla="*/ 1 h 25"/>
                <a:gd name="T30" fmla="*/ 0 w 22"/>
                <a:gd name="T31" fmla="*/ 1 h 25"/>
                <a:gd name="T32" fmla="*/ 1 w 22"/>
                <a:gd name="T33" fmla="*/ 0 h 25"/>
                <a:gd name="T34" fmla="*/ 11 w 22"/>
                <a:gd name="T35" fmla="*/ 5 h 25"/>
                <a:gd name="T36" fmla="*/ 10 w 22"/>
                <a:gd name="T37" fmla="*/ 6 h 25"/>
                <a:gd name="T38" fmla="*/ 8 w 22"/>
                <a:gd name="T39" fmla="*/ 5 h 25"/>
                <a:gd name="T40" fmla="*/ 7 w 22"/>
                <a:gd name="T41" fmla="*/ 6 h 25"/>
                <a:gd name="T42" fmla="*/ 7 w 22"/>
                <a:gd name="T43" fmla="*/ 6 h 25"/>
                <a:gd name="T44" fmla="*/ 7 w 22"/>
                <a:gd name="T45" fmla="*/ 6 h 25"/>
                <a:gd name="T46" fmla="*/ 6 w 22"/>
                <a:gd name="T47" fmla="*/ 11 h 25"/>
                <a:gd name="T48" fmla="*/ 6 w 22"/>
                <a:gd name="T49" fmla="*/ 21 h 25"/>
                <a:gd name="T50" fmla="*/ 11 w 22"/>
                <a:gd name="T51" fmla="*/ 16 h 25"/>
                <a:gd name="T52" fmla="*/ 14 w 22"/>
                <a:gd name="T53" fmla="*/ 13 h 25"/>
                <a:gd name="T54" fmla="*/ 16 w 22"/>
                <a:gd name="T55" fmla="*/ 12 h 25"/>
                <a:gd name="T56" fmla="*/ 17 w 22"/>
                <a:gd name="T57" fmla="*/ 11 h 25"/>
                <a:gd name="T58" fmla="*/ 16 w 22"/>
                <a:gd name="T59" fmla="*/ 10 h 25"/>
                <a:gd name="T60" fmla="*/ 14 w 22"/>
                <a:gd name="T61" fmla="*/ 8 h 25"/>
                <a:gd name="T62" fmla="*/ 15 w 22"/>
                <a:gd name="T63" fmla="*/ 7 h 25"/>
                <a:gd name="T64" fmla="*/ 22 w 22"/>
                <a:gd name="T65" fmla="*/ 11 h 25"/>
                <a:gd name="T66" fmla="*/ 22 w 22"/>
                <a:gd name="T67"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 h="25">
                  <a:moveTo>
                    <a:pt x="22" y="12"/>
                  </a:moveTo>
                  <a:cubicBezTo>
                    <a:pt x="22" y="12"/>
                    <a:pt x="21" y="12"/>
                    <a:pt x="21" y="12"/>
                  </a:cubicBezTo>
                  <a:cubicBezTo>
                    <a:pt x="21" y="12"/>
                    <a:pt x="20" y="12"/>
                    <a:pt x="20" y="12"/>
                  </a:cubicBezTo>
                  <a:cubicBezTo>
                    <a:pt x="19" y="12"/>
                    <a:pt x="19" y="12"/>
                    <a:pt x="19" y="12"/>
                  </a:cubicBezTo>
                  <a:cubicBezTo>
                    <a:pt x="18" y="12"/>
                    <a:pt x="18" y="13"/>
                    <a:pt x="17" y="13"/>
                  </a:cubicBezTo>
                  <a:cubicBezTo>
                    <a:pt x="17" y="13"/>
                    <a:pt x="16" y="14"/>
                    <a:pt x="15" y="15"/>
                  </a:cubicBezTo>
                  <a:cubicBezTo>
                    <a:pt x="14" y="16"/>
                    <a:pt x="13" y="17"/>
                    <a:pt x="11" y="18"/>
                  </a:cubicBezTo>
                  <a:cubicBezTo>
                    <a:pt x="10" y="19"/>
                    <a:pt x="9" y="20"/>
                    <a:pt x="7" y="21"/>
                  </a:cubicBezTo>
                  <a:cubicBezTo>
                    <a:pt x="6" y="23"/>
                    <a:pt x="4" y="24"/>
                    <a:pt x="3" y="25"/>
                  </a:cubicBezTo>
                  <a:cubicBezTo>
                    <a:pt x="0" y="24"/>
                    <a:pt x="0" y="24"/>
                    <a:pt x="0" y="24"/>
                  </a:cubicBezTo>
                  <a:cubicBezTo>
                    <a:pt x="1" y="20"/>
                    <a:pt x="1" y="16"/>
                    <a:pt x="1" y="12"/>
                  </a:cubicBezTo>
                  <a:cubicBezTo>
                    <a:pt x="2" y="9"/>
                    <a:pt x="2" y="6"/>
                    <a:pt x="2" y="5"/>
                  </a:cubicBezTo>
                  <a:cubicBezTo>
                    <a:pt x="2" y="4"/>
                    <a:pt x="2" y="4"/>
                    <a:pt x="2" y="3"/>
                  </a:cubicBezTo>
                  <a:cubicBezTo>
                    <a:pt x="2" y="3"/>
                    <a:pt x="2" y="3"/>
                    <a:pt x="1" y="2"/>
                  </a:cubicBezTo>
                  <a:cubicBezTo>
                    <a:pt x="1" y="2"/>
                    <a:pt x="1" y="2"/>
                    <a:pt x="1" y="1"/>
                  </a:cubicBezTo>
                  <a:cubicBezTo>
                    <a:pt x="1" y="1"/>
                    <a:pt x="0" y="1"/>
                    <a:pt x="0" y="1"/>
                  </a:cubicBezTo>
                  <a:cubicBezTo>
                    <a:pt x="1" y="0"/>
                    <a:pt x="1" y="0"/>
                    <a:pt x="1" y="0"/>
                  </a:cubicBezTo>
                  <a:cubicBezTo>
                    <a:pt x="11" y="5"/>
                    <a:pt x="11" y="5"/>
                    <a:pt x="11" y="5"/>
                  </a:cubicBezTo>
                  <a:cubicBezTo>
                    <a:pt x="10" y="6"/>
                    <a:pt x="10" y="6"/>
                    <a:pt x="10" y="6"/>
                  </a:cubicBezTo>
                  <a:cubicBezTo>
                    <a:pt x="9" y="6"/>
                    <a:pt x="8" y="5"/>
                    <a:pt x="8" y="5"/>
                  </a:cubicBezTo>
                  <a:cubicBezTo>
                    <a:pt x="8" y="5"/>
                    <a:pt x="7" y="5"/>
                    <a:pt x="7" y="6"/>
                  </a:cubicBezTo>
                  <a:cubicBezTo>
                    <a:pt x="7" y="6"/>
                    <a:pt x="7" y="6"/>
                    <a:pt x="7" y="6"/>
                  </a:cubicBezTo>
                  <a:cubicBezTo>
                    <a:pt x="7" y="6"/>
                    <a:pt x="7" y="6"/>
                    <a:pt x="7" y="6"/>
                  </a:cubicBezTo>
                  <a:cubicBezTo>
                    <a:pt x="7" y="7"/>
                    <a:pt x="7" y="9"/>
                    <a:pt x="6" y="11"/>
                  </a:cubicBezTo>
                  <a:cubicBezTo>
                    <a:pt x="6" y="13"/>
                    <a:pt x="6" y="16"/>
                    <a:pt x="6" y="21"/>
                  </a:cubicBezTo>
                  <a:cubicBezTo>
                    <a:pt x="8" y="19"/>
                    <a:pt x="9" y="18"/>
                    <a:pt x="11" y="16"/>
                  </a:cubicBezTo>
                  <a:cubicBezTo>
                    <a:pt x="12" y="15"/>
                    <a:pt x="13" y="14"/>
                    <a:pt x="14" y="13"/>
                  </a:cubicBezTo>
                  <a:cubicBezTo>
                    <a:pt x="15" y="13"/>
                    <a:pt x="15" y="12"/>
                    <a:pt x="16" y="12"/>
                  </a:cubicBezTo>
                  <a:cubicBezTo>
                    <a:pt x="16" y="12"/>
                    <a:pt x="16" y="11"/>
                    <a:pt x="17" y="11"/>
                  </a:cubicBezTo>
                  <a:cubicBezTo>
                    <a:pt x="17" y="11"/>
                    <a:pt x="17" y="10"/>
                    <a:pt x="16" y="10"/>
                  </a:cubicBezTo>
                  <a:cubicBezTo>
                    <a:pt x="16" y="10"/>
                    <a:pt x="15" y="9"/>
                    <a:pt x="14" y="8"/>
                  </a:cubicBezTo>
                  <a:cubicBezTo>
                    <a:pt x="15" y="7"/>
                    <a:pt x="15" y="7"/>
                    <a:pt x="15" y="7"/>
                  </a:cubicBezTo>
                  <a:cubicBezTo>
                    <a:pt x="22" y="11"/>
                    <a:pt x="22" y="11"/>
                    <a:pt x="22" y="11"/>
                  </a:cubicBezTo>
                  <a:lnTo>
                    <a:pt x="22" y="12"/>
                  </a:lnTo>
                  <a:close/>
                </a:path>
              </a:pathLst>
            </a:custGeom>
            <a:grpFill/>
            <a:ln>
              <a:noFill/>
            </a:ln>
          </p:spPr>
          <p:txBody>
            <a:bodyPr vert="horz" wrap="square" lIns="91440" tIns="45720" rIns="91440" bIns="45720" numCol="1" anchor="t" anchorCtr="0" compatLnSpc="1"/>
            <a:lstStyle/>
            <a:p>
              <a:endParaRPr lang="zh-CN" altLang="en-US"/>
            </a:p>
          </p:txBody>
        </p:sp>
        <p:sp>
          <p:nvSpPr>
            <p:cNvPr id="27" name="Freeform 21"/>
            <p:cNvSpPr/>
            <p:nvPr userDrawn="1"/>
          </p:nvSpPr>
          <p:spPr bwMode="auto">
            <a:xfrm>
              <a:off x="1366789" y="651297"/>
              <a:ext cx="104775" cy="109538"/>
            </a:xfrm>
            <a:custGeom>
              <a:avLst/>
              <a:gdLst>
                <a:gd name="T0" fmla="*/ 25 w 28"/>
                <a:gd name="T1" fmla="*/ 17 h 29"/>
                <a:gd name="T2" fmla="*/ 24 w 28"/>
                <a:gd name="T3" fmla="*/ 16 h 29"/>
                <a:gd name="T4" fmla="*/ 24 w 28"/>
                <a:gd name="T5" fmla="*/ 13 h 29"/>
                <a:gd name="T6" fmla="*/ 24 w 28"/>
                <a:gd name="T7" fmla="*/ 11 h 29"/>
                <a:gd name="T8" fmla="*/ 23 w 28"/>
                <a:gd name="T9" fmla="*/ 10 h 29"/>
                <a:gd name="T10" fmla="*/ 22 w 28"/>
                <a:gd name="T11" fmla="*/ 9 h 29"/>
                <a:gd name="T12" fmla="*/ 20 w 28"/>
                <a:gd name="T13" fmla="*/ 7 h 29"/>
                <a:gd name="T14" fmla="*/ 14 w 28"/>
                <a:gd name="T15" fmla="*/ 13 h 29"/>
                <a:gd name="T16" fmla="*/ 16 w 28"/>
                <a:gd name="T17" fmla="*/ 14 h 29"/>
                <a:gd name="T18" fmla="*/ 17 w 28"/>
                <a:gd name="T19" fmla="*/ 15 h 29"/>
                <a:gd name="T20" fmla="*/ 19 w 28"/>
                <a:gd name="T21" fmla="*/ 15 h 29"/>
                <a:gd name="T22" fmla="*/ 20 w 28"/>
                <a:gd name="T23" fmla="*/ 15 h 29"/>
                <a:gd name="T24" fmla="*/ 21 w 28"/>
                <a:gd name="T25" fmla="*/ 14 h 29"/>
                <a:gd name="T26" fmla="*/ 22 w 28"/>
                <a:gd name="T27" fmla="*/ 15 h 29"/>
                <a:gd name="T28" fmla="*/ 16 w 28"/>
                <a:gd name="T29" fmla="*/ 21 h 29"/>
                <a:gd name="T30" fmla="*/ 15 w 28"/>
                <a:gd name="T31" fmla="*/ 21 h 29"/>
                <a:gd name="T32" fmla="*/ 16 w 28"/>
                <a:gd name="T33" fmla="*/ 19 h 29"/>
                <a:gd name="T34" fmla="*/ 16 w 28"/>
                <a:gd name="T35" fmla="*/ 18 h 29"/>
                <a:gd name="T36" fmla="*/ 16 w 28"/>
                <a:gd name="T37" fmla="*/ 16 h 29"/>
                <a:gd name="T38" fmla="*/ 15 w 28"/>
                <a:gd name="T39" fmla="*/ 15 h 29"/>
                <a:gd name="T40" fmla="*/ 13 w 28"/>
                <a:gd name="T41" fmla="*/ 14 h 29"/>
                <a:gd name="T42" fmla="*/ 9 w 28"/>
                <a:gd name="T43" fmla="*/ 18 h 29"/>
                <a:gd name="T44" fmla="*/ 8 w 28"/>
                <a:gd name="T45" fmla="*/ 20 h 29"/>
                <a:gd name="T46" fmla="*/ 8 w 28"/>
                <a:gd name="T47" fmla="*/ 21 h 29"/>
                <a:gd name="T48" fmla="*/ 9 w 28"/>
                <a:gd name="T49" fmla="*/ 21 h 29"/>
                <a:gd name="T50" fmla="*/ 10 w 28"/>
                <a:gd name="T51" fmla="*/ 23 h 29"/>
                <a:gd name="T52" fmla="*/ 11 w 28"/>
                <a:gd name="T53" fmla="*/ 24 h 29"/>
                <a:gd name="T54" fmla="*/ 12 w 28"/>
                <a:gd name="T55" fmla="*/ 24 h 29"/>
                <a:gd name="T56" fmla="*/ 13 w 28"/>
                <a:gd name="T57" fmla="*/ 25 h 29"/>
                <a:gd name="T58" fmla="*/ 14 w 28"/>
                <a:gd name="T59" fmla="*/ 25 h 29"/>
                <a:gd name="T60" fmla="*/ 16 w 28"/>
                <a:gd name="T61" fmla="*/ 25 h 29"/>
                <a:gd name="T62" fmla="*/ 19 w 28"/>
                <a:gd name="T63" fmla="*/ 24 h 29"/>
                <a:gd name="T64" fmla="*/ 20 w 28"/>
                <a:gd name="T65" fmla="*/ 25 h 29"/>
                <a:gd name="T66" fmla="*/ 15 w 28"/>
                <a:gd name="T67" fmla="*/ 29 h 29"/>
                <a:gd name="T68" fmla="*/ 0 w 28"/>
                <a:gd name="T69" fmla="*/ 16 h 29"/>
                <a:gd name="T70" fmla="*/ 1 w 28"/>
                <a:gd name="T71" fmla="*/ 15 h 29"/>
                <a:gd name="T72" fmla="*/ 2 w 28"/>
                <a:gd name="T73" fmla="*/ 16 h 29"/>
                <a:gd name="T74" fmla="*/ 3 w 28"/>
                <a:gd name="T75" fmla="*/ 16 h 29"/>
                <a:gd name="T76" fmla="*/ 4 w 28"/>
                <a:gd name="T77" fmla="*/ 16 h 29"/>
                <a:gd name="T78" fmla="*/ 5 w 28"/>
                <a:gd name="T79" fmla="*/ 16 h 29"/>
                <a:gd name="T80" fmla="*/ 15 w 28"/>
                <a:gd name="T81" fmla="*/ 5 h 29"/>
                <a:gd name="T82" fmla="*/ 15 w 28"/>
                <a:gd name="T83" fmla="*/ 4 h 29"/>
                <a:gd name="T84" fmla="*/ 15 w 28"/>
                <a:gd name="T85" fmla="*/ 3 h 29"/>
                <a:gd name="T86" fmla="*/ 14 w 28"/>
                <a:gd name="T87" fmla="*/ 2 h 29"/>
                <a:gd name="T88" fmla="*/ 14 w 28"/>
                <a:gd name="T89" fmla="*/ 1 h 29"/>
                <a:gd name="T90" fmla="*/ 15 w 28"/>
                <a:gd name="T91" fmla="*/ 0 h 29"/>
                <a:gd name="T92" fmla="*/ 28 w 28"/>
                <a:gd name="T93" fmla="*/ 13 h 29"/>
                <a:gd name="T94" fmla="*/ 25 w 28"/>
                <a:gd name="T95"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 h="29">
                  <a:moveTo>
                    <a:pt x="25" y="17"/>
                  </a:moveTo>
                  <a:cubicBezTo>
                    <a:pt x="24" y="16"/>
                    <a:pt x="24" y="16"/>
                    <a:pt x="24" y="16"/>
                  </a:cubicBezTo>
                  <a:cubicBezTo>
                    <a:pt x="24" y="15"/>
                    <a:pt x="24" y="14"/>
                    <a:pt x="24" y="13"/>
                  </a:cubicBezTo>
                  <a:cubicBezTo>
                    <a:pt x="24" y="12"/>
                    <a:pt x="24" y="11"/>
                    <a:pt x="24" y="11"/>
                  </a:cubicBezTo>
                  <a:cubicBezTo>
                    <a:pt x="24" y="10"/>
                    <a:pt x="23" y="10"/>
                    <a:pt x="23" y="10"/>
                  </a:cubicBezTo>
                  <a:cubicBezTo>
                    <a:pt x="23" y="9"/>
                    <a:pt x="22" y="9"/>
                    <a:pt x="22" y="9"/>
                  </a:cubicBezTo>
                  <a:cubicBezTo>
                    <a:pt x="20" y="7"/>
                    <a:pt x="20" y="7"/>
                    <a:pt x="20" y="7"/>
                  </a:cubicBezTo>
                  <a:cubicBezTo>
                    <a:pt x="14" y="13"/>
                    <a:pt x="14" y="13"/>
                    <a:pt x="14" y="13"/>
                  </a:cubicBezTo>
                  <a:cubicBezTo>
                    <a:pt x="16" y="14"/>
                    <a:pt x="16" y="14"/>
                    <a:pt x="16" y="14"/>
                  </a:cubicBezTo>
                  <a:cubicBezTo>
                    <a:pt x="16" y="15"/>
                    <a:pt x="17" y="15"/>
                    <a:pt x="17" y="15"/>
                  </a:cubicBezTo>
                  <a:cubicBezTo>
                    <a:pt x="18" y="15"/>
                    <a:pt x="18" y="15"/>
                    <a:pt x="19" y="15"/>
                  </a:cubicBezTo>
                  <a:cubicBezTo>
                    <a:pt x="19" y="15"/>
                    <a:pt x="19" y="15"/>
                    <a:pt x="20" y="15"/>
                  </a:cubicBezTo>
                  <a:cubicBezTo>
                    <a:pt x="20" y="15"/>
                    <a:pt x="21" y="14"/>
                    <a:pt x="21" y="14"/>
                  </a:cubicBezTo>
                  <a:cubicBezTo>
                    <a:pt x="22" y="15"/>
                    <a:pt x="22" y="15"/>
                    <a:pt x="22" y="15"/>
                  </a:cubicBezTo>
                  <a:cubicBezTo>
                    <a:pt x="16" y="21"/>
                    <a:pt x="16" y="21"/>
                    <a:pt x="16" y="21"/>
                  </a:cubicBezTo>
                  <a:cubicBezTo>
                    <a:pt x="15" y="21"/>
                    <a:pt x="15" y="21"/>
                    <a:pt x="15" y="21"/>
                  </a:cubicBezTo>
                  <a:cubicBezTo>
                    <a:pt x="16" y="20"/>
                    <a:pt x="16" y="20"/>
                    <a:pt x="16" y="19"/>
                  </a:cubicBezTo>
                  <a:cubicBezTo>
                    <a:pt x="16" y="19"/>
                    <a:pt x="16" y="18"/>
                    <a:pt x="16" y="18"/>
                  </a:cubicBezTo>
                  <a:cubicBezTo>
                    <a:pt x="16" y="17"/>
                    <a:pt x="16" y="17"/>
                    <a:pt x="16" y="16"/>
                  </a:cubicBezTo>
                  <a:cubicBezTo>
                    <a:pt x="16" y="16"/>
                    <a:pt x="15" y="16"/>
                    <a:pt x="15" y="15"/>
                  </a:cubicBezTo>
                  <a:cubicBezTo>
                    <a:pt x="13" y="14"/>
                    <a:pt x="13" y="14"/>
                    <a:pt x="13" y="14"/>
                  </a:cubicBezTo>
                  <a:cubicBezTo>
                    <a:pt x="9" y="18"/>
                    <a:pt x="9" y="18"/>
                    <a:pt x="9" y="18"/>
                  </a:cubicBezTo>
                  <a:cubicBezTo>
                    <a:pt x="9" y="19"/>
                    <a:pt x="9" y="19"/>
                    <a:pt x="8" y="20"/>
                  </a:cubicBezTo>
                  <a:cubicBezTo>
                    <a:pt x="8" y="20"/>
                    <a:pt x="8" y="20"/>
                    <a:pt x="8" y="21"/>
                  </a:cubicBezTo>
                  <a:cubicBezTo>
                    <a:pt x="8" y="21"/>
                    <a:pt x="8" y="21"/>
                    <a:pt x="9" y="21"/>
                  </a:cubicBezTo>
                  <a:cubicBezTo>
                    <a:pt x="9" y="22"/>
                    <a:pt x="9" y="22"/>
                    <a:pt x="10" y="23"/>
                  </a:cubicBezTo>
                  <a:cubicBezTo>
                    <a:pt x="10" y="23"/>
                    <a:pt x="11" y="23"/>
                    <a:pt x="11" y="24"/>
                  </a:cubicBezTo>
                  <a:cubicBezTo>
                    <a:pt x="11" y="24"/>
                    <a:pt x="12" y="24"/>
                    <a:pt x="12" y="24"/>
                  </a:cubicBezTo>
                  <a:cubicBezTo>
                    <a:pt x="12" y="25"/>
                    <a:pt x="13" y="25"/>
                    <a:pt x="13" y="25"/>
                  </a:cubicBezTo>
                  <a:cubicBezTo>
                    <a:pt x="13" y="25"/>
                    <a:pt x="14" y="25"/>
                    <a:pt x="14" y="25"/>
                  </a:cubicBezTo>
                  <a:cubicBezTo>
                    <a:pt x="14" y="25"/>
                    <a:pt x="15" y="25"/>
                    <a:pt x="16" y="25"/>
                  </a:cubicBezTo>
                  <a:cubicBezTo>
                    <a:pt x="18" y="24"/>
                    <a:pt x="18" y="24"/>
                    <a:pt x="19" y="24"/>
                  </a:cubicBezTo>
                  <a:cubicBezTo>
                    <a:pt x="20" y="25"/>
                    <a:pt x="20" y="25"/>
                    <a:pt x="20" y="25"/>
                  </a:cubicBezTo>
                  <a:cubicBezTo>
                    <a:pt x="15" y="29"/>
                    <a:pt x="15" y="29"/>
                    <a:pt x="15" y="29"/>
                  </a:cubicBezTo>
                  <a:cubicBezTo>
                    <a:pt x="0" y="16"/>
                    <a:pt x="0" y="16"/>
                    <a:pt x="0" y="16"/>
                  </a:cubicBezTo>
                  <a:cubicBezTo>
                    <a:pt x="1" y="15"/>
                    <a:pt x="1" y="15"/>
                    <a:pt x="1" y="15"/>
                  </a:cubicBezTo>
                  <a:cubicBezTo>
                    <a:pt x="1" y="15"/>
                    <a:pt x="2" y="15"/>
                    <a:pt x="2" y="16"/>
                  </a:cubicBezTo>
                  <a:cubicBezTo>
                    <a:pt x="2" y="16"/>
                    <a:pt x="3" y="16"/>
                    <a:pt x="3" y="16"/>
                  </a:cubicBezTo>
                  <a:cubicBezTo>
                    <a:pt x="3" y="16"/>
                    <a:pt x="4" y="16"/>
                    <a:pt x="4" y="16"/>
                  </a:cubicBezTo>
                  <a:cubicBezTo>
                    <a:pt x="4" y="16"/>
                    <a:pt x="4" y="16"/>
                    <a:pt x="5" y="16"/>
                  </a:cubicBezTo>
                  <a:cubicBezTo>
                    <a:pt x="15" y="5"/>
                    <a:pt x="15" y="5"/>
                    <a:pt x="15" y="5"/>
                  </a:cubicBezTo>
                  <a:cubicBezTo>
                    <a:pt x="15" y="4"/>
                    <a:pt x="15" y="4"/>
                    <a:pt x="15" y="4"/>
                  </a:cubicBezTo>
                  <a:cubicBezTo>
                    <a:pt x="15" y="4"/>
                    <a:pt x="15" y="3"/>
                    <a:pt x="15" y="3"/>
                  </a:cubicBezTo>
                  <a:cubicBezTo>
                    <a:pt x="15" y="3"/>
                    <a:pt x="15" y="2"/>
                    <a:pt x="14" y="2"/>
                  </a:cubicBezTo>
                  <a:cubicBezTo>
                    <a:pt x="14" y="2"/>
                    <a:pt x="14" y="1"/>
                    <a:pt x="14" y="1"/>
                  </a:cubicBezTo>
                  <a:cubicBezTo>
                    <a:pt x="15" y="0"/>
                    <a:pt x="15" y="0"/>
                    <a:pt x="15" y="0"/>
                  </a:cubicBezTo>
                  <a:cubicBezTo>
                    <a:pt x="28" y="13"/>
                    <a:pt x="28" y="13"/>
                    <a:pt x="28" y="13"/>
                  </a:cubicBezTo>
                  <a:lnTo>
                    <a:pt x="25" y="17"/>
                  </a:lnTo>
                  <a:close/>
                </a:path>
              </a:pathLst>
            </a:custGeom>
            <a:grpFill/>
            <a:ln>
              <a:noFill/>
            </a:ln>
          </p:spPr>
          <p:txBody>
            <a:bodyPr vert="horz" wrap="square" lIns="91440" tIns="45720" rIns="91440" bIns="45720" numCol="1" anchor="t" anchorCtr="0" compatLnSpc="1"/>
            <a:lstStyle/>
            <a:p>
              <a:endParaRPr lang="zh-CN" altLang="en-US"/>
            </a:p>
          </p:txBody>
        </p:sp>
        <p:sp>
          <p:nvSpPr>
            <p:cNvPr id="28" name="Freeform 22"/>
            <p:cNvSpPr>
              <a:spLocks noEditPoints="1"/>
            </p:cNvSpPr>
            <p:nvPr userDrawn="1"/>
          </p:nvSpPr>
          <p:spPr bwMode="auto">
            <a:xfrm>
              <a:off x="1452514" y="749722"/>
              <a:ext cx="98425" cy="120650"/>
            </a:xfrm>
            <a:custGeom>
              <a:avLst/>
              <a:gdLst>
                <a:gd name="T0" fmla="*/ 13 w 26"/>
                <a:gd name="T1" fmla="*/ 32 h 32"/>
                <a:gd name="T2" fmla="*/ 8 w 26"/>
                <a:gd name="T3" fmla="*/ 25 h 32"/>
                <a:gd name="T4" fmla="*/ 11 w 26"/>
                <a:gd name="T5" fmla="*/ 20 h 32"/>
                <a:gd name="T6" fmla="*/ 12 w 26"/>
                <a:gd name="T7" fmla="*/ 14 h 32"/>
                <a:gd name="T8" fmla="*/ 12 w 26"/>
                <a:gd name="T9" fmla="*/ 14 h 32"/>
                <a:gd name="T10" fmla="*/ 7 w 26"/>
                <a:gd name="T11" fmla="*/ 17 h 32"/>
                <a:gd name="T12" fmla="*/ 6 w 26"/>
                <a:gd name="T13" fmla="*/ 18 h 32"/>
                <a:gd name="T14" fmla="*/ 6 w 26"/>
                <a:gd name="T15" fmla="*/ 19 h 32"/>
                <a:gd name="T16" fmla="*/ 6 w 26"/>
                <a:gd name="T17" fmla="*/ 20 h 32"/>
                <a:gd name="T18" fmla="*/ 7 w 26"/>
                <a:gd name="T19" fmla="*/ 21 h 32"/>
                <a:gd name="T20" fmla="*/ 6 w 26"/>
                <a:gd name="T21" fmla="*/ 21 h 32"/>
                <a:gd name="T22" fmla="*/ 0 w 26"/>
                <a:gd name="T23" fmla="*/ 12 h 32"/>
                <a:gd name="T24" fmla="*/ 0 w 26"/>
                <a:gd name="T25" fmla="*/ 11 h 32"/>
                <a:gd name="T26" fmla="*/ 1 w 26"/>
                <a:gd name="T27" fmla="*/ 12 h 32"/>
                <a:gd name="T28" fmla="*/ 2 w 26"/>
                <a:gd name="T29" fmla="*/ 13 h 32"/>
                <a:gd name="T30" fmla="*/ 3 w 26"/>
                <a:gd name="T31" fmla="*/ 13 h 32"/>
                <a:gd name="T32" fmla="*/ 4 w 26"/>
                <a:gd name="T33" fmla="*/ 13 h 32"/>
                <a:gd name="T34" fmla="*/ 16 w 26"/>
                <a:gd name="T35" fmla="*/ 5 h 32"/>
                <a:gd name="T36" fmla="*/ 17 w 26"/>
                <a:gd name="T37" fmla="*/ 4 h 32"/>
                <a:gd name="T38" fmla="*/ 17 w 26"/>
                <a:gd name="T39" fmla="*/ 3 h 32"/>
                <a:gd name="T40" fmla="*/ 17 w 26"/>
                <a:gd name="T41" fmla="*/ 2 h 32"/>
                <a:gd name="T42" fmla="*/ 16 w 26"/>
                <a:gd name="T43" fmla="*/ 1 h 32"/>
                <a:gd name="T44" fmla="*/ 17 w 26"/>
                <a:gd name="T45" fmla="*/ 0 h 32"/>
                <a:gd name="T46" fmla="*/ 24 w 26"/>
                <a:gd name="T47" fmla="*/ 10 h 32"/>
                <a:gd name="T48" fmla="*/ 26 w 26"/>
                <a:gd name="T49" fmla="*/ 16 h 32"/>
                <a:gd name="T50" fmla="*/ 24 w 26"/>
                <a:gd name="T51" fmla="*/ 20 h 32"/>
                <a:gd name="T52" fmla="*/ 20 w 26"/>
                <a:gd name="T53" fmla="*/ 21 h 32"/>
                <a:gd name="T54" fmla="*/ 16 w 26"/>
                <a:gd name="T55" fmla="*/ 19 h 32"/>
                <a:gd name="T56" fmla="*/ 15 w 26"/>
                <a:gd name="T57" fmla="*/ 22 h 32"/>
                <a:gd name="T58" fmla="*/ 14 w 26"/>
                <a:gd name="T59" fmla="*/ 26 h 32"/>
                <a:gd name="T60" fmla="*/ 13 w 26"/>
                <a:gd name="T61" fmla="*/ 28 h 32"/>
                <a:gd name="T62" fmla="*/ 13 w 26"/>
                <a:gd name="T63" fmla="*/ 30 h 32"/>
                <a:gd name="T64" fmla="*/ 13 w 26"/>
                <a:gd name="T65" fmla="*/ 31 h 32"/>
                <a:gd name="T66" fmla="*/ 14 w 26"/>
                <a:gd name="T67" fmla="*/ 31 h 32"/>
                <a:gd name="T68" fmla="*/ 13 w 26"/>
                <a:gd name="T69" fmla="*/ 32 h 32"/>
                <a:gd name="T70" fmla="*/ 20 w 26"/>
                <a:gd name="T71" fmla="*/ 15 h 32"/>
                <a:gd name="T72" fmla="*/ 22 w 26"/>
                <a:gd name="T73" fmla="*/ 12 h 32"/>
                <a:gd name="T74" fmla="*/ 21 w 26"/>
                <a:gd name="T75" fmla="*/ 9 h 32"/>
                <a:gd name="T76" fmla="*/ 21 w 26"/>
                <a:gd name="T77" fmla="*/ 8 h 32"/>
                <a:gd name="T78" fmla="*/ 13 w 26"/>
                <a:gd name="T79" fmla="*/ 13 h 32"/>
                <a:gd name="T80" fmla="*/ 14 w 26"/>
                <a:gd name="T81" fmla="*/ 14 h 32"/>
                <a:gd name="T82" fmla="*/ 17 w 26"/>
                <a:gd name="T83" fmla="*/ 16 h 32"/>
                <a:gd name="T84" fmla="*/ 20 w 26"/>
                <a:gd name="T85" fmla="*/ 1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32">
                  <a:moveTo>
                    <a:pt x="13" y="32"/>
                  </a:moveTo>
                  <a:cubicBezTo>
                    <a:pt x="8" y="25"/>
                    <a:pt x="8" y="25"/>
                    <a:pt x="8" y="25"/>
                  </a:cubicBezTo>
                  <a:cubicBezTo>
                    <a:pt x="9" y="23"/>
                    <a:pt x="10" y="21"/>
                    <a:pt x="11" y="20"/>
                  </a:cubicBezTo>
                  <a:cubicBezTo>
                    <a:pt x="11" y="18"/>
                    <a:pt x="12" y="16"/>
                    <a:pt x="12" y="14"/>
                  </a:cubicBezTo>
                  <a:cubicBezTo>
                    <a:pt x="12" y="14"/>
                    <a:pt x="12" y="14"/>
                    <a:pt x="12" y="14"/>
                  </a:cubicBezTo>
                  <a:cubicBezTo>
                    <a:pt x="7" y="17"/>
                    <a:pt x="7" y="17"/>
                    <a:pt x="7" y="17"/>
                  </a:cubicBezTo>
                  <a:cubicBezTo>
                    <a:pt x="6" y="17"/>
                    <a:pt x="6" y="18"/>
                    <a:pt x="6" y="18"/>
                  </a:cubicBezTo>
                  <a:cubicBezTo>
                    <a:pt x="6" y="18"/>
                    <a:pt x="6" y="18"/>
                    <a:pt x="6" y="19"/>
                  </a:cubicBezTo>
                  <a:cubicBezTo>
                    <a:pt x="6" y="19"/>
                    <a:pt x="6" y="19"/>
                    <a:pt x="6" y="20"/>
                  </a:cubicBezTo>
                  <a:cubicBezTo>
                    <a:pt x="6" y="20"/>
                    <a:pt x="6" y="20"/>
                    <a:pt x="7" y="21"/>
                  </a:cubicBezTo>
                  <a:cubicBezTo>
                    <a:pt x="6" y="21"/>
                    <a:pt x="6" y="21"/>
                    <a:pt x="6" y="21"/>
                  </a:cubicBezTo>
                  <a:cubicBezTo>
                    <a:pt x="0" y="12"/>
                    <a:pt x="0" y="12"/>
                    <a:pt x="0" y="12"/>
                  </a:cubicBezTo>
                  <a:cubicBezTo>
                    <a:pt x="0" y="11"/>
                    <a:pt x="0" y="11"/>
                    <a:pt x="0" y="11"/>
                  </a:cubicBezTo>
                  <a:cubicBezTo>
                    <a:pt x="1" y="11"/>
                    <a:pt x="1" y="12"/>
                    <a:pt x="1" y="12"/>
                  </a:cubicBezTo>
                  <a:cubicBezTo>
                    <a:pt x="2" y="12"/>
                    <a:pt x="2" y="13"/>
                    <a:pt x="2" y="13"/>
                  </a:cubicBezTo>
                  <a:cubicBezTo>
                    <a:pt x="2" y="13"/>
                    <a:pt x="3" y="13"/>
                    <a:pt x="3" y="13"/>
                  </a:cubicBezTo>
                  <a:cubicBezTo>
                    <a:pt x="3" y="13"/>
                    <a:pt x="3" y="13"/>
                    <a:pt x="4" y="13"/>
                  </a:cubicBezTo>
                  <a:cubicBezTo>
                    <a:pt x="16" y="5"/>
                    <a:pt x="16" y="5"/>
                    <a:pt x="16" y="5"/>
                  </a:cubicBezTo>
                  <a:cubicBezTo>
                    <a:pt x="16" y="5"/>
                    <a:pt x="17" y="4"/>
                    <a:pt x="17" y="4"/>
                  </a:cubicBezTo>
                  <a:cubicBezTo>
                    <a:pt x="17" y="4"/>
                    <a:pt x="17" y="4"/>
                    <a:pt x="17" y="3"/>
                  </a:cubicBezTo>
                  <a:cubicBezTo>
                    <a:pt x="17" y="3"/>
                    <a:pt x="17" y="2"/>
                    <a:pt x="17" y="2"/>
                  </a:cubicBezTo>
                  <a:cubicBezTo>
                    <a:pt x="16" y="2"/>
                    <a:pt x="16" y="1"/>
                    <a:pt x="16" y="1"/>
                  </a:cubicBezTo>
                  <a:cubicBezTo>
                    <a:pt x="17" y="0"/>
                    <a:pt x="17" y="0"/>
                    <a:pt x="17" y="0"/>
                  </a:cubicBezTo>
                  <a:cubicBezTo>
                    <a:pt x="24" y="10"/>
                    <a:pt x="24" y="10"/>
                    <a:pt x="24" y="10"/>
                  </a:cubicBezTo>
                  <a:cubicBezTo>
                    <a:pt x="25" y="13"/>
                    <a:pt x="26" y="14"/>
                    <a:pt x="26" y="16"/>
                  </a:cubicBezTo>
                  <a:cubicBezTo>
                    <a:pt x="26" y="18"/>
                    <a:pt x="25" y="19"/>
                    <a:pt x="24" y="20"/>
                  </a:cubicBezTo>
                  <a:cubicBezTo>
                    <a:pt x="23" y="21"/>
                    <a:pt x="21" y="21"/>
                    <a:pt x="20" y="21"/>
                  </a:cubicBezTo>
                  <a:cubicBezTo>
                    <a:pt x="19" y="20"/>
                    <a:pt x="18" y="20"/>
                    <a:pt x="16" y="19"/>
                  </a:cubicBezTo>
                  <a:cubicBezTo>
                    <a:pt x="16" y="20"/>
                    <a:pt x="15" y="21"/>
                    <a:pt x="15" y="22"/>
                  </a:cubicBezTo>
                  <a:cubicBezTo>
                    <a:pt x="14" y="24"/>
                    <a:pt x="14" y="25"/>
                    <a:pt x="14" y="26"/>
                  </a:cubicBezTo>
                  <a:cubicBezTo>
                    <a:pt x="13" y="27"/>
                    <a:pt x="13" y="27"/>
                    <a:pt x="13" y="28"/>
                  </a:cubicBezTo>
                  <a:cubicBezTo>
                    <a:pt x="13" y="29"/>
                    <a:pt x="13" y="30"/>
                    <a:pt x="13" y="30"/>
                  </a:cubicBezTo>
                  <a:cubicBezTo>
                    <a:pt x="13" y="30"/>
                    <a:pt x="13" y="30"/>
                    <a:pt x="13" y="31"/>
                  </a:cubicBezTo>
                  <a:cubicBezTo>
                    <a:pt x="13" y="31"/>
                    <a:pt x="14" y="31"/>
                    <a:pt x="14" y="31"/>
                  </a:cubicBezTo>
                  <a:lnTo>
                    <a:pt x="13" y="32"/>
                  </a:lnTo>
                  <a:close/>
                  <a:moveTo>
                    <a:pt x="20" y="15"/>
                  </a:moveTo>
                  <a:cubicBezTo>
                    <a:pt x="21" y="14"/>
                    <a:pt x="22" y="13"/>
                    <a:pt x="22" y="12"/>
                  </a:cubicBezTo>
                  <a:cubicBezTo>
                    <a:pt x="22" y="11"/>
                    <a:pt x="22" y="10"/>
                    <a:pt x="21" y="9"/>
                  </a:cubicBezTo>
                  <a:cubicBezTo>
                    <a:pt x="21" y="8"/>
                    <a:pt x="21" y="8"/>
                    <a:pt x="21" y="8"/>
                  </a:cubicBezTo>
                  <a:cubicBezTo>
                    <a:pt x="13" y="13"/>
                    <a:pt x="13" y="13"/>
                    <a:pt x="13" y="13"/>
                  </a:cubicBezTo>
                  <a:cubicBezTo>
                    <a:pt x="14" y="14"/>
                    <a:pt x="14" y="14"/>
                    <a:pt x="14" y="14"/>
                  </a:cubicBezTo>
                  <a:cubicBezTo>
                    <a:pt x="15" y="15"/>
                    <a:pt x="16" y="16"/>
                    <a:pt x="17" y="16"/>
                  </a:cubicBezTo>
                  <a:cubicBezTo>
                    <a:pt x="18" y="16"/>
                    <a:pt x="19" y="16"/>
                    <a:pt x="20" y="15"/>
                  </a:cubicBezTo>
                  <a:close/>
                </a:path>
              </a:pathLst>
            </a:custGeom>
            <a:grpFill/>
            <a:ln>
              <a:noFill/>
            </a:ln>
          </p:spPr>
          <p:txBody>
            <a:bodyPr vert="horz" wrap="square" lIns="91440" tIns="45720" rIns="91440" bIns="45720" numCol="1" anchor="t" anchorCtr="0" compatLnSpc="1"/>
            <a:lstStyle/>
            <a:p>
              <a:endParaRPr lang="zh-CN" altLang="en-US"/>
            </a:p>
          </p:txBody>
        </p:sp>
        <p:sp>
          <p:nvSpPr>
            <p:cNvPr id="29" name="Freeform 23"/>
            <p:cNvSpPr/>
            <p:nvPr userDrawn="1"/>
          </p:nvSpPr>
          <p:spPr bwMode="auto">
            <a:xfrm>
              <a:off x="1512839" y="884660"/>
              <a:ext cx="95250" cy="76200"/>
            </a:xfrm>
            <a:custGeom>
              <a:avLst/>
              <a:gdLst>
                <a:gd name="T0" fmla="*/ 2 w 25"/>
                <a:gd name="T1" fmla="*/ 13 h 20"/>
                <a:gd name="T2" fmla="*/ 2 w 25"/>
                <a:gd name="T3" fmla="*/ 10 h 20"/>
                <a:gd name="T4" fmla="*/ 2 w 25"/>
                <a:gd name="T5" fmla="*/ 7 h 20"/>
                <a:gd name="T6" fmla="*/ 1 w 25"/>
                <a:gd name="T7" fmla="*/ 6 h 20"/>
                <a:gd name="T8" fmla="*/ 0 w 25"/>
                <a:gd name="T9" fmla="*/ 5 h 20"/>
                <a:gd name="T10" fmla="*/ 7 w 25"/>
                <a:gd name="T11" fmla="*/ 2 h 20"/>
                <a:gd name="T12" fmla="*/ 8 w 25"/>
                <a:gd name="T13" fmla="*/ 4 h 20"/>
                <a:gd name="T14" fmla="*/ 6 w 25"/>
                <a:gd name="T15" fmla="*/ 5 h 20"/>
                <a:gd name="T16" fmla="*/ 4 w 25"/>
                <a:gd name="T17" fmla="*/ 7 h 20"/>
                <a:gd name="T18" fmla="*/ 4 w 25"/>
                <a:gd name="T19" fmla="*/ 10 h 20"/>
                <a:gd name="T20" fmla="*/ 4 w 25"/>
                <a:gd name="T21" fmla="*/ 13 h 20"/>
                <a:gd name="T22" fmla="*/ 6 w 25"/>
                <a:gd name="T23" fmla="*/ 15 h 20"/>
                <a:gd name="T24" fmla="*/ 8 w 25"/>
                <a:gd name="T25" fmla="*/ 15 h 20"/>
                <a:gd name="T26" fmla="*/ 10 w 25"/>
                <a:gd name="T27" fmla="*/ 14 h 20"/>
                <a:gd name="T28" fmla="*/ 11 w 25"/>
                <a:gd name="T29" fmla="*/ 11 h 20"/>
                <a:gd name="T30" fmla="*/ 11 w 25"/>
                <a:gd name="T31" fmla="*/ 8 h 20"/>
                <a:gd name="T32" fmla="*/ 11 w 25"/>
                <a:gd name="T33" fmla="*/ 6 h 20"/>
                <a:gd name="T34" fmla="*/ 12 w 25"/>
                <a:gd name="T35" fmla="*/ 3 h 20"/>
                <a:gd name="T36" fmla="*/ 15 w 25"/>
                <a:gd name="T37" fmla="*/ 0 h 20"/>
                <a:gd name="T38" fmla="*/ 17 w 25"/>
                <a:gd name="T39" fmla="*/ 0 h 20"/>
                <a:gd name="T40" fmla="*/ 20 w 25"/>
                <a:gd name="T41" fmla="*/ 1 h 20"/>
                <a:gd name="T42" fmla="*/ 22 w 25"/>
                <a:gd name="T43" fmla="*/ 3 h 20"/>
                <a:gd name="T44" fmla="*/ 23 w 25"/>
                <a:gd name="T45" fmla="*/ 6 h 20"/>
                <a:gd name="T46" fmla="*/ 24 w 25"/>
                <a:gd name="T47" fmla="*/ 9 h 20"/>
                <a:gd name="T48" fmla="*/ 24 w 25"/>
                <a:gd name="T49" fmla="*/ 12 h 20"/>
                <a:gd name="T50" fmla="*/ 25 w 25"/>
                <a:gd name="T51" fmla="*/ 12 h 20"/>
                <a:gd name="T52" fmla="*/ 25 w 25"/>
                <a:gd name="T53" fmla="*/ 14 h 20"/>
                <a:gd name="T54" fmla="*/ 19 w 25"/>
                <a:gd name="T55" fmla="*/ 16 h 20"/>
                <a:gd name="T56" fmla="*/ 18 w 25"/>
                <a:gd name="T57" fmla="*/ 15 h 20"/>
                <a:gd name="T58" fmla="*/ 20 w 25"/>
                <a:gd name="T59" fmla="*/ 13 h 20"/>
                <a:gd name="T60" fmla="*/ 22 w 25"/>
                <a:gd name="T61" fmla="*/ 11 h 20"/>
                <a:gd name="T62" fmla="*/ 22 w 25"/>
                <a:gd name="T63" fmla="*/ 9 h 20"/>
                <a:gd name="T64" fmla="*/ 22 w 25"/>
                <a:gd name="T65" fmla="*/ 7 h 20"/>
                <a:gd name="T66" fmla="*/ 20 w 25"/>
                <a:gd name="T67" fmla="*/ 5 h 20"/>
                <a:gd name="T68" fmla="*/ 18 w 25"/>
                <a:gd name="T69" fmla="*/ 4 h 20"/>
                <a:gd name="T70" fmla="*/ 16 w 25"/>
                <a:gd name="T71" fmla="*/ 6 h 20"/>
                <a:gd name="T72" fmla="*/ 16 w 25"/>
                <a:gd name="T73" fmla="*/ 9 h 20"/>
                <a:gd name="T74" fmla="*/ 16 w 25"/>
                <a:gd name="T75" fmla="*/ 11 h 20"/>
                <a:gd name="T76" fmla="*/ 16 w 25"/>
                <a:gd name="T77" fmla="*/ 13 h 20"/>
                <a:gd name="T78" fmla="*/ 15 w 25"/>
                <a:gd name="T79" fmla="*/ 17 h 20"/>
                <a:gd name="T80" fmla="*/ 12 w 25"/>
                <a:gd name="T81" fmla="*/ 20 h 20"/>
                <a:gd name="T82" fmla="*/ 9 w 25"/>
                <a:gd name="T83" fmla="*/ 20 h 20"/>
                <a:gd name="T84" fmla="*/ 6 w 25"/>
                <a:gd name="T85" fmla="*/ 19 h 20"/>
                <a:gd name="T86" fmla="*/ 4 w 25"/>
                <a:gd name="T87" fmla="*/ 17 h 20"/>
                <a:gd name="T88" fmla="*/ 2 w 25"/>
                <a:gd name="T89"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 h="20">
                  <a:moveTo>
                    <a:pt x="2" y="13"/>
                  </a:moveTo>
                  <a:cubicBezTo>
                    <a:pt x="2" y="12"/>
                    <a:pt x="2" y="11"/>
                    <a:pt x="2" y="10"/>
                  </a:cubicBezTo>
                  <a:cubicBezTo>
                    <a:pt x="2" y="9"/>
                    <a:pt x="2" y="8"/>
                    <a:pt x="2" y="7"/>
                  </a:cubicBezTo>
                  <a:cubicBezTo>
                    <a:pt x="1" y="6"/>
                    <a:pt x="1" y="6"/>
                    <a:pt x="1" y="6"/>
                  </a:cubicBezTo>
                  <a:cubicBezTo>
                    <a:pt x="0" y="5"/>
                    <a:pt x="0" y="5"/>
                    <a:pt x="0" y="5"/>
                  </a:cubicBezTo>
                  <a:cubicBezTo>
                    <a:pt x="7" y="2"/>
                    <a:pt x="7" y="2"/>
                    <a:pt x="7" y="2"/>
                  </a:cubicBezTo>
                  <a:cubicBezTo>
                    <a:pt x="8" y="4"/>
                    <a:pt x="8" y="4"/>
                    <a:pt x="8" y="4"/>
                  </a:cubicBezTo>
                  <a:cubicBezTo>
                    <a:pt x="7" y="4"/>
                    <a:pt x="7" y="5"/>
                    <a:pt x="6" y="5"/>
                  </a:cubicBezTo>
                  <a:cubicBezTo>
                    <a:pt x="5" y="6"/>
                    <a:pt x="5" y="7"/>
                    <a:pt x="4" y="7"/>
                  </a:cubicBezTo>
                  <a:cubicBezTo>
                    <a:pt x="4" y="8"/>
                    <a:pt x="4" y="9"/>
                    <a:pt x="4" y="10"/>
                  </a:cubicBezTo>
                  <a:cubicBezTo>
                    <a:pt x="3" y="11"/>
                    <a:pt x="4" y="12"/>
                    <a:pt x="4" y="13"/>
                  </a:cubicBezTo>
                  <a:cubicBezTo>
                    <a:pt x="4" y="14"/>
                    <a:pt x="5" y="15"/>
                    <a:pt x="6" y="15"/>
                  </a:cubicBezTo>
                  <a:cubicBezTo>
                    <a:pt x="7" y="16"/>
                    <a:pt x="7" y="16"/>
                    <a:pt x="8" y="15"/>
                  </a:cubicBezTo>
                  <a:cubicBezTo>
                    <a:pt x="9" y="15"/>
                    <a:pt x="10" y="15"/>
                    <a:pt x="10" y="14"/>
                  </a:cubicBezTo>
                  <a:cubicBezTo>
                    <a:pt x="10" y="13"/>
                    <a:pt x="11" y="12"/>
                    <a:pt x="11" y="11"/>
                  </a:cubicBezTo>
                  <a:cubicBezTo>
                    <a:pt x="11" y="10"/>
                    <a:pt x="11" y="9"/>
                    <a:pt x="11" y="8"/>
                  </a:cubicBezTo>
                  <a:cubicBezTo>
                    <a:pt x="11" y="8"/>
                    <a:pt x="11" y="7"/>
                    <a:pt x="11" y="6"/>
                  </a:cubicBezTo>
                  <a:cubicBezTo>
                    <a:pt x="11" y="5"/>
                    <a:pt x="11" y="3"/>
                    <a:pt x="12" y="3"/>
                  </a:cubicBezTo>
                  <a:cubicBezTo>
                    <a:pt x="13" y="2"/>
                    <a:pt x="14" y="1"/>
                    <a:pt x="15" y="0"/>
                  </a:cubicBezTo>
                  <a:cubicBezTo>
                    <a:pt x="16" y="0"/>
                    <a:pt x="16" y="0"/>
                    <a:pt x="17" y="0"/>
                  </a:cubicBezTo>
                  <a:cubicBezTo>
                    <a:pt x="18" y="0"/>
                    <a:pt x="19" y="1"/>
                    <a:pt x="20" y="1"/>
                  </a:cubicBezTo>
                  <a:cubicBezTo>
                    <a:pt x="20" y="1"/>
                    <a:pt x="21" y="2"/>
                    <a:pt x="22" y="3"/>
                  </a:cubicBezTo>
                  <a:cubicBezTo>
                    <a:pt x="22" y="4"/>
                    <a:pt x="23" y="5"/>
                    <a:pt x="23" y="6"/>
                  </a:cubicBezTo>
                  <a:cubicBezTo>
                    <a:pt x="24" y="7"/>
                    <a:pt x="24" y="8"/>
                    <a:pt x="24" y="9"/>
                  </a:cubicBezTo>
                  <a:cubicBezTo>
                    <a:pt x="24" y="10"/>
                    <a:pt x="24" y="11"/>
                    <a:pt x="24" y="12"/>
                  </a:cubicBezTo>
                  <a:cubicBezTo>
                    <a:pt x="25" y="12"/>
                    <a:pt x="25" y="12"/>
                    <a:pt x="25" y="12"/>
                  </a:cubicBezTo>
                  <a:cubicBezTo>
                    <a:pt x="25" y="14"/>
                    <a:pt x="25" y="14"/>
                    <a:pt x="25" y="14"/>
                  </a:cubicBezTo>
                  <a:cubicBezTo>
                    <a:pt x="19" y="16"/>
                    <a:pt x="19" y="16"/>
                    <a:pt x="19" y="16"/>
                  </a:cubicBezTo>
                  <a:cubicBezTo>
                    <a:pt x="18" y="15"/>
                    <a:pt x="18" y="15"/>
                    <a:pt x="18" y="15"/>
                  </a:cubicBezTo>
                  <a:cubicBezTo>
                    <a:pt x="19" y="14"/>
                    <a:pt x="19" y="14"/>
                    <a:pt x="20" y="13"/>
                  </a:cubicBezTo>
                  <a:cubicBezTo>
                    <a:pt x="21" y="12"/>
                    <a:pt x="21" y="12"/>
                    <a:pt x="22" y="11"/>
                  </a:cubicBezTo>
                  <a:cubicBezTo>
                    <a:pt x="22" y="11"/>
                    <a:pt x="22" y="10"/>
                    <a:pt x="22" y="9"/>
                  </a:cubicBezTo>
                  <a:cubicBezTo>
                    <a:pt x="22" y="8"/>
                    <a:pt x="22" y="8"/>
                    <a:pt x="22" y="7"/>
                  </a:cubicBezTo>
                  <a:cubicBezTo>
                    <a:pt x="22" y="6"/>
                    <a:pt x="21" y="5"/>
                    <a:pt x="20" y="5"/>
                  </a:cubicBezTo>
                  <a:cubicBezTo>
                    <a:pt x="20" y="4"/>
                    <a:pt x="19" y="4"/>
                    <a:pt x="18" y="4"/>
                  </a:cubicBezTo>
                  <a:cubicBezTo>
                    <a:pt x="17" y="5"/>
                    <a:pt x="17" y="5"/>
                    <a:pt x="16" y="6"/>
                  </a:cubicBezTo>
                  <a:cubicBezTo>
                    <a:pt x="16" y="7"/>
                    <a:pt x="16" y="8"/>
                    <a:pt x="16" y="9"/>
                  </a:cubicBezTo>
                  <a:cubicBezTo>
                    <a:pt x="16" y="10"/>
                    <a:pt x="16" y="11"/>
                    <a:pt x="16" y="11"/>
                  </a:cubicBezTo>
                  <a:cubicBezTo>
                    <a:pt x="16" y="12"/>
                    <a:pt x="16" y="13"/>
                    <a:pt x="16" y="13"/>
                  </a:cubicBezTo>
                  <a:cubicBezTo>
                    <a:pt x="16" y="15"/>
                    <a:pt x="15" y="16"/>
                    <a:pt x="15" y="17"/>
                  </a:cubicBezTo>
                  <a:cubicBezTo>
                    <a:pt x="14" y="18"/>
                    <a:pt x="13" y="19"/>
                    <a:pt x="12" y="20"/>
                  </a:cubicBezTo>
                  <a:cubicBezTo>
                    <a:pt x="11" y="20"/>
                    <a:pt x="10" y="20"/>
                    <a:pt x="9" y="20"/>
                  </a:cubicBezTo>
                  <a:cubicBezTo>
                    <a:pt x="8" y="20"/>
                    <a:pt x="7" y="19"/>
                    <a:pt x="6" y="19"/>
                  </a:cubicBezTo>
                  <a:cubicBezTo>
                    <a:pt x="6" y="18"/>
                    <a:pt x="5" y="18"/>
                    <a:pt x="4" y="17"/>
                  </a:cubicBezTo>
                  <a:cubicBezTo>
                    <a:pt x="3" y="16"/>
                    <a:pt x="3" y="15"/>
                    <a:pt x="2" y="13"/>
                  </a:cubicBezTo>
                  <a:close/>
                </a:path>
              </a:pathLst>
            </a:custGeom>
            <a:grpFill/>
            <a:ln>
              <a:noFill/>
            </a:ln>
          </p:spPr>
          <p:txBody>
            <a:bodyPr vert="horz" wrap="square" lIns="91440" tIns="45720" rIns="91440" bIns="45720" numCol="1" anchor="t" anchorCtr="0" compatLnSpc="1"/>
            <a:lstStyle/>
            <a:p>
              <a:endParaRPr lang="zh-CN" altLang="en-US"/>
            </a:p>
          </p:txBody>
        </p:sp>
        <p:sp>
          <p:nvSpPr>
            <p:cNvPr id="30" name="Freeform 24"/>
            <p:cNvSpPr/>
            <p:nvPr userDrawn="1"/>
          </p:nvSpPr>
          <p:spPr bwMode="auto">
            <a:xfrm>
              <a:off x="1543001" y="1006897"/>
              <a:ext cx="82550" cy="52388"/>
            </a:xfrm>
            <a:custGeom>
              <a:avLst/>
              <a:gdLst>
                <a:gd name="T0" fmla="*/ 1 w 22"/>
                <a:gd name="T1" fmla="*/ 14 h 14"/>
                <a:gd name="T2" fmla="*/ 0 w 22"/>
                <a:gd name="T3" fmla="*/ 2 h 14"/>
                <a:gd name="T4" fmla="*/ 1 w 22"/>
                <a:gd name="T5" fmla="*/ 2 h 14"/>
                <a:gd name="T6" fmla="*/ 2 w 22"/>
                <a:gd name="T7" fmla="*/ 3 h 14"/>
                <a:gd name="T8" fmla="*/ 2 w 22"/>
                <a:gd name="T9" fmla="*/ 4 h 14"/>
                <a:gd name="T10" fmla="*/ 3 w 22"/>
                <a:gd name="T11" fmla="*/ 5 h 14"/>
                <a:gd name="T12" fmla="*/ 3 w 22"/>
                <a:gd name="T13" fmla="*/ 5 h 14"/>
                <a:gd name="T14" fmla="*/ 18 w 22"/>
                <a:gd name="T15" fmla="*/ 3 h 14"/>
                <a:gd name="T16" fmla="*/ 19 w 22"/>
                <a:gd name="T17" fmla="*/ 3 h 14"/>
                <a:gd name="T18" fmla="*/ 20 w 22"/>
                <a:gd name="T19" fmla="*/ 2 h 14"/>
                <a:gd name="T20" fmla="*/ 20 w 22"/>
                <a:gd name="T21" fmla="*/ 1 h 14"/>
                <a:gd name="T22" fmla="*/ 20 w 22"/>
                <a:gd name="T23" fmla="*/ 0 h 14"/>
                <a:gd name="T24" fmla="*/ 21 w 22"/>
                <a:gd name="T25" fmla="*/ 0 h 14"/>
                <a:gd name="T26" fmla="*/ 22 w 22"/>
                <a:gd name="T27" fmla="*/ 12 h 14"/>
                <a:gd name="T28" fmla="*/ 21 w 22"/>
                <a:gd name="T29" fmla="*/ 12 h 14"/>
                <a:gd name="T30" fmla="*/ 21 w 22"/>
                <a:gd name="T31" fmla="*/ 11 h 14"/>
                <a:gd name="T32" fmla="*/ 21 w 22"/>
                <a:gd name="T33" fmla="*/ 9 h 14"/>
                <a:gd name="T34" fmla="*/ 20 w 22"/>
                <a:gd name="T35" fmla="*/ 9 h 14"/>
                <a:gd name="T36" fmla="*/ 19 w 22"/>
                <a:gd name="T37" fmla="*/ 9 h 14"/>
                <a:gd name="T38" fmla="*/ 4 w 22"/>
                <a:gd name="T39" fmla="*/ 10 h 14"/>
                <a:gd name="T40" fmla="*/ 3 w 22"/>
                <a:gd name="T41" fmla="*/ 11 h 14"/>
                <a:gd name="T42" fmla="*/ 3 w 22"/>
                <a:gd name="T43" fmla="*/ 11 h 14"/>
                <a:gd name="T44" fmla="*/ 3 w 22"/>
                <a:gd name="T45" fmla="*/ 12 h 14"/>
                <a:gd name="T46" fmla="*/ 3 w 22"/>
                <a:gd name="T47" fmla="*/ 14 h 14"/>
                <a:gd name="T48" fmla="*/ 1 w 22"/>
                <a:gd name="T4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 h="14">
                  <a:moveTo>
                    <a:pt x="1" y="14"/>
                  </a:moveTo>
                  <a:cubicBezTo>
                    <a:pt x="0" y="2"/>
                    <a:pt x="0" y="2"/>
                    <a:pt x="0" y="2"/>
                  </a:cubicBezTo>
                  <a:cubicBezTo>
                    <a:pt x="1" y="2"/>
                    <a:pt x="1" y="2"/>
                    <a:pt x="1" y="2"/>
                  </a:cubicBezTo>
                  <a:cubicBezTo>
                    <a:pt x="1" y="2"/>
                    <a:pt x="1" y="3"/>
                    <a:pt x="2" y="3"/>
                  </a:cubicBezTo>
                  <a:cubicBezTo>
                    <a:pt x="2" y="4"/>
                    <a:pt x="2" y="4"/>
                    <a:pt x="2" y="4"/>
                  </a:cubicBezTo>
                  <a:cubicBezTo>
                    <a:pt x="2" y="5"/>
                    <a:pt x="2" y="5"/>
                    <a:pt x="3" y="5"/>
                  </a:cubicBezTo>
                  <a:cubicBezTo>
                    <a:pt x="3" y="5"/>
                    <a:pt x="3" y="5"/>
                    <a:pt x="3" y="5"/>
                  </a:cubicBezTo>
                  <a:cubicBezTo>
                    <a:pt x="18" y="3"/>
                    <a:pt x="18" y="3"/>
                    <a:pt x="18" y="3"/>
                  </a:cubicBezTo>
                  <a:cubicBezTo>
                    <a:pt x="19" y="3"/>
                    <a:pt x="19" y="3"/>
                    <a:pt x="19" y="3"/>
                  </a:cubicBezTo>
                  <a:cubicBezTo>
                    <a:pt x="19" y="3"/>
                    <a:pt x="20" y="3"/>
                    <a:pt x="20" y="2"/>
                  </a:cubicBezTo>
                  <a:cubicBezTo>
                    <a:pt x="20" y="2"/>
                    <a:pt x="20" y="2"/>
                    <a:pt x="20" y="1"/>
                  </a:cubicBezTo>
                  <a:cubicBezTo>
                    <a:pt x="20" y="1"/>
                    <a:pt x="20" y="0"/>
                    <a:pt x="20" y="0"/>
                  </a:cubicBezTo>
                  <a:cubicBezTo>
                    <a:pt x="21" y="0"/>
                    <a:pt x="21" y="0"/>
                    <a:pt x="21" y="0"/>
                  </a:cubicBezTo>
                  <a:cubicBezTo>
                    <a:pt x="22" y="12"/>
                    <a:pt x="22" y="12"/>
                    <a:pt x="22" y="12"/>
                  </a:cubicBezTo>
                  <a:cubicBezTo>
                    <a:pt x="21" y="12"/>
                    <a:pt x="21" y="12"/>
                    <a:pt x="21" y="12"/>
                  </a:cubicBezTo>
                  <a:cubicBezTo>
                    <a:pt x="21" y="11"/>
                    <a:pt x="21" y="11"/>
                    <a:pt x="21" y="11"/>
                  </a:cubicBezTo>
                  <a:cubicBezTo>
                    <a:pt x="21" y="10"/>
                    <a:pt x="21" y="10"/>
                    <a:pt x="21" y="9"/>
                  </a:cubicBezTo>
                  <a:cubicBezTo>
                    <a:pt x="20" y="9"/>
                    <a:pt x="20" y="9"/>
                    <a:pt x="20" y="9"/>
                  </a:cubicBezTo>
                  <a:cubicBezTo>
                    <a:pt x="20" y="9"/>
                    <a:pt x="19" y="9"/>
                    <a:pt x="19" y="9"/>
                  </a:cubicBezTo>
                  <a:cubicBezTo>
                    <a:pt x="4" y="10"/>
                    <a:pt x="4" y="10"/>
                    <a:pt x="4" y="10"/>
                  </a:cubicBezTo>
                  <a:cubicBezTo>
                    <a:pt x="4" y="10"/>
                    <a:pt x="3" y="10"/>
                    <a:pt x="3" y="11"/>
                  </a:cubicBezTo>
                  <a:cubicBezTo>
                    <a:pt x="3" y="11"/>
                    <a:pt x="3" y="11"/>
                    <a:pt x="3" y="11"/>
                  </a:cubicBezTo>
                  <a:cubicBezTo>
                    <a:pt x="3" y="12"/>
                    <a:pt x="3" y="12"/>
                    <a:pt x="3" y="12"/>
                  </a:cubicBezTo>
                  <a:cubicBezTo>
                    <a:pt x="3" y="13"/>
                    <a:pt x="3" y="13"/>
                    <a:pt x="3" y="14"/>
                  </a:cubicBezTo>
                  <a:lnTo>
                    <a:pt x="1" y="14"/>
                  </a:lnTo>
                  <a:close/>
                </a:path>
              </a:pathLst>
            </a:custGeom>
            <a:grpFill/>
            <a:ln>
              <a:noFill/>
            </a:ln>
          </p:spPr>
          <p:txBody>
            <a:bodyPr vert="horz" wrap="square" lIns="91440" tIns="45720" rIns="91440" bIns="45720" numCol="1" anchor="t" anchorCtr="0" compatLnSpc="1"/>
            <a:lstStyle/>
            <a:p>
              <a:endParaRPr lang="zh-CN" altLang="en-US"/>
            </a:p>
          </p:txBody>
        </p:sp>
        <p:sp>
          <p:nvSpPr>
            <p:cNvPr id="31" name="Freeform 25"/>
            <p:cNvSpPr/>
            <p:nvPr userDrawn="1"/>
          </p:nvSpPr>
          <p:spPr bwMode="auto">
            <a:xfrm>
              <a:off x="1543001" y="1108497"/>
              <a:ext cx="87313" cy="79375"/>
            </a:xfrm>
            <a:custGeom>
              <a:avLst/>
              <a:gdLst>
                <a:gd name="T0" fmla="*/ 14 w 23"/>
                <a:gd name="T1" fmla="*/ 21 h 21"/>
                <a:gd name="T2" fmla="*/ 14 w 23"/>
                <a:gd name="T3" fmla="*/ 20 h 21"/>
                <a:gd name="T4" fmla="*/ 17 w 23"/>
                <a:gd name="T5" fmla="*/ 18 h 21"/>
                <a:gd name="T6" fmla="*/ 19 w 23"/>
                <a:gd name="T7" fmla="*/ 17 h 21"/>
                <a:gd name="T8" fmla="*/ 20 w 23"/>
                <a:gd name="T9" fmla="*/ 16 h 21"/>
                <a:gd name="T10" fmla="*/ 20 w 23"/>
                <a:gd name="T11" fmla="*/ 14 h 21"/>
                <a:gd name="T12" fmla="*/ 20 w 23"/>
                <a:gd name="T13" fmla="*/ 14 h 21"/>
                <a:gd name="T14" fmla="*/ 3 w 23"/>
                <a:gd name="T15" fmla="*/ 12 h 21"/>
                <a:gd name="T16" fmla="*/ 3 w 23"/>
                <a:gd name="T17" fmla="*/ 12 h 21"/>
                <a:gd name="T18" fmla="*/ 2 w 23"/>
                <a:gd name="T19" fmla="*/ 13 h 21"/>
                <a:gd name="T20" fmla="*/ 1 w 23"/>
                <a:gd name="T21" fmla="*/ 14 h 21"/>
                <a:gd name="T22" fmla="*/ 1 w 23"/>
                <a:gd name="T23" fmla="*/ 15 h 21"/>
                <a:gd name="T24" fmla="*/ 0 w 23"/>
                <a:gd name="T25" fmla="*/ 15 h 21"/>
                <a:gd name="T26" fmla="*/ 1 w 23"/>
                <a:gd name="T27" fmla="*/ 3 h 21"/>
                <a:gd name="T28" fmla="*/ 2 w 23"/>
                <a:gd name="T29" fmla="*/ 3 h 21"/>
                <a:gd name="T30" fmla="*/ 2 w 23"/>
                <a:gd name="T31" fmla="*/ 4 h 21"/>
                <a:gd name="T32" fmla="*/ 2 w 23"/>
                <a:gd name="T33" fmla="*/ 5 h 21"/>
                <a:gd name="T34" fmla="*/ 3 w 23"/>
                <a:gd name="T35" fmla="*/ 6 h 21"/>
                <a:gd name="T36" fmla="*/ 4 w 23"/>
                <a:gd name="T37" fmla="*/ 7 h 21"/>
                <a:gd name="T38" fmla="*/ 20 w 23"/>
                <a:gd name="T39" fmla="*/ 9 h 21"/>
                <a:gd name="T40" fmla="*/ 21 w 23"/>
                <a:gd name="T41" fmla="*/ 8 h 21"/>
                <a:gd name="T42" fmla="*/ 21 w 23"/>
                <a:gd name="T43" fmla="*/ 7 h 21"/>
                <a:gd name="T44" fmla="*/ 21 w 23"/>
                <a:gd name="T45" fmla="*/ 5 h 21"/>
                <a:gd name="T46" fmla="*/ 19 w 23"/>
                <a:gd name="T47" fmla="*/ 3 h 21"/>
                <a:gd name="T48" fmla="*/ 17 w 23"/>
                <a:gd name="T49" fmla="*/ 2 h 21"/>
                <a:gd name="T50" fmla="*/ 17 w 23"/>
                <a:gd name="T51" fmla="*/ 0 h 21"/>
                <a:gd name="T52" fmla="*/ 23 w 23"/>
                <a:gd name="T53" fmla="*/ 1 h 21"/>
                <a:gd name="T54" fmla="*/ 20 w 23"/>
                <a:gd name="T55" fmla="*/ 21 h 21"/>
                <a:gd name="T56" fmla="*/ 14 w 23"/>
                <a:gd name="T5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 h="21">
                  <a:moveTo>
                    <a:pt x="14" y="21"/>
                  </a:moveTo>
                  <a:cubicBezTo>
                    <a:pt x="14" y="20"/>
                    <a:pt x="14" y="20"/>
                    <a:pt x="14" y="20"/>
                  </a:cubicBezTo>
                  <a:cubicBezTo>
                    <a:pt x="15" y="19"/>
                    <a:pt x="16" y="19"/>
                    <a:pt x="17" y="18"/>
                  </a:cubicBezTo>
                  <a:cubicBezTo>
                    <a:pt x="19" y="18"/>
                    <a:pt x="19" y="17"/>
                    <a:pt x="19" y="17"/>
                  </a:cubicBezTo>
                  <a:cubicBezTo>
                    <a:pt x="19" y="16"/>
                    <a:pt x="19" y="16"/>
                    <a:pt x="20" y="16"/>
                  </a:cubicBezTo>
                  <a:cubicBezTo>
                    <a:pt x="20" y="15"/>
                    <a:pt x="20" y="15"/>
                    <a:pt x="20" y="14"/>
                  </a:cubicBezTo>
                  <a:cubicBezTo>
                    <a:pt x="20" y="14"/>
                    <a:pt x="20" y="14"/>
                    <a:pt x="20" y="14"/>
                  </a:cubicBezTo>
                  <a:cubicBezTo>
                    <a:pt x="3" y="12"/>
                    <a:pt x="3" y="12"/>
                    <a:pt x="3" y="12"/>
                  </a:cubicBezTo>
                  <a:cubicBezTo>
                    <a:pt x="3" y="12"/>
                    <a:pt x="3" y="12"/>
                    <a:pt x="3" y="12"/>
                  </a:cubicBezTo>
                  <a:cubicBezTo>
                    <a:pt x="2" y="12"/>
                    <a:pt x="2" y="12"/>
                    <a:pt x="2" y="13"/>
                  </a:cubicBezTo>
                  <a:cubicBezTo>
                    <a:pt x="2" y="13"/>
                    <a:pt x="2" y="13"/>
                    <a:pt x="1" y="14"/>
                  </a:cubicBezTo>
                  <a:cubicBezTo>
                    <a:pt x="1" y="14"/>
                    <a:pt x="1" y="14"/>
                    <a:pt x="1" y="15"/>
                  </a:cubicBezTo>
                  <a:cubicBezTo>
                    <a:pt x="0" y="15"/>
                    <a:pt x="0" y="15"/>
                    <a:pt x="0" y="15"/>
                  </a:cubicBezTo>
                  <a:cubicBezTo>
                    <a:pt x="1" y="3"/>
                    <a:pt x="1" y="3"/>
                    <a:pt x="1" y="3"/>
                  </a:cubicBezTo>
                  <a:cubicBezTo>
                    <a:pt x="2" y="3"/>
                    <a:pt x="2" y="3"/>
                    <a:pt x="2" y="3"/>
                  </a:cubicBezTo>
                  <a:cubicBezTo>
                    <a:pt x="2" y="3"/>
                    <a:pt x="2" y="4"/>
                    <a:pt x="2" y="4"/>
                  </a:cubicBezTo>
                  <a:cubicBezTo>
                    <a:pt x="2" y="5"/>
                    <a:pt x="2" y="5"/>
                    <a:pt x="2" y="5"/>
                  </a:cubicBezTo>
                  <a:cubicBezTo>
                    <a:pt x="3" y="6"/>
                    <a:pt x="3" y="6"/>
                    <a:pt x="3" y="6"/>
                  </a:cubicBezTo>
                  <a:cubicBezTo>
                    <a:pt x="3" y="6"/>
                    <a:pt x="4" y="6"/>
                    <a:pt x="4" y="7"/>
                  </a:cubicBezTo>
                  <a:cubicBezTo>
                    <a:pt x="20" y="9"/>
                    <a:pt x="20" y="9"/>
                    <a:pt x="20" y="9"/>
                  </a:cubicBezTo>
                  <a:cubicBezTo>
                    <a:pt x="21" y="8"/>
                    <a:pt x="21" y="8"/>
                    <a:pt x="21" y="8"/>
                  </a:cubicBezTo>
                  <a:cubicBezTo>
                    <a:pt x="21" y="7"/>
                    <a:pt x="21" y="7"/>
                    <a:pt x="21" y="7"/>
                  </a:cubicBezTo>
                  <a:cubicBezTo>
                    <a:pt x="21" y="6"/>
                    <a:pt x="21" y="6"/>
                    <a:pt x="21" y="5"/>
                  </a:cubicBezTo>
                  <a:cubicBezTo>
                    <a:pt x="21" y="5"/>
                    <a:pt x="20" y="4"/>
                    <a:pt x="19" y="3"/>
                  </a:cubicBezTo>
                  <a:cubicBezTo>
                    <a:pt x="18" y="3"/>
                    <a:pt x="17" y="2"/>
                    <a:pt x="17" y="2"/>
                  </a:cubicBezTo>
                  <a:cubicBezTo>
                    <a:pt x="17" y="0"/>
                    <a:pt x="17" y="0"/>
                    <a:pt x="17" y="0"/>
                  </a:cubicBezTo>
                  <a:cubicBezTo>
                    <a:pt x="23" y="1"/>
                    <a:pt x="23" y="1"/>
                    <a:pt x="23" y="1"/>
                  </a:cubicBezTo>
                  <a:cubicBezTo>
                    <a:pt x="20" y="21"/>
                    <a:pt x="20" y="21"/>
                    <a:pt x="20" y="21"/>
                  </a:cubicBezTo>
                  <a:lnTo>
                    <a:pt x="14" y="21"/>
                  </a:lnTo>
                  <a:close/>
                </a:path>
              </a:pathLst>
            </a:custGeom>
            <a:grpFill/>
            <a:ln>
              <a:noFill/>
            </a:ln>
          </p:spPr>
          <p:txBody>
            <a:bodyPr vert="horz" wrap="square" lIns="91440" tIns="45720" rIns="91440" bIns="45720" numCol="1" anchor="t" anchorCtr="0" compatLnSpc="1"/>
            <a:lstStyle/>
            <a:p>
              <a:endParaRPr lang="zh-CN" altLang="en-US"/>
            </a:p>
          </p:txBody>
        </p:sp>
        <p:sp>
          <p:nvSpPr>
            <p:cNvPr id="32" name="Freeform 26"/>
            <p:cNvSpPr/>
            <p:nvPr userDrawn="1"/>
          </p:nvSpPr>
          <p:spPr bwMode="auto">
            <a:xfrm>
              <a:off x="1509664" y="1233910"/>
              <a:ext cx="98425" cy="93663"/>
            </a:xfrm>
            <a:custGeom>
              <a:avLst/>
              <a:gdLst>
                <a:gd name="T0" fmla="*/ 16 w 26"/>
                <a:gd name="T1" fmla="*/ 24 h 25"/>
                <a:gd name="T2" fmla="*/ 17 w 26"/>
                <a:gd name="T3" fmla="*/ 23 h 25"/>
                <a:gd name="T4" fmla="*/ 17 w 26"/>
                <a:gd name="T5" fmla="*/ 22 h 25"/>
                <a:gd name="T6" fmla="*/ 16 w 26"/>
                <a:gd name="T7" fmla="*/ 21 h 25"/>
                <a:gd name="T8" fmla="*/ 15 w 26"/>
                <a:gd name="T9" fmla="*/ 19 h 25"/>
                <a:gd name="T10" fmla="*/ 13 w 26"/>
                <a:gd name="T11" fmla="*/ 17 h 25"/>
                <a:gd name="T12" fmla="*/ 11 w 26"/>
                <a:gd name="T13" fmla="*/ 13 h 25"/>
                <a:gd name="T14" fmla="*/ 9 w 26"/>
                <a:gd name="T15" fmla="*/ 11 h 25"/>
                <a:gd name="T16" fmla="*/ 7 w 26"/>
                <a:gd name="T17" fmla="*/ 10 h 25"/>
                <a:gd name="T18" fmla="*/ 4 w 26"/>
                <a:gd name="T19" fmla="*/ 9 h 25"/>
                <a:gd name="T20" fmla="*/ 3 w 26"/>
                <a:gd name="T21" fmla="*/ 9 h 25"/>
                <a:gd name="T22" fmla="*/ 2 w 26"/>
                <a:gd name="T23" fmla="*/ 10 h 25"/>
                <a:gd name="T24" fmla="*/ 2 w 26"/>
                <a:gd name="T25" fmla="*/ 11 h 25"/>
                <a:gd name="T26" fmla="*/ 1 w 26"/>
                <a:gd name="T27" fmla="*/ 12 h 25"/>
                <a:gd name="T28" fmla="*/ 0 w 26"/>
                <a:gd name="T29" fmla="*/ 11 h 25"/>
                <a:gd name="T30" fmla="*/ 4 w 26"/>
                <a:gd name="T31" fmla="*/ 0 h 25"/>
                <a:gd name="T32" fmla="*/ 5 w 26"/>
                <a:gd name="T33" fmla="*/ 1 h 25"/>
                <a:gd name="T34" fmla="*/ 5 w 26"/>
                <a:gd name="T35" fmla="*/ 2 h 25"/>
                <a:gd name="T36" fmla="*/ 5 w 26"/>
                <a:gd name="T37" fmla="*/ 3 h 25"/>
                <a:gd name="T38" fmla="*/ 5 w 26"/>
                <a:gd name="T39" fmla="*/ 4 h 25"/>
                <a:gd name="T40" fmla="*/ 6 w 26"/>
                <a:gd name="T41" fmla="*/ 4 h 25"/>
                <a:gd name="T42" fmla="*/ 9 w 26"/>
                <a:gd name="T43" fmla="*/ 6 h 25"/>
                <a:gd name="T44" fmla="*/ 10 w 26"/>
                <a:gd name="T45" fmla="*/ 6 h 25"/>
                <a:gd name="T46" fmla="*/ 11 w 26"/>
                <a:gd name="T47" fmla="*/ 6 h 25"/>
                <a:gd name="T48" fmla="*/ 12 w 26"/>
                <a:gd name="T49" fmla="*/ 6 h 25"/>
                <a:gd name="T50" fmla="*/ 13 w 26"/>
                <a:gd name="T51" fmla="*/ 6 h 25"/>
                <a:gd name="T52" fmla="*/ 17 w 26"/>
                <a:gd name="T53" fmla="*/ 5 h 25"/>
                <a:gd name="T54" fmla="*/ 21 w 26"/>
                <a:gd name="T55" fmla="*/ 4 h 25"/>
                <a:gd name="T56" fmla="*/ 23 w 26"/>
                <a:gd name="T57" fmla="*/ 4 h 25"/>
                <a:gd name="T58" fmla="*/ 24 w 26"/>
                <a:gd name="T59" fmla="*/ 3 h 25"/>
                <a:gd name="T60" fmla="*/ 25 w 26"/>
                <a:gd name="T61" fmla="*/ 3 h 25"/>
                <a:gd name="T62" fmla="*/ 25 w 26"/>
                <a:gd name="T63" fmla="*/ 2 h 25"/>
                <a:gd name="T64" fmla="*/ 26 w 26"/>
                <a:gd name="T65" fmla="*/ 2 h 25"/>
                <a:gd name="T66" fmla="*/ 22 w 26"/>
                <a:gd name="T67" fmla="*/ 13 h 25"/>
                <a:gd name="T68" fmla="*/ 21 w 26"/>
                <a:gd name="T69" fmla="*/ 13 h 25"/>
                <a:gd name="T70" fmla="*/ 21 w 26"/>
                <a:gd name="T71" fmla="*/ 11 h 25"/>
                <a:gd name="T72" fmla="*/ 21 w 26"/>
                <a:gd name="T73" fmla="*/ 10 h 25"/>
                <a:gd name="T74" fmla="*/ 20 w 26"/>
                <a:gd name="T75" fmla="*/ 10 h 25"/>
                <a:gd name="T76" fmla="*/ 19 w 26"/>
                <a:gd name="T77" fmla="*/ 10 h 25"/>
                <a:gd name="T78" fmla="*/ 16 w 26"/>
                <a:gd name="T79" fmla="*/ 11 h 25"/>
                <a:gd name="T80" fmla="*/ 11 w 26"/>
                <a:gd name="T81" fmla="*/ 11 h 25"/>
                <a:gd name="T82" fmla="*/ 16 w 26"/>
                <a:gd name="T83" fmla="*/ 17 h 25"/>
                <a:gd name="T84" fmla="*/ 17 w 26"/>
                <a:gd name="T85" fmla="*/ 19 h 25"/>
                <a:gd name="T86" fmla="*/ 18 w 26"/>
                <a:gd name="T87" fmla="*/ 19 h 25"/>
                <a:gd name="T88" fmla="*/ 19 w 26"/>
                <a:gd name="T89" fmla="*/ 17 h 25"/>
                <a:gd name="T90" fmla="*/ 20 w 26"/>
                <a:gd name="T91" fmla="*/ 17 h 25"/>
                <a:gd name="T92" fmla="*/ 18 w 26"/>
                <a:gd name="T93" fmla="*/ 25 h 25"/>
                <a:gd name="T94" fmla="*/ 16 w 26"/>
                <a:gd name="T95"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 h="25">
                  <a:moveTo>
                    <a:pt x="16" y="24"/>
                  </a:moveTo>
                  <a:cubicBezTo>
                    <a:pt x="17" y="24"/>
                    <a:pt x="17" y="23"/>
                    <a:pt x="17" y="23"/>
                  </a:cubicBezTo>
                  <a:cubicBezTo>
                    <a:pt x="17" y="23"/>
                    <a:pt x="17" y="23"/>
                    <a:pt x="17" y="22"/>
                  </a:cubicBezTo>
                  <a:cubicBezTo>
                    <a:pt x="16" y="22"/>
                    <a:pt x="16" y="21"/>
                    <a:pt x="16" y="21"/>
                  </a:cubicBezTo>
                  <a:cubicBezTo>
                    <a:pt x="16" y="20"/>
                    <a:pt x="16" y="20"/>
                    <a:pt x="15" y="19"/>
                  </a:cubicBezTo>
                  <a:cubicBezTo>
                    <a:pt x="15" y="19"/>
                    <a:pt x="14" y="18"/>
                    <a:pt x="13" y="17"/>
                  </a:cubicBezTo>
                  <a:cubicBezTo>
                    <a:pt x="12" y="15"/>
                    <a:pt x="12" y="14"/>
                    <a:pt x="11" y="13"/>
                  </a:cubicBezTo>
                  <a:cubicBezTo>
                    <a:pt x="10" y="12"/>
                    <a:pt x="10" y="12"/>
                    <a:pt x="9" y="11"/>
                  </a:cubicBezTo>
                  <a:cubicBezTo>
                    <a:pt x="9" y="11"/>
                    <a:pt x="8" y="11"/>
                    <a:pt x="7" y="10"/>
                  </a:cubicBezTo>
                  <a:cubicBezTo>
                    <a:pt x="4" y="9"/>
                    <a:pt x="4" y="9"/>
                    <a:pt x="4" y="9"/>
                  </a:cubicBezTo>
                  <a:cubicBezTo>
                    <a:pt x="4" y="9"/>
                    <a:pt x="4" y="9"/>
                    <a:pt x="3" y="9"/>
                  </a:cubicBezTo>
                  <a:cubicBezTo>
                    <a:pt x="3" y="9"/>
                    <a:pt x="3" y="9"/>
                    <a:pt x="2" y="10"/>
                  </a:cubicBezTo>
                  <a:cubicBezTo>
                    <a:pt x="2" y="10"/>
                    <a:pt x="2" y="10"/>
                    <a:pt x="2" y="11"/>
                  </a:cubicBezTo>
                  <a:cubicBezTo>
                    <a:pt x="1" y="11"/>
                    <a:pt x="1" y="11"/>
                    <a:pt x="1" y="12"/>
                  </a:cubicBezTo>
                  <a:cubicBezTo>
                    <a:pt x="0" y="11"/>
                    <a:pt x="0" y="11"/>
                    <a:pt x="0" y="11"/>
                  </a:cubicBezTo>
                  <a:cubicBezTo>
                    <a:pt x="4" y="0"/>
                    <a:pt x="4" y="0"/>
                    <a:pt x="4" y="0"/>
                  </a:cubicBezTo>
                  <a:cubicBezTo>
                    <a:pt x="5" y="1"/>
                    <a:pt x="5" y="1"/>
                    <a:pt x="5" y="1"/>
                  </a:cubicBezTo>
                  <a:cubicBezTo>
                    <a:pt x="5" y="1"/>
                    <a:pt x="5" y="1"/>
                    <a:pt x="5" y="2"/>
                  </a:cubicBezTo>
                  <a:cubicBezTo>
                    <a:pt x="5" y="2"/>
                    <a:pt x="5" y="3"/>
                    <a:pt x="5" y="3"/>
                  </a:cubicBezTo>
                  <a:cubicBezTo>
                    <a:pt x="5" y="3"/>
                    <a:pt x="5" y="4"/>
                    <a:pt x="5" y="4"/>
                  </a:cubicBezTo>
                  <a:cubicBezTo>
                    <a:pt x="5" y="4"/>
                    <a:pt x="6" y="4"/>
                    <a:pt x="6" y="4"/>
                  </a:cubicBezTo>
                  <a:cubicBezTo>
                    <a:pt x="9" y="6"/>
                    <a:pt x="9" y="6"/>
                    <a:pt x="9" y="6"/>
                  </a:cubicBezTo>
                  <a:cubicBezTo>
                    <a:pt x="10" y="6"/>
                    <a:pt x="10" y="6"/>
                    <a:pt x="10" y="6"/>
                  </a:cubicBezTo>
                  <a:cubicBezTo>
                    <a:pt x="11" y="6"/>
                    <a:pt x="11" y="6"/>
                    <a:pt x="11" y="6"/>
                  </a:cubicBezTo>
                  <a:cubicBezTo>
                    <a:pt x="11" y="6"/>
                    <a:pt x="11" y="6"/>
                    <a:pt x="12" y="6"/>
                  </a:cubicBezTo>
                  <a:cubicBezTo>
                    <a:pt x="12" y="6"/>
                    <a:pt x="12" y="6"/>
                    <a:pt x="13" y="6"/>
                  </a:cubicBezTo>
                  <a:cubicBezTo>
                    <a:pt x="14" y="6"/>
                    <a:pt x="16" y="5"/>
                    <a:pt x="17" y="5"/>
                  </a:cubicBezTo>
                  <a:cubicBezTo>
                    <a:pt x="19" y="5"/>
                    <a:pt x="20" y="5"/>
                    <a:pt x="21" y="4"/>
                  </a:cubicBezTo>
                  <a:cubicBezTo>
                    <a:pt x="22" y="4"/>
                    <a:pt x="22" y="4"/>
                    <a:pt x="23" y="4"/>
                  </a:cubicBezTo>
                  <a:cubicBezTo>
                    <a:pt x="23" y="4"/>
                    <a:pt x="24" y="4"/>
                    <a:pt x="24" y="3"/>
                  </a:cubicBezTo>
                  <a:cubicBezTo>
                    <a:pt x="24" y="3"/>
                    <a:pt x="24" y="3"/>
                    <a:pt x="25" y="3"/>
                  </a:cubicBezTo>
                  <a:cubicBezTo>
                    <a:pt x="25" y="2"/>
                    <a:pt x="25" y="2"/>
                    <a:pt x="25" y="2"/>
                  </a:cubicBezTo>
                  <a:cubicBezTo>
                    <a:pt x="26" y="2"/>
                    <a:pt x="26" y="2"/>
                    <a:pt x="26" y="2"/>
                  </a:cubicBezTo>
                  <a:cubicBezTo>
                    <a:pt x="22" y="13"/>
                    <a:pt x="22" y="13"/>
                    <a:pt x="22" y="13"/>
                  </a:cubicBezTo>
                  <a:cubicBezTo>
                    <a:pt x="21" y="13"/>
                    <a:pt x="21" y="13"/>
                    <a:pt x="21" y="13"/>
                  </a:cubicBezTo>
                  <a:cubicBezTo>
                    <a:pt x="21" y="12"/>
                    <a:pt x="21" y="11"/>
                    <a:pt x="21" y="11"/>
                  </a:cubicBezTo>
                  <a:cubicBezTo>
                    <a:pt x="21" y="10"/>
                    <a:pt x="21" y="10"/>
                    <a:pt x="21" y="10"/>
                  </a:cubicBezTo>
                  <a:cubicBezTo>
                    <a:pt x="21" y="10"/>
                    <a:pt x="21" y="10"/>
                    <a:pt x="20" y="10"/>
                  </a:cubicBezTo>
                  <a:cubicBezTo>
                    <a:pt x="20" y="10"/>
                    <a:pt x="19" y="10"/>
                    <a:pt x="19" y="10"/>
                  </a:cubicBezTo>
                  <a:cubicBezTo>
                    <a:pt x="18" y="10"/>
                    <a:pt x="17" y="10"/>
                    <a:pt x="16" y="11"/>
                  </a:cubicBezTo>
                  <a:cubicBezTo>
                    <a:pt x="14" y="11"/>
                    <a:pt x="13" y="11"/>
                    <a:pt x="11" y="11"/>
                  </a:cubicBezTo>
                  <a:cubicBezTo>
                    <a:pt x="13" y="14"/>
                    <a:pt x="15" y="16"/>
                    <a:pt x="16" y="17"/>
                  </a:cubicBezTo>
                  <a:cubicBezTo>
                    <a:pt x="16" y="18"/>
                    <a:pt x="17" y="19"/>
                    <a:pt x="17" y="19"/>
                  </a:cubicBezTo>
                  <a:cubicBezTo>
                    <a:pt x="18" y="19"/>
                    <a:pt x="18" y="19"/>
                    <a:pt x="18" y="19"/>
                  </a:cubicBezTo>
                  <a:cubicBezTo>
                    <a:pt x="19" y="18"/>
                    <a:pt x="19" y="18"/>
                    <a:pt x="19" y="17"/>
                  </a:cubicBezTo>
                  <a:cubicBezTo>
                    <a:pt x="20" y="17"/>
                    <a:pt x="20" y="17"/>
                    <a:pt x="20" y="17"/>
                  </a:cubicBezTo>
                  <a:cubicBezTo>
                    <a:pt x="18" y="25"/>
                    <a:pt x="18" y="25"/>
                    <a:pt x="18" y="25"/>
                  </a:cubicBezTo>
                  <a:lnTo>
                    <a:pt x="16" y="24"/>
                  </a:lnTo>
                  <a:close/>
                </a:path>
              </a:pathLst>
            </a:custGeom>
            <a:grpFill/>
            <a:ln>
              <a:noFill/>
            </a:ln>
          </p:spPr>
          <p:txBody>
            <a:bodyPr vert="horz" wrap="square" lIns="91440" tIns="45720" rIns="91440" bIns="45720" numCol="1" anchor="t" anchorCtr="0" compatLnSpc="1"/>
            <a:lstStyle/>
            <a:p>
              <a:endParaRPr lang="zh-CN" altLang="en-US"/>
            </a:p>
          </p:txBody>
        </p:sp>
        <p:sp>
          <p:nvSpPr>
            <p:cNvPr id="33" name="Freeform 27"/>
            <p:cNvSpPr>
              <a:spLocks noEditPoints="1"/>
            </p:cNvSpPr>
            <p:nvPr userDrawn="1"/>
          </p:nvSpPr>
          <p:spPr bwMode="auto">
            <a:xfrm>
              <a:off x="671464" y="673522"/>
              <a:ext cx="815975" cy="820738"/>
            </a:xfrm>
            <a:custGeom>
              <a:avLst/>
              <a:gdLst>
                <a:gd name="T0" fmla="*/ 108 w 217"/>
                <a:gd name="T1" fmla="*/ 217 h 217"/>
                <a:gd name="T2" fmla="*/ 108 w 217"/>
                <a:gd name="T3" fmla="*/ 0 h 217"/>
                <a:gd name="T4" fmla="*/ 92 w 217"/>
                <a:gd name="T5" fmla="*/ 18 h 217"/>
                <a:gd name="T6" fmla="*/ 84 w 217"/>
                <a:gd name="T7" fmla="*/ 38 h 217"/>
                <a:gd name="T8" fmla="*/ 27 w 217"/>
                <a:gd name="T9" fmla="*/ 67 h 217"/>
                <a:gd name="T10" fmla="*/ 38 w 217"/>
                <a:gd name="T11" fmla="*/ 80 h 217"/>
                <a:gd name="T12" fmla="*/ 84 w 217"/>
                <a:gd name="T13" fmla="*/ 74 h 217"/>
                <a:gd name="T14" fmla="*/ 21 w 217"/>
                <a:gd name="T15" fmla="*/ 128 h 217"/>
                <a:gd name="T16" fmla="*/ 23 w 217"/>
                <a:gd name="T17" fmla="*/ 139 h 217"/>
                <a:gd name="T18" fmla="*/ 63 w 217"/>
                <a:gd name="T19" fmla="*/ 104 h 217"/>
                <a:gd name="T20" fmla="*/ 101 w 217"/>
                <a:gd name="T21" fmla="*/ 80 h 217"/>
                <a:gd name="T22" fmla="*/ 101 w 217"/>
                <a:gd name="T23" fmla="*/ 27 h 217"/>
                <a:gd name="T24" fmla="*/ 92 w 217"/>
                <a:gd name="T25" fmla="*/ 18 h 217"/>
                <a:gd name="T26" fmla="*/ 116 w 217"/>
                <a:gd name="T27" fmla="*/ 27 h 217"/>
                <a:gd name="T28" fmla="*/ 116 w 217"/>
                <a:gd name="T29" fmla="*/ 80 h 217"/>
                <a:gd name="T30" fmla="*/ 154 w 217"/>
                <a:gd name="T31" fmla="*/ 104 h 217"/>
                <a:gd name="T32" fmla="*/ 193 w 217"/>
                <a:gd name="T33" fmla="*/ 139 h 217"/>
                <a:gd name="T34" fmla="*/ 196 w 217"/>
                <a:gd name="T35" fmla="*/ 128 h 217"/>
                <a:gd name="T36" fmla="*/ 133 w 217"/>
                <a:gd name="T37" fmla="*/ 74 h 217"/>
                <a:gd name="T38" fmla="*/ 178 w 217"/>
                <a:gd name="T39" fmla="*/ 80 h 217"/>
                <a:gd name="T40" fmla="*/ 189 w 217"/>
                <a:gd name="T41" fmla="*/ 67 h 217"/>
                <a:gd name="T42" fmla="*/ 133 w 217"/>
                <a:gd name="T43" fmla="*/ 38 h 217"/>
                <a:gd name="T44" fmla="*/ 124 w 217"/>
                <a:gd name="T45" fmla="*/ 18 h 217"/>
                <a:gd name="T46" fmla="*/ 176 w 217"/>
                <a:gd name="T47" fmla="*/ 164 h 217"/>
                <a:gd name="T48" fmla="*/ 148 w 217"/>
                <a:gd name="T49" fmla="*/ 122 h 217"/>
                <a:gd name="T50" fmla="*/ 117 w 217"/>
                <a:gd name="T51" fmla="*/ 105 h 217"/>
                <a:gd name="T52" fmla="*/ 108 w 217"/>
                <a:gd name="T53" fmla="*/ 92 h 217"/>
                <a:gd name="T54" fmla="*/ 100 w 217"/>
                <a:gd name="T55" fmla="*/ 105 h 217"/>
                <a:gd name="T56" fmla="*/ 68 w 217"/>
                <a:gd name="T57" fmla="*/ 122 h 217"/>
                <a:gd name="T58" fmla="*/ 41 w 217"/>
                <a:gd name="T59" fmla="*/ 164 h 217"/>
                <a:gd name="T60" fmla="*/ 56 w 217"/>
                <a:gd name="T61" fmla="*/ 171 h 217"/>
                <a:gd name="T62" fmla="*/ 100 w 217"/>
                <a:gd name="T63" fmla="*/ 122 h 217"/>
                <a:gd name="T64" fmla="*/ 95 w 217"/>
                <a:gd name="T65" fmla="*/ 143 h 217"/>
                <a:gd name="T66" fmla="*/ 82 w 217"/>
                <a:gd name="T67" fmla="*/ 154 h 217"/>
                <a:gd name="T68" fmla="*/ 75 w 217"/>
                <a:gd name="T69" fmla="*/ 194 h 217"/>
                <a:gd name="T70" fmla="*/ 95 w 217"/>
                <a:gd name="T71" fmla="*/ 164 h 217"/>
                <a:gd name="T72" fmla="*/ 121 w 217"/>
                <a:gd name="T73" fmla="*/ 164 h 217"/>
                <a:gd name="T74" fmla="*/ 141 w 217"/>
                <a:gd name="T75" fmla="*/ 194 h 217"/>
                <a:gd name="T76" fmla="*/ 134 w 217"/>
                <a:gd name="T77" fmla="*/ 154 h 217"/>
                <a:gd name="T78" fmla="*/ 122 w 217"/>
                <a:gd name="T79" fmla="*/ 143 h 217"/>
                <a:gd name="T80" fmla="*/ 117 w 217"/>
                <a:gd name="T81" fmla="*/ 122 h 217"/>
                <a:gd name="T82" fmla="*/ 160 w 217"/>
                <a:gd name="T83" fmla="*/ 171 h 217"/>
                <a:gd name="T84" fmla="*/ 176 w 217"/>
                <a:gd name="T85" fmla="*/ 164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7" h="217">
                  <a:moveTo>
                    <a:pt x="217" y="109"/>
                  </a:moveTo>
                  <a:cubicBezTo>
                    <a:pt x="217" y="169"/>
                    <a:pt x="168" y="217"/>
                    <a:pt x="108" y="217"/>
                  </a:cubicBezTo>
                  <a:cubicBezTo>
                    <a:pt x="48" y="217"/>
                    <a:pt x="0" y="169"/>
                    <a:pt x="0" y="109"/>
                  </a:cubicBezTo>
                  <a:cubicBezTo>
                    <a:pt x="0" y="49"/>
                    <a:pt x="48" y="0"/>
                    <a:pt x="108" y="0"/>
                  </a:cubicBezTo>
                  <a:cubicBezTo>
                    <a:pt x="168" y="0"/>
                    <a:pt x="217" y="49"/>
                    <a:pt x="217" y="109"/>
                  </a:cubicBezTo>
                  <a:close/>
                  <a:moveTo>
                    <a:pt x="92" y="18"/>
                  </a:moveTo>
                  <a:cubicBezTo>
                    <a:pt x="88" y="18"/>
                    <a:pt x="84" y="22"/>
                    <a:pt x="84" y="27"/>
                  </a:cubicBezTo>
                  <a:cubicBezTo>
                    <a:pt x="84" y="38"/>
                    <a:pt x="84" y="38"/>
                    <a:pt x="84" y="38"/>
                  </a:cubicBezTo>
                  <a:cubicBezTo>
                    <a:pt x="75" y="40"/>
                    <a:pt x="66" y="43"/>
                    <a:pt x="57" y="48"/>
                  </a:cubicBezTo>
                  <a:cubicBezTo>
                    <a:pt x="46" y="53"/>
                    <a:pt x="36" y="60"/>
                    <a:pt x="27" y="67"/>
                  </a:cubicBezTo>
                  <a:cubicBezTo>
                    <a:pt x="24" y="70"/>
                    <a:pt x="23" y="75"/>
                    <a:pt x="26" y="79"/>
                  </a:cubicBezTo>
                  <a:cubicBezTo>
                    <a:pt x="29" y="82"/>
                    <a:pt x="35" y="83"/>
                    <a:pt x="38" y="80"/>
                  </a:cubicBezTo>
                  <a:cubicBezTo>
                    <a:pt x="52" y="68"/>
                    <a:pt x="68" y="59"/>
                    <a:pt x="84" y="55"/>
                  </a:cubicBezTo>
                  <a:cubicBezTo>
                    <a:pt x="84" y="74"/>
                    <a:pt x="84" y="74"/>
                    <a:pt x="84" y="74"/>
                  </a:cubicBezTo>
                  <a:cubicBezTo>
                    <a:pt x="73" y="77"/>
                    <a:pt x="62" y="83"/>
                    <a:pt x="52" y="92"/>
                  </a:cubicBezTo>
                  <a:cubicBezTo>
                    <a:pt x="41" y="101"/>
                    <a:pt x="30" y="113"/>
                    <a:pt x="21" y="128"/>
                  </a:cubicBezTo>
                  <a:cubicBezTo>
                    <a:pt x="20" y="129"/>
                    <a:pt x="19" y="131"/>
                    <a:pt x="19" y="132"/>
                  </a:cubicBezTo>
                  <a:cubicBezTo>
                    <a:pt x="19" y="135"/>
                    <a:pt x="21" y="138"/>
                    <a:pt x="23" y="139"/>
                  </a:cubicBezTo>
                  <a:cubicBezTo>
                    <a:pt x="27" y="142"/>
                    <a:pt x="32" y="141"/>
                    <a:pt x="35" y="137"/>
                  </a:cubicBezTo>
                  <a:cubicBezTo>
                    <a:pt x="43" y="124"/>
                    <a:pt x="53" y="113"/>
                    <a:pt x="63" y="104"/>
                  </a:cubicBezTo>
                  <a:cubicBezTo>
                    <a:pt x="73" y="96"/>
                    <a:pt x="84" y="90"/>
                    <a:pt x="94" y="88"/>
                  </a:cubicBezTo>
                  <a:cubicBezTo>
                    <a:pt x="99" y="87"/>
                    <a:pt x="101" y="83"/>
                    <a:pt x="101" y="80"/>
                  </a:cubicBezTo>
                  <a:cubicBezTo>
                    <a:pt x="101" y="80"/>
                    <a:pt x="101" y="78"/>
                    <a:pt x="101" y="76"/>
                  </a:cubicBezTo>
                  <a:cubicBezTo>
                    <a:pt x="101" y="63"/>
                    <a:pt x="101" y="27"/>
                    <a:pt x="101" y="27"/>
                  </a:cubicBezTo>
                  <a:cubicBezTo>
                    <a:pt x="101" y="27"/>
                    <a:pt x="101" y="27"/>
                    <a:pt x="101" y="27"/>
                  </a:cubicBezTo>
                  <a:cubicBezTo>
                    <a:pt x="101" y="22"/>
                    <a:pt x="97" y="18"/>
                    <a:pt x="92" y="18"/>
                  </a:cubicBezTo>
                  <a:close/>
                  <a:moveTo>
                    <a:pt x="116" y="27"/>
                  </a:moveTo>
                  <a:cubicBezTo>
                    <a:pt x="116" y="27"/>
                    <a:pt x="116" y="27"/>
                    <a:pt x="116" y="27"/>
                  </a:cubicBezTo>
                  <a:cubicBezTo>
                    <a:pt x="116" y="27"/>
                    <a:pt x="116" y="63"/>
                    <a:pt x="116" y="76"/>
                  </a:cubicBezTo>
                  <a:cubicBezTo>
                    <a:pt x="116" y="78"/>
                    <a:pt x="116" y="80"/>
                    <a:pt x="116" y="80"/>
                  </a:cubicBezTo>
                  <a:cubicBezTo>
                    <a:pt x="116" y="83"/>
                    <a:pt x="118" y="87"/>
                    <a:pt x="122" y="88"/>
                  </a:cubicBezTo>
                  <a:cubicBezTo>
                    <a:pt x="132" y="90"/>
                    <a:pt x="143" y="96"/>
                    <a:pt x="154" y="104"/>
                  </a:cubicBezTo>
                  <a:cubicBezTo>
                    <a:pt x="164" y="113"/>
                    <a:pt x="173" y="124"/>
                    <a:pt x="182" y="137"/>
                  </a:cubicBezTo>
                  <a:cubicBezTo>
                    <a:pt x="184" y="141"/>
                    <a:pt x="189" y="142"/>
                    <a:pt x="193" y="139"/>
                  </a:cubicBezTo>
                  <a:cubicBezTo>
                    <a:pt x="196" y="138"/>
                    <a:pt x="197" y="135"/>
                    <a:pt x="197" y="132"/>
                  </a:cubicBezTo>
                  <a:cubicBezTo>
                    <a:pt x="197" y="131"/>
                    <a:pt x="197" y="129"/>
                    <a:pt x="196" y="128"/>
                  </a:cubicBezTo>
                  <a:cubicBezTo>
                    <a:pt x="186" y="113"/>
                    <a:pt x="176" y="101"/>
                    <a:pt x="164" y="92"/>
                  </a:cubicBezTo>
                  <a:cubicBezTo>
                    <a:pt x="154" y="83"/>
                    <a:pt x="144" y="77"/>
                    <a:pt x="133" y="74"/>
                  </a:cubicBezTo>
                  <a:cubicBezTo>
                    <a:pt x="133" y="55"/>
                    <a:pt x="133" y="55"/>
                    <a:pt x="133" y="55"/>
                  </a:cubicBezTo>
                  <a:cubicBezTo>
                    <a:pt x="148" y="59"/>
                    <a:pt x="165" y="68"/>
                    <a:pt x="178" y="80"/>
                  </a:cubicBezTo>
                  <a:cubicBezTo>
                    <a:pt x="182" y="83"/>
                    <a:pt x="187" y="82"/>
                    <a:pt x="190" y="79"/>
                  </a:cubicBezTo>
                  <a:cubicBezTo>
                    <a:pt x="193" y="75"/>
                    <a:pt x="193" y="70"/>
                    <a:pt x="189" y="67"/>
                  </a:cubicBezTo>
                  <a:cubicBezTo>
                    <a:pt x="180" y="60"/>
                    <a:pt x="170" y="53"/>
                    <a:pt x="160" y="48"/>
                  </a:cubicBezTo>
                  <a:cubicBezTo>
                    <a:pt x="151" y="43"/>
                    <a:pt x="142" y="40"/>
                    <a:pt x="133" y="38"/>
                  </a:cubicBezTo>
                  <a:cubicBezTo>
                    <a:pt x="133" y="27"/>
                    <a:pt x="133" y="27"/>
                    <a:pt x="133" y="27"/>
                  </a:cubicBezTo>
                  <a:cubicBezTo>
                    <a:pt x="133" y="22"/>
                    <a:pt x="129" y="18"/>
                    <a:pt x="124" y="18"/>
                  </a:cubicBezTo>
                  <a:cubicBezTo>
                    <a:pt x="119" y="18"/>
                    <a:pt x="116" y="22"/>
                    <a:pt x="116" y="27"/>
                  </a:cubicBezTo>
                  <a:close/>
                  <a:moveTo>
                    <a:pt x="176" y="164"/>
                  </a:moveTo>
                  <a:cubicBezTo>
                    <a:pt x="172" y="156"/>
                    <a:pt x="168" y="148"/>
                    <a:pt x="164" y="141"/>
                  </a:cubicBezTo>
                  <a:cubicBezTo>
                    <a:pt x="159" y="134"/>
                    <a:pt x="154" y="128"/>
                    <a:pt x="148" y="122"/>
                  </a:cubicBezTo>
                  <a:cubicBezTo>
                    <a:pt x="142" y="117"/>
                    <a:pt x="136" y="112"/>
                    <a:pt x="130" y="110"/>
                  </a:cubicBezTo>
                  <a:cubicBezTo>
                    <a:pt x="126" y="108"/>
                    <a:pt x="121" y="106"/>
                    <a:pt x="117" y="105"/>
                  </a:cubicBezTo>
                  <a:cubicBezTo>
                    <a:pt x="117" y="100"/>
                    <a:pt x="117" y="100"/>
                    <a:pt x="117" y="100"/>
                  </a:cubicBezTo>
                  <a:cubicBezTo>
                    <a:pt x="117" y="96"/>
                    <a:pt x="113" y="92"/>
                    <a:pt x="108" y="92"/>
                  </a:cubicBezTo>
                  <a:cubicBezTo>
                    <a:pt x="104" y="92"/>
                    <a:pt x="100" y="96"/>
                    <a:pt x="100" y="100"/>
                  </a:cubicBezTo>
                  <a:cubicBezTo>
                    <a:pt x="100" y="105"/>
                    <a:pt x="100" y="105"/>
                    <a:pt x="100" y="105"/>
                  </a:cubicBezTo>
                  <a:cubicBezTo>
                    <a:pt x="95" y="106"/>
                    <a:pt x="91" y="108"/>
                    <a:pt x="87" y="110"/>
                  </a:cubicBezTo>
                  <a:cubicBezTo>
                    <a:pt x="80" y="112"/>
                    <a:pt x="74" y="117"/>
                    <a:pt x="68" y="122"/>
                  </a:cubicBezTo>
                  <a:cubicBezTo>
                    <a:pt x="63" y="128"/>
                    <a:pt x="58" y="134"/>
                    <a:pt x="53" y="141"/>
                  </a:cubicBezTo>
                  <a:cubicBezTo>
                    <a:pt x="48" y="148"/>
                    <a:pt x="44" y="156"/>
                    <a:pt x="41" y="164"/>
                  </a:cubicBezTo>
                  <a:cubicBezTo>
                    <a:pt x="39" y="168"/>
                    <a:pt x="41" y="173"/>
                    <a:pt x="45" y="175"/>
                  </a:cubicBezTo>
                  <a:cubicBezTo>
                    <a:pt x="49" y="177"/>
                    <a:pt x="54" y="175"/>
                    <a:pt x="56" y="171"/>
                  </a:cubicBezTo>
                  <a:cubicBezTo>
                    <a:pt x="63" y="155"/>
                    <a:pt x="71" y="143"/>
                    <a:pt x="80" y="134"/>
                  </a:cubicBezTo>
                  <a:cubicBezTo>
                    <a:pt x="86" y="128"/>
                    <a:pt x="93" y="124"/>
                    <a:pt x="100" y="122"/>
                  </a:cubicBezTo>
                  <a:cubicBezTo>
                    <a:pt x="100" y="136"/>
                    <a:pt x="100" y="136"/>
                    <a:pt x="100" y="136"/>
                  </a:cubicBezTo>
                  <a:cubicBezTo>
                    <a:pt x="100" y="141"/>
                    <a:pt x="96" y="142"/>
                    <a:pt x="95" y="143"/>
                  </a:cubicBezTo>
                  <a:cubicBezTo>
                    <a:pt x="94" y="144"/>
                    <a:pt x="93" y="144"/>
                    <a:pt x="93" y="145"/>
                  </a:cubicBezTo>
                  <a:cubicBezTo>
                    <a:pt x="89" y="147"/>
                    <a:pt x="86" y="150"/>
                    <a:pt x="82" y="154"/>
                  </a:cubicBezTo>
                  <a:cubicBezTo>
                    <a:pt x="76" y="162"/>
                    <a:pt x="71" y="173"/>
                    <a:pt x="69" y="185"/>
                  </a:cubicBezTo>
                  <a:cubicBezTo>
                    <a:pt x="68" y="189"/>
                    <a:pt x="71" y="193"/>
                    <a:pt x="75" y="194"/>
                  </a:cubicBezTo>
                  <a:cubicBezTo>
                    <a:pt x="80" y="195"/>
                    <a:pt x="84" y="193"/>
                    <a:pt x="85" y="188"/>
                  </a:cubicBezTo>
                  <a:cubicBezTo>
                    <a:pt x="87" y="179"/>
                    <a:pt x="91" y="170"/>
                    <a:pt x="95" y="164"/>
                  </a:cubicBezTo>
                  <a:cubicBezTo>
                    <a:pt x="98" y="161"/>
                    <a:pt x="103" y="156"/>
                    <a:pt x="108" y="156"/>
                  </a:cubicBezTo>
                  <a:cubicBezTo>
                    <a:pt x="114" y="156"/>
                    <a:pt x="119" y="161"/>
                    <a:pt x="121" y="164"/>
                  </a:cubicBezTo>
                  <a:cubicBezTo>
                    <a:pt x="126" y="170"/>
                    <a:pt x="129" y="179"/>
                    <a:pt x="131" y="188"/>
                  </a:cubicBezTo>
                  <a:cubicBezTo>
                    <a:pt x="132" y="193"/>
                    <a:pt x="137" y="195"/>
                    <a:pt x="141" y="194"/>
                  </a:cubicBezTo>
                  <a:cubicBezTo>
                    <a:pt x="146" y="193"/>
                    <a:pt x="149" y="189"/>
                    <a:pt x="148" y="185"/>
                  </a:cubicBezTo>
                  <a:cubicBezTo>
                    <a:pt x="145" y="173"/>
                    <a:pt x="140" y="162"/>
                    <a:pt x="134" y="154"/>
                  </a:cubicBezTo>
                  <a:cubicBezTo>
                    <a:pt x="131" y="150"/>
                    <a:pt x="127" y="147"/>
                    <a:pt x="124" y="145"/>
                  </a:cubicBezTo>
                  <a:cubicBezTo>
                    <a:pt x="123" y="144"/>
                    <a:pt x="122" y="144"/>
                    <a:pt x="122" y="143"/>
                  </a:cubicBezTo>
                  <a:cubicBezTo>
                    <a:pt x="120" y="142"/>
                    <a:pt x="117" y="141"/>
                    <a:pt x="117" y="136"/>
                  </a:cubicBezTo>
                  <a:cubicBezTo>
                    <a:pt x="117" y="122"/>
                    <a:pt x="117" y="122"/>
                    <a:pt x="117" y="122"/>
                  </a:cubicBezTo>
                  <a:cubicBezTo>
                    <a:pt x="124" y="124"/>
                    <a:pt x="130" y="128"/>
                    <a:pt x="137" y="134"/>
                  </a:cubicBezTo>
                  <a:cubicBezTo>
                    <a:pt x="146" y="143"/>
                    <a:pt x="154" y="155"/>
                    <a:pt x="160" y="171"/>
                  </a:cubicBezTo>
                  <a:cubicBezTo>
                    <a:pt x="162" y="175"/>
                    <a:pt x="167" y="177"/>
                    <a:pt x="171" y="175"/>
                  </a:cubicBezTo>
                  <a:cubicBezTo>
                    <a:pt x="176" y="173"/>
                    <a:pt x="178" y="168"/>
                    <a:pt x="176" y="164"/>
                  </a:cubicBezTo>
                  <a:close/>
                </a:path>
              </a:pathLst>
            </a:custGeom>
            <a:grpFill/>
            <a:ln>
              <a:noFill/>
            </a:ln>
          </p:spPr>
          <p:txBody>
            <a:bodyPr vert="horz" wrap="square" lIns="91440" tIns="45720" rIns="91440" bIns="45720" numCol="1" anchor="t" anchorCtr="0" compatLnSpc="1"/>
            <a:lstStyle/>
            <a:p>
              <a:endParaRPr lang="zh-CN" altLang="en-US"/>
            </a:p>
          </p:txBody>
        </p:sp>
        <p:sp>
          <p:nvSpPr>
            <p:cNvPr id="34" name="Freeform 28"/>
            <p:cNvSpPr>
              <a:spLocks noEditPoints="1"/>
            </p:cNvSpPr>
            <p:nvPr userDrawn="1"/>
          </p:nvSpPr>
          <p:spPr bwMode="auto">
            <a:xfrm>
              <a:off x="1924001" y="1452985"/>
              <a:ext cx="146050" cy="192088"/>
            </a:xfrm>
            <a:custGeom>
              <a:avLst/>
              <a:gdLst>
                <a:gd name="T0" fmla="*/ 39 w 39"/>
                <a:gd name="T1" fmla="*/ 13 h 51"/>
                <a:gd name="T2" fmla="*/ 37 w 39"/>
                <a:gd name="T3" fmla="*/ 20 h 51"/>
                <a:gd name="T4" fmla="*/ 33 w 39"/>
                <a:gd name="T5" fmla="*/ 25 h 51"/>
                <a:gd name="T6" fmla="*/ 27 w 39"/>
                <a:gd name="T7" fmla="*/ 28 h 51"/>
                <a:gd name="T8" fmla="*/ 20 w 39"/>
                <a:gd name="T9" fmla="*/ 29 h 51"/>
                <a:gd name="T10" fmla="*/ 14 w 39"/>
                <a:gd name="T11" fmla="*/ 29 h 51"/>
                <a:gd name="T12" fmla="*/ 14 w 39"/>
                <a:gd name="T13" fmla="*/ 44 h 51"/>
                <a:gd name="T14" fmla="*/ 15 w 39"/>
                <a:gd name="T15" fmla="*/ 47 h 51"/>
                <a:gd name="T16" fmla="*/ 17 w 39"/>
                <a:gd name="T17" fmla="*/ 48 h 51"/>
                <a:gd name="T18" fmla="*/ 19 w 39"/>
                <a:gd name="T19" fmla="*/ 49 h 51"/>
                <a:gd name="T20" fmla="*/ 22 w 39"/>
                <a:gd name="T21" fmla="*/ 49 h 51"/>
                <a:gd name="T22" fmla="*/ 22 w 39"/>
                <a:gd name="T23" fmla="*/ 51 h 51"/>
                <a:gd name="T24" fmla="*/ 0 w 39"/>
                <a:gd name="T25" fmla="*/ 51 h 51"/>
                <a:gd name="T26" fmla="*/ 0 w 39"/>
                <a:gd name="T27" fmla="*/ 49 h 51"/>
                <a:gd name="T28" fmla="*/ 3 w 39"/>
                <a:gd name="T29" fmla="*/ 49 h 51"/>
                <a:gd name="T30" fmla="*/ 5 w 39"/>
                <a:gd name="T31" fmla="*/ 48 h 51"/>
                <a:gd name="T32" fmla="*/ 6 w 39"/>
                <a:gd name="T33" fmla="*/ 47 h 51"/>
                <a:gd name="T34" fmla="*/ 7 w 39"/>
                <a:gd name="T35" fmla="*/ 44 h 51"/>
                <a:gd name="T36" fmla="*/ 7 w 39"/>
                <a:gd name="T37" fmla="*/ 8 h 51"/>
                <a:gd name="T38" fmla="*/ 6 w 39"/>
                <a:gd name="T39" fmla="*/ 5 h 51"/>
                <a:gd name="T40" fmla="*/ 5 w 39"/>
                <a:gd name="T41" fmla="*/ 4 h 51"/>
                <a:gd name="T42" fmla="*/ 2 w 39"/>
                <a:gd name="T43" fmla="*/ 3 h 51"/>
                <a:gd name="T44" fmla="*/ 0 w 39"/>
                <a:gd name="T45" fmla="*/ 3 h 51"/>
                <a:gd name="T46" fmla="*/ 0 w 39"/>
                <a:gd name="T47" fmla="*/ 0 h 51"/>
                <a:gd name="T48" fmla="*/ 23 w 39"/>
                <a:gd name="T49" fmla="*/ 0 h 51"/>
                <a:gd name="T50" fmla="*/ 35 w 39"/>
                <a:gd name="T51" fmla="*/ 4 h 51"/>
                <a:gd name="T52" fmla="*/ 39 w 39"/>
                <a:gd name="T53" fmla="*/ 13 h 51"/>
                <a:gd name="T54" fmla="*/ 28 w 39"/>
                <a:gd name="T55" fmla="*/ 22 h 51"/>
                <a:gd name="T56" fmla="*/ 30 w 39"/>
                <a:gd name="T57" fmla="*/ 18 h 51"/>
                <a:gd name="T58" fmla="*/ 30 w 39"/>
                <a:gd name="T59" fmla="*/ 15 h 51"/>
                <a:gd name="T60" fmla="*/ 30 w 39"/>
                <a:gd name="T61" fmla="*/ 11 h 51"/>
                <a:gd name="T62" fmla="*/ 28 w 39"/>
                <a:gd name="T63" fmla="*/ 7 h 51"/>
                <a:gd name="T64" fmla="*/ 25 w 39"/>
                <a:gd name="T65" fmla="*/ 4 h 51"/>
                <a:gd name="T66" fmla="*/ 20 w 39"/>
                <a:gd name="T67" fmla="*/ 3 h 51"/>
                <a:gd name="T68" fmla="*/ 14 w 39"/>
                <a:gd name="T69" fmla="*/ 3 h 51"/>
                <a:gd name="T70" fmla="*/ 14 w 39"/>
                <a:gd name="T71" fmla="*/ 26 h 51"/>
                <a:gd name="T72" fmla="*/ 18 w 39"/>
                <a:gd name="T73" fmla="*/ 26 h 51"/>
                <a:gd name="T74" fmla="*/ 24 w 39"/>
                <a:gd name="T75" fmla="*/ 25 h 51"/>
                <a:gd name="T76" fmla="*/ 28 w 39"/>
                <a:gd name="T77" fmla="*/ 2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9" h="51">
                  <a:moveTo>
                    <a:pt x="39" y="13"/>
                  </a:moveTo>
                  <a:cubicBezTo>
                    <a:pt x="39" y="16"/>
                    <a:pt x="38" y="18"/>
                    <a:pt x="37" y="20"/>
                  </a:cubicBezTo>
                  <a:cubicBezTo>
                    <a:pt x="36" y="22"/>
                    <a:pt x="35" y="24"/>
                    <a:pt x="33" y="25"/>
                  </a:cubicBezTo>
                  <a:cubicBezTo>
                    <a:pt x="31" y="27"/>
                    <a:pt x="29" y="28"/>
                    <a:pt x="27" y="28"/>
                  </a:cubicBezTo>
                  <a:cubicBezTo>
                    <a:pt x="25" y="29"/>
                    <a:pt x="23" y="29"/>
                    <a:pt x="20" y="29"/>
                  </a:cubicBezTo>
                  <a:cubicBezTo>
                    <a:pt x="14" y="29"/>
                    <a:pt x="14" y="29"/>
                    <a:pt x="14" y="29"/>
                  </a:cubicBezTo>
                  <a:cubicBezTo>
                    <a:pt x="14" y="44"/>
                    <a:pt x="14" y="44"/>
                    <a:pt x="14" y="44"/>
                  </a:cubicBezTo>
                  <a:cubicBezTo>
                    <a:pt x="14" y="45"/>
                    <a:pt x="15" y="46"/>
                    <a:pt x="15" y="47"/>
                  </a:cubicBezTo>
                  <a:cubicBezTo>
                    <a:pt x="15" y="47"/>
                    <a:pt x="16" y="48"/>
                    <a:pt x="17" y="48"/>
                  </a:cubicBezTo>
                  <a:cubicBezTo>
                    <a:pt x="17" y="48"/>
                    <a:pt x="18" y="48"/>
                    <a:pt x="19" y="49"/>
                  </a:cubicBezTo>
                  <a:cubicBezTo>
                    <a:pt x="20" y="49"/>
                    <a:pt x="21" y="49"/>
                    <a:pt x="22" y="49"/>
                  </a:cubicBezTo>
                  <a:cubicBezTo>
                    <a:pt x="22" y="51"/>
                    <a:pt x="22" y="51"/>
                    <a:pt x="22" y="51"/>
                  </a:cubicBezTo>
                  <a:cubicBezTo>
                    <a:pt x="0" y="51"/>
                    <a:pt x="0" y="51"/>
                    <a:pt x="0" y="51"/>
                  </a:cubicBezTo>
                  <a:cubicBezTo>
                    <a:pt x="0" y="49"/>
                    <a:pt x="0" y="49"/>
                    <a:pt x="0" y="49"/>
                  </a:cubicBezTo>
                  <a:cubicBezTo>
                    <a:pt x="1" y="49"/>
                    <a:pt x="2" y="49"/>
                    <a:pt x="3" y="49"/>
                  </a:cubicBezTo>
                  <a:cubicBezTo>
                    <a:pt x="4" y="48"/>
                    <a:pt x="4" y="48"/>
                    <a:pt x="5" y="48"/>
                  </a:cubicBezTo>
                  <a:cubicBezTo>
                    <a:pt x="6" y="48"/>
                    <a:pt x="6" y="47"/>
                    <a:pt x="6" y="47"/>
                  </a:cubicBezTo>
                  <a:cubicBezTo>
                    <a:pt x="7" y="46"/>
                    <a:pt x="7" y="45"/>
                    <a:pt x="7" y="44"/>
                  </a:cubicBezTo>
                  <a:cubicBezTo>
                    <a:pt x="7" y="8"/>
                    <a:pt x="7" y="8"/>
                    <a:pt x="7" y="8"/>
                  </a:cubicBezTo>
                  <a:cubicBezTo>
                    <a:pt x="7" y="7"/>
                    <a:pt x="7" y="6"/>
                    <a:pt x="6" y="5"/>
                  </a:cubicBezTo>
                  <a:cubicBezTo>
                    <a:pt x="6" y="5"/>
                    <a:pt x="6" y="4"/>
                    <a:pt x="5" y="4"/>
                  </a:cubicBezTo>
                  <a:cubicBezTo>
                    <a:pt x="4" y="4"/>
                    <a:pt x="3" y="3"/>
                    <a:pt x="2" y="3"/>
                  </a:cubicBezTo>
                  <a:cubicBezTo>
                    <a:pt x="1" y="3"/>
                    <a:pt x="0" y="3"/>
                    <a:pt x="0" y="3"/>
                  </a:cubicBezTo>
                  <a:cubicBezTo>
                    <a:pt x="0" y="0"/>
                    <a:pt x="0" y="0"/>
                    <a:pt x="0" y="0"/>
                  </a:cubicBezTo>
                  <a:cubicBezTo>
                    <a:pt x="23" y="0"/>
                    <a:pt x="23" y="0"/>
                    <a:pt x="23" y="0"/>
                  </a:cubicBezTo>
                  <a:cubicBezTo>
                    <a:pt x="28" y="0"/>
                    <a:pt x="32" y="2"/>
                    <a:pt x="35" y="4"/>
                  </a:cubicBezTo>
                  <a:cubicBezTo>
                    <a:pt x="37" y="6"/>
                    <a:pt x="39" y="9"/>
                    <a:pt x="39" y="13"/>
                  </a:cubicBezTo>
                  <a:close/>
                  <a:moveTo>
                    <a:pt x="28" y="22"/>
                  </a:moveTo>
                  <a:cubicBezTo>
                    <a:pt x="29" y="21"/>
                    <a:pt x="29" y="19"/>
                    <a:pt x="30" y="18"/>
                  </a:cubicBezTo>
                  <a:cubicBezTo>
                    <a:pt x="30" y="17"/>
                    <a:pt x="30" y="16"/>
                    <a:pt x="30" y="15"/>
                  </a:cubicBezTo>
                  <a:cubicBezTo>
                    <a:pt x="30" y="13"/>
                    <a:pt x="30" y="12"/>
                    <a:pt x="30" y="11"/>
                  </a:cubicBezTo>
                  <a:cubicBezTo>
                    <a:pt x="29" y="9"/>
                    <a:pt x="29" y="8"/>
                    <a:pt x="28" y="7"/>
                  </a:cubicBezTo>
                  <a:cubicBezTo>
                    <a:pt x="27" y="6"/>
                    <a:pt x="26" y="5"/>
                    <a:pt x="25" y="4"/>
                  </a:cubicBezTo>
                  <a:cubicBezTo>
                    <a:pt x="23" y="4"/>
                    <a:pt x="22" y="3"/>
                    <a:pt x="20" y="3"/>
                  </a:cubicBezTo>
                  <a:cubicBezTo>
                    <a:pt x="14" y="3"/>
                    <a:pt x="14" y="3"/>
                    <a:pt x="14" y="3"/>
                  </a:cubicBezTo>
                  <a:cubicBezTo>
                    <a:pt x="14" y="26"/>
                    <a:pt x="14" y="26"/>
                    <a:pt x="14" y="26"/>
                  </a:cubicBezTo>
                  <a:cubicBezTo>
                    <a:pt x="18" y="26"/>
                    <a:pt x="18" y="26"/>
                    <a:pt x="18" y="26"/>
                  </a:cubicBezTo>
                  <a:cubicBezTo>
                    <a:pt x="21" y="26"/>
                    <a:pt x="23" y="25"/>
                    <a:pt x="24" y="25"/>
                  </a:cubicBezTo>
                  <a:cubicBezTo>
                    <a:pt x="26" y="24"/>
                    <a:pt x="27" y="23"/>
                    <a:pt x="28" y="22"/>
                  </a:cubicBezTo>
                  <a:close/>
                </a:path>
              </a:pathLst>
            </a:custGeom>
            <a:grpFill/>
            <a:ln>
              <a:noFill/>
            </a:ln>
          </p:spPr>
          <p:txBody>
            <a:bodyPr vert="horz" wrap="square" lIns="91440" tIns="45720" rIns="91440" bIns="45720" numCol="1" anchor="t" anchorCtr="0" compatLnSpc="1"/>
            <a:lstStyle/>
            <a:p>
              <a:endParaRPr lang="zh-CN" altLang="en-US"/>
            </a:p>
          </p:txBody>
        </p:sp>
        <p:sp>
          <p:nvSpPr>
            <p:cNvPr id="35" name="Freeform 29"/>
            <p:cNvSpPr/>
            <p:nvPr userDrawn="1"/>
          </p:nvSpPr>
          <p:spPr bwMode="auto">
            <a:xfrm>
              <a:off x="2089101" y="1452985"/>
              <a:ext cx="165100" cy="192088"/>
            </a:xfrm>
            <a:custGeom>
              <a:avLst/>
              <a:gdLst>
                <a:gd name="T0" fmla="*/ 44 w 44"/>
                <a:gd name="T1" fmla="*/ 36 h 51"/>
                <a:gd name="T2" fmla="*/ 43 w 44"/>
                <a:gd name="T3" fmla="*/ 51 h 51"/>
                <a:gd name="T4" fmla="*/ 0 w 44"/>
                <a:gd name="T5" fmla="*/ 51 h 51"/>
                <a:gd name="T6" fmla="*/ 0 w 44"/>
                <a:gd name="T7" fmla="*/ 49 h 51"/>
                <a:gd name="T8" fmla="*/ 3 w 44"/>
                <a:gd name="T9" fmla="*/ 49 h 51"/>
                <a:gd name="T10" fmla="*/ 6 w 44"/>
                <a:gd name="T11" fmla="*/ 48 h 51"/>
                <a:gd name="T12" fmla="*/ 7 w 44"/>
                <a:gd name="T13" fmla="*/ 47 h 51"/>
                <a:gd name="T14" fmla="*/ 8 w 44"/>
                <a:gd name="T15" fmla="*/ 44 h 51"/>
                <a:gd name="T16" fmla="*/ 8 w 44"/>
                <a:gd name="T17" fmla="*/ 8 h 51"/>
                <a:gd name="T18" fmla="*/ 7 w 44"/>
                <a:gd name="T19" fmla="*/ 6 h 51"/>
                <a:gd name="T20" fmla="*/ 6 w 44"/>
                <a:gd name="T21" fmla="*/ 4 h 51"/>
                <a:gd name="T22" fmla="*/ 3 w 44"/>
                <a:gd name="T23" fmla="*/ 3 h 51"/>
                <a:gd name="T24" fmla="*/ 0 w 44"/>
                <a:gd name="T25" fmla="*/ 3 h 51"/>
                <a:gd name="T26" fmla="*/ 0 w 44"/>
                <a:gd name="T27" fmla="*/ 0 h 51"/>
                <a:gd name="T28" fmla="*/ 40 w 44"/>
                <a:gd name="T29" fmla="*/ 0 h 51"/>
                <a:gd name="T30" fmla="*/ 40 w 44"/>
                <a:gd name="T31" fmla="*/ 13 h 51"/>
                <a:gd name="T32" fmla="*/ 37 w 44"/>
                <a:gd name="T33" fmla="*/ 13 h 51"/>
                <a:gd name="T34" fmla="*/ 34 w 44"/>
                <a:gd name="T35" fmla="*/ 7 h 51"/>
                <a:gd name="T36" fmla="*/ 29 w 44"/>
                <a:gd name="T37" fmla="*/ 4 h 51"/>
                <a:gd name="T38" fmla="*/ 27 w 44"/>
                <a:gd name="T39" fmla="*/ 4 h 51"/>
                <a:gd name="T40" fmla="*/ 23 w 44"/>
                <a:gd name="T41" fmla="*/ 3 h 51"/>
                <a:gd name="T42" fmla="*/ 15 w 44"/>
                <a:gd name="T43" fmla="*/ 3 h 51"/>
                <a:gd name="T44" fmla="*/ 15 w 44"/>
                <a:gd name="T45" fmla="*/ 24 h 51"/>
                <a:gd name="T46" fmla="*/ 21 w 44"/>
                <a:gd name="T47" fmla="*/ 24 h 51"/>
                <a:gd name="T48" fmla="*/ 25 w 44"/>
                <a:gd name="T49" fmla="*/ 23 h 51"/>
                <a:gd name="T50" fmla="*/ 27 w 44"/>
                <a:gd name="T51" fmla="*/ 21 h 51"/>
                <a:gd name="T52" fmla="*/ 29 w 44"/>
                <a:gd name="T53" fmla="*/ 19 h 51"/>
                <a:gd name="T54" fmla="*/ 29 w 44"/>
                <a:gd name="T55" fmla="*/ 15 h 51"/>
                <a:gd name="T56" fmla="*/ 32 w 44"/>
                <a:gd name="T57" fmla="*/ 15 h 51"/>
                <a:gd name="T58" fmla="*/ 32 w 44"/>
                <a:gd name="T59" fmla="*/ 35 h 51"/>
                <a:gd name="T60" fmla="*/ 29 w 44"/>
                <a:gd name="T61" fmla="*/ 35 h 51"/>
                <a:gd name="T62" fmla="*/ 29 w 44"/>
                <a:gd name="T63" fmla="*/ 32 h 51"/>
                <a:gd name="T64" fmla="*/ 27 w 44"/>
                <a:gd name="T65" fmla="*/ 29 h 51"/>
                <a:gd name="T66" fmla="*/ 25 w 44"/>
                <a:gd name="T67" fmla="*/ 27 h 51"/>
                <a:gd name="T68" fmla="*/ 21 w 44"/>
                <a:gd name="T69" fmla="*/ 27 h 51"/>
                <a:gd name="T70" fmla="*/ 15 w 44"/>
                <a:gd name="T71" fmla="*/ 27 h 51"/>
                <a:gd name="T72" fmla="*/ 15 w 44"/>
                <a:gd name="T73" fmla="*/ 42 h 51"/>
                <a:gd name="T74" fmla="*/ 16 w 44"/>
                <a:gd name="T75" fmla="*/ 45 h 51"/>
                <a:gd name="T76" fmla="*/ 17 w 44"/>
                <a:gd name="T77" fmla="*/ 47 h 51"/>
                <a:gd name="T78" fmla="*/ 19 w 44"/>
                <a:gd name="T79" fmla="*/ 48 h 51"/>
                <a:gd name="T80" fmla="*/ 24 w 44"/>
                <a:gd name="T81" fmla="*/ 48 h 51"/>
                <a:gd name="T82" fmla="*/ 27 w 44"/>
                <a:gd name="T83" fmla="*/ 48 h 51"/>
                <a:gd name="T84" fmla="*/ 30 w 44"/>
                <a:gd name="T85" fmla="*/ 48 h 51"/>
                <a:gd name="T86" fmla="*/ 33 w 44"/>
                <a:gd name="T87" fmla="*/ 48 h 51"/>
                <a:gd name="T88" fmla="*/ 35 w 44"/>
                <a:gd name="T89" fmla="*/ 47 h 51"/>
                <a:gd name="T90" fmla="*/ 39 w 44"/>
                <a:gd name="T91" fmla="*/ 42 h 51"/>
                <a:gd name="T92" fmla="*/ 41 w 44"/>
                <a:gd name="T93" fmla="*/ 36 h 51"/>
                <a:gd name="T94" fmla="*/ 44 w 44"/>
                <a:gd name="T95"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4" h="51">
                  <a:moveTo>
                    <a:pt x="44" y="36"/>
                  </a:moveTo>
                  <a:cubicBezTo>
                    <a:pt x="43" y="51"/>
                    <a:pt x="43" y="51"/>
                    <a:pt x="43" y="51"/>
                  </a:cubicBezTo>
                  <a:cubicBezTo>
                    <a:pt x="0" y="51"/>
                    <a:pt x="0" y="51"/>
                    <a:pt x="0" y="51"/>
                  </a:cubicBezTo>
                  <a:cubicBezTo>
                    <a:pt x="0" y="49"/>
                    <a:pt x="0" y="49"/>
                    <a:pt x="0" y="49"/>
                  </a:cubicBezTo>
                  <a:cubicBezTo>
                    <a:pt x="1" y="49"/>
                    <a:pt x="2" y="49"/>
                    <a:pt x="3" y="49"/>
                  </a:cubicBezTo>
                  <a:cubicBezTo>
                    <a:pt x="4" y="48"/>
                    <a:pt x="5" y="48"/>
                    <a:pt x="6" y="48"/>
                  </a:cubicBezTo>
                  <a:cubicBezTo>
                    <a:pt x="6" y="48"/>
                    <a:pt x="7" y="47"/>
                    <a:pt x="7" y="47"/>
                  </a:cubicBezTo>
                  <a:cubicBezTo>
                    <a:pt x="7" y="46"/>
                    <a:pt x="8" y="45"/>
                    <a:pt x="8" y="44"/>
                  </a:cubicBezTo>
                  <a:cubicBezTo>
                    <a:pt x="8" y="8"/>
                    <a:pt x="8" y="8"/>
                    <a:pt x="8" y="8"/>
                  </a:cubicBezTo>
                  <a:cubicBezTo>
                    <a:pt x="8" y="7"/>
                    <a:pt x="8" y="6"/>
                    <a:pt x="7" y="6"/>
                  </a:cubicBezTo>
                  <a:cubicBezTo>
                    <a:pt x="7" y="5"/>
                    <a:pt x="6" y="5"/>
                    <a:pt x="6" y="4"/>
                  </a:cubicBezTo>
                  <a:cubicBezTo>
                    <a:pt x="5" y="4"/>
                    <a:pt x="4" y="4"/>
                    <a:pt x="3" y="3"/>
                  </a:cubicBezTo>
                  <a:cubicBezTo>
                    <a:pt x="2" y="3"/>
                    <a:pt x="1" y="3"/>
                    <a:pt x="0" y="3"/>
                  </a:cubicBezTo>
                  <a:cubicBezTo>
                    <a:pt x="0" y="0"/>
                    <a:pt x="0" y="0"/>
                    <a:pt x="0" y="0"/>
                  </a:cubicBezTo>
                  <a:cubicBezTo>
                    <a:pt x="40" y="0"/>
                    <a:pt x="40" y="0"/>
                    <a:pt x="40" y="0"/>
                  </a:cubicBezTo>
                  <a:cubicBezTo>
                    <a:pt x="40" y="13"/>
                    <a:pt x="40" y="13"/>
                    <a:pt x="40" y="13"/>
                  </a:cubicBezTo>
                  <a:cubicBezTo>
                    <a:pt x="37" y="13"/>
                    <a:pt x="37" y="13"/>
                    <a:pt x="37" y="13"/>
                  </a:cubicBezTo>
                  <a:cubicBezTo>
                    <a:pt x="37" y="11"/>
                    <a:pt x="36" y="9"/>
                    <a:pt x="34" y="7"/>
                  </a:cubicBezTo>
                  <a:cubicBezTo>
                    <a:pt x="32" y="5"/>
                    <a:pt x="31" y="4"/>
                    <a:pt x="29" y="4"/>
                  </a:cubicBezTo>
                  <a:cubicBezTo>
                    <a:pt x="29" y="4"/>
                    <a:pt x="28" y="4"/>
                    <a:pt x="27" y="4"/>
                  </a:cubicBezTo>
                  <a:cubicBezTo>
                    <a:pt x="26" y="3"/>
                    <a:pt x="25" y="3"/>
                    <a:pt x="23" y="3"/>
                  </a:cubicBezTo>
                  <a:cubicBezTo>
                    <a:pt x="15" y="3"/>
                    <a:pt x="15" y="3"/>
                    <a:pt x="15" y="3"/>
                  </a:cubicBezTo>
                  <a:cubicBezTo>
                    <a:pt x="15" y="24"/>
                    <a:pt x="15" y="24"/>
                    <a:pt x="15" y="24"/>
                  </a:cubicBezTo>
                  <a:cubicBezTo>
                    <a:pt x="21" y="24"/>
                    <a:pt x="21" y="24"/>
                    <a:pt x="21" y="24"/>
                  </a:cubicBezTo>
                  <a:cubicBezTo>
                    <a:pt x="23" y="24"/>
                    <a:pt x="24" y="23"/>
                    <a:pt x="25" y="23"/>
                  </a:cubicBezTo>
                  <a:cubicBezTo>
                    <a:pt x="26" y="23"/>
                    <a:pt x="27" y="22"/>
                    <a:pt x="27" y="21"/>
                  </a:cubicBezTo>
                  <a:cubicBezTo>
                    <a:pt x="28" y="21"/>
                    <a:pt x="28" y="20"/>
                    <a:pt x="29" y="19"/>
                  </a:cubicBezTo>
                  <a:cubicBezTo>
                    <a:pt x="29" y="17"/>
                    <a:pt x="29" y="16"/>
                    <a:pt x="29" y="15"/>
                  </a:cubicBezTo>
                  <a:cubicBezTo>
                    <a:pt x="32" y="15"/>
                    <a:pt x="32" y="15"/>
                    <a:pt x="32" y="15"/>
                  </a:cubicBezTo>
                  <a:cubicBezTo>
                    <a:pt x="32" y="35"/>
                    <a:pt x="32" y="35"/>
                    <a:pt x="32" y="35"/>
                  </a:cubicBezTo>
                  <a:cubicBezTo>
                    <a:pt x="29" y="35"/>
                    <a:pt x="29" y="35"/>
                    <a:pt x="29" y="35"/>
                  </a:cubicBezTo>
                  <a:cubicBezTo>
                    <a:pt x="29" y="34"/>
                    <a:pt x="29" y="33"/>
                    <a:pt x="29" y="32"/>
                  </a:cubicBezTo>
                  <a:cubicBezTo>
                    <a:pt x="28" y="30"/>
                    <a:pt x="28" y="29"/>
                    <a:pt x="27" y="29"/>
                  </a:cubicBezTo>
                  <a:cubicBezTo>
                    <a:pt x="27" y="28"/>
                    <a:pt x="26" y="27"/>
                    <a:pt x="25" y="27"/>
                  </a:cubicBezTo>
                  <a:cubicBezTo>
                    <a:pt x="24" y="27"/>
                    <a:pt x="23" y="27"/>
                    <a:pt x="21" y="27"/>
                  </a:cubicBezTo>
                  <a:cubicBezTo>
                    <a:pt x="15" y="27"/>
                    <a:pt x="15" y="27"/>
                    <a:pt x="15" y="27"/>
                  </a:cubicBezTo>
                  <a:cubicBezTo>
                    <a:pt x="15" y="42"/>
                    <a:pt x="15" y="42"/>
                    <a:pt x="15" y="42"/>
                  </a:cubicBezTo>
                  <a:cubicBezTo>
                    <a:pt x="15" y="43"/>
                    <a:pt x="15" y="44"/>
                    <a:pt x="16" y="45"/>
                  </a:cubicBezTo>
                  <a:cubicBezTo>
                    <a:pt x="16" y="46"/>
                    <a:pt x="16" y="47"/>
                    <a:pt x="17" y="47"/>
                  </a:cubicBezTo>
                  <a:cubicBezTo>
                    <a:pt x="17" y="48"/>
                    <a:pt x="18" y="48"/>
                    <a:pt x="19" y="48"/>
                  </a:cubicBezTo>
                  <a:cubicBezTo>
                    <a:pt x="20" y="48"/>
                    <a:pt x="22" y="48"/>
                    <a:pt x="24" y="48"/>
                  </a:cubicBezTo>
                  <a:cubicBezTo>
                    <a:pt x="25" y="48"/>
                    <a:pt x="26" y="48"/>
                    <a:pt x="27" y="48"/>
                  </a:cubicBezTo>
                  <a:cubicBezTo>
                    <a:pt x="28" y="48"/>
                    <a:pt x="29" y="48"/>
                    <a:pt x="30" y="48"/>
                  </a:cubicBezTo>
                  <a:cubicBezTo>
                    <a:pt x="31" y="48"/>
                    <a:pt x="32" y="48"/>
                    <a:pt x="33" y="48"/>
                  </a:cubicBezTo>
                  <a:cubicBezTo>
                    <a:pt x="34" y="48"/>
                    <a:pt x="35" y="47"/>
                    <a:pt x="35" y="47"/>
                  </a:cubicBezTo>
                  <a:cubicBezTo>
                    <a:pt x="36" y="46"/>
                    <a:pt x="37" y="44"/>
                    <a:pt x="39" y="42"/>
                  </a:cubicBezTo>
                  <a:cubicBezTo>
                    <a:pt x="40" y="39"/>
                    <a:pt x="41" y="38"/>
                    <a:pt x="41" y="36"/>
                  </a:cubicBezTo>
                  <a:lnTo>
                    <a:pt x="44" y="36"/>
                  </a:lnTo>
                  <a:close/>
                </a:path>
              </a:pathLst>
            </a:custGeom>
            <a:grpFill/>
            <a:ln>
              <a:noFill/>
            </a:ln>
          </p:spPr>
          <p:txBody>
            <a:bodyPr vert="horz" wrap="square" lIns="91440" tIns="45720" rIns="91440" bIns="45720" numCol="1" anchor="t" anchorCtr="0" compatLnSpc="1"/>
            <a:lstStyle/>
            <a:p>
              <a:endParaRPr lang="zh-CN" altLang="en-US"/>
            </a:p>
          </p:txBody>
        </p:sp>
        <p:sp>
          <p:nvSpPr>
            <p:cNvPr id="36" name="Freeform 30"/>
            <p:cNvSpPr/>
            <p:nvPr userDrawn="1"/>
          </p:nvSpPr>
          <p:spPr bwMode="auto">
            <a:xfrm>
              <a:off x="2265314" y="1452985"/>
              <a:ext cx="184150" cy="192088"/>
            </a:xfrm>
            <a:custGeom>
              <a:avLst/>
              <a:gdLst>
                <a:gd name="T0" fmla="*/ 49 w 49"/>
                <a:gd name="T1" fmla="*/ 51 h 51"/>
                <a:gd name="T2" fmla="*/ 35 w 49"/>
                <a:gd name="T3" fmla="*/ 51 h 51"/>
                <a:gd name="T4" fmla="*/ 26 w 49"/>
                <a:gd name="T5" fmla="*/ 39 h 51"/>
                <a:gd name="T6" fmla="*/ 15 w 49"/>
                <a:gd name="T7" fmla="*/ 27 h 51"/>
                <a:gd name="T8" fmla="*/ 14 w 49"/>
                <a:gd name="T9" fmla="*/ 27 h 51"/>
                <a:gd name="T10" fmla="*/ 14 w 49"/>
                <a:gd name="T11" fmla="*/ 44 h 51"/>
                <a:gd name="T12" fmla="*/ 14 w 49"/>
                <a:gd name="T13" fmla="*/ 46 h 51"/>
                <a:gd name="T14" fmla="*/ 16 w 49"/>
                <a:gd name="T15" fmla="*/ 48 h 51"/>
                <a:gd name="T16" fmla="*/ 18 w 49"/>
                <a:gd name="T17" fmla="*/ 48 h 51"/>
                <a:gd name="T18" fmla="*/ 21 w 49"/>
                <a:gd name="T19" fmla="*/ 49 h 51"/>
                <a:gd name="T20" fmla="*/ 21 w 49"/>
                <a:gd name="T21" fmla="*/ 51 h 51"/>
                <a:gd name="T22" fmla="*/ 0 w 49"/>
                <a:gd name="T23" fmla="*/ 51 h 51"/>
                <a:gd name="T24" fmla="*/ 0 w 49"/>
                <a:gd name="T25" fmla="*/ 49 h 51"/>
                <a:gd name="T26" fmla="*/ 2 w 49"/>
                <a:gd name="T27" fmla="*/ 49 h 51"/>
                <a:gd name="T28" fmla="*/ 4 w 49"/>
                <a:gd name="T29" fmla="*/ 48 h 51"/>
                <a:gd name="T30" fmla="*/ 6 w 49"/>
                <a:gd name="T31" fmla="*/ 47 h 51"/>
                <a:gd name="T32" fmla="*/ 6 w 49"/>
                <a:gd name="T33" fmla="*/ 45 h 51"/>
                <a:gd name="T34" fmla="*/ 6 w 49"/>
                <a:gd name="T35" fmla="*/ 8 h 51"/>
                <a:gd name="T36" fmla="*/ 6 w 49"/>
                <a:gd name="T37" fmla="*/ 6 h 51"/>
                <a:gd name="T38" fmla="*/ 4 w 49"/>
                <a:gd name="T39" fmla="*/ 4 h 51"/>
                <a:gd name="T40" fmla="*/ 2 w 49"/>
                <a:gd name="T41" fmla="*/ 3 h 51"/>
                <a:gd name="T42" fmla="*/ 0 w 49"/>
                <a:gd name="T43" fmla="*/ 3 h 51"/>
                <a:gd name="T44" fmla="*/ 0 w 49"/>
                <a:gd name="T45" fmla="*/ 0 h 51"/>
                <a:gd name="T46" fmla="*/ 21 w 49"/>
                <a:gd name="T47" fmla="*/ 0 h 51"/>
                <a:gd name="T48" fmla="*/ 21 w 49"/>
                <a:gd name="T49" fmla="*/ 3 h 51"/>
                <a:gd name="T50" fmla="*/ 18 w 49"/>
                <a:gd name="T51" fmla="*/ 3 h 51"/>
                <a:gd name="T52" fmla="*/ 16 w 49"/>
                <a:gd name="T53" fmla="*/ 4 h 51"/>
                <a:gd name="T54" fmla="*/ 14 w 49"/>
                <a:gd name="T55" fmla="*/ 5 h 51"/>
                <a:gd name="T56" fmla="*/ 14 w 49"/>
                <a:gd name="T57" fmla="*/ 8 h 51"/>
                <a:gd name="T58" fmla="*/ 14 w 49"/>
                <a:gd name="T59" fmla="*/ 25 h 51"/>
                <a:gd name="T60" fmla="*/ 15 w 49"/>
                <a:gd name="T61" fmla="*/ 25 h 51"/>
                <a:gd name="T62" fmla="*/ 21 w 49"/>
                <a:gd name="T63" fmla="*/ 19 h 51"/>
                <a:gd name="T64" fmla="*/ 27 w 49"/>
                <a:gd name="T65" fmla="*/ 14 h 51"/>
                <a:gd name="T66" fmla="*/ 31 w 49"/>
                <a:gd name="T67" fmla="*/ 8 h 51"/>
                <a:gd name="T68" fmla="*/ 32 w 49"/>
                <a:gd name="T69" fmla="*/ 5 h 51"/>
                <a:gd name="T70" fmla="*/ 32 w 49"/>
                <a:gd name="T71" fmla="*/ 4 h 51"/>
                <a:gd name="T72" fmla="*/ 30 w 49"/>
                <a:gd name="T73" fmla="*/ 3 h 51"/>
                <a:gd name="T74" fmla="*/ 28 w 49"/>
                <a:gd name="T75" fmla="*/ 3 h 51"/>
                <a:gd name="T76" fmla="*/ 27 w 49"/>
                <a:gd name="T77" fmla="*/ 3 h 51"/>
                <a:gd name="T78" fmla="*/ 27 w 49"/>
                <a:gd name="T79" fmla="*/ 0 h 51"/>
                <a:gd name="T80" fmla="*/ 46 w 49"/>
                <a:gd name="T81" fmla="*/ 0 h 51"/>
                <a:gd name="T82" fmla="*/ 46 w 49"/>
                <a:gd name="T83" fmla="*/ 3 h 51"/>
                <a:gd name="T84" fmla="*/ 46 w 49"/>
                <a:gd name="T85" fmla="*/ 3 h 51"/>
                <a:gd name="T86" fmla="*/ 45 w 49"/>
                <a:gd name="T87" fmla="*/ 3 h 51"/>
                <a:gd name="T88" fmla="*/ 44 w 49"/>
                <a:gd name="T89" fmla="*/ 3 h 51"/>
                <a:gd name="T90" fmla="*/ 42 w 49"/>
                <a:gd name="T91" fmla="*/ 4 h 51"/>
                <a:gd name="T92" fmla="*/ 40 w 49"/>
                <a:gd name="T93" fmla="*/ 4 h 51"/>
                <a:gd name="T94" fmla="*/ 38 w 49"/>
                <a:gd name="T95" fmla="*/ 6 h 51"/>
                <a:gd name="T96" fmla="*/ 30 w 49"/>
                <a:gd name="T97" fmla="*/ 15 h 51"/>
                <a:gd name="T98" fmla="*/ 22 w 49"/>
                <a:gd name="T99" fmla="*/ 23 h 51"/>
                <a:gd name="T100" fmla="*/ 31 w 49"/>
                <a:gd name="T101" fmla="*/ 34 h 51"/>
                <a:gd name="T102" fmla="*/ 39 w 49"/>
                <a:gd name="T103" fmla="*/ 43 h 51"/>
                <a:gd name="T104" fmla="*/ 42 w 49"/>
                <a:gd name="T105" fmla="*/ 46 h 51"/>
                <a:gd name="T106" fmla="*/ 44 w 49"/>
                <a:gd name="T107" fmla="*/ 48 h 51"/>
                <a:gd name="T108" fmla="*/ 47 w 49"/>
                <a:gd name="T109" fmla="*/ 49 h 51"/>
                <a:gd name="T110" fmla="*/ 49 w 49"/>
                <a:gd name="T111" fmla="*/ 49 h 51"/>
                <a:gd name="T112" fmla="*/ 49 w 49"/>
                <a:gd name="T113"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 h="51">
                  <a:moveTo>
                    <a:pt x="49" y="51"/>
                  </a:moveTo>
                  <a:cubicBezTo>
                    <a:pt x="35" y="51"/>
                    <a:pt x="35" y="51"/>
                    <a:pt x="35" y="51"/>
                  </a:cubicBezTo>
                  <a:cubicBezTo>
                    <a:pt x="32" y="47"/>
                    <a:pt x="29" y="43"/>
                    <a:pt x="26" y="39"/>
                  </a:cubicBezTo>
                  <a:cubicBezTo>
                    <a:pt x="22" y="35"/>
                    <a:pt x="19" y="30"/>
                    <a:pt x="15" y="27"/>
                  </a:cubicBezTo>
                  <a:cubicBezTo>
                    <a:pt x="14" y="27"/>
                    <a:pt x="14" y="27"/>
                    <a:pt x="14" y="27"/>
                  </a:cubicBezTo>
                  <a:cubicBezTo>
                    <a:pt x="14" y="44"/>
                    <a:pt x="14" y="44"/>
                    <a:pt x="14" y="44"/>
                  </a:cubicBezTo>
                  <a:cubicBezTo>
                    <a:pt x="14" y="45"/>
                    <a:pt x="14" y="46"/>
                    <a:pt x="14" y="46"/>
                  </a:cubicBezTo>
                  <a:cubicBezTo>
                    <a:pt x="15" y="47"/>
                    <a:pt x="15" y="47"/>
                    <a:pt x="16" y="48"/>
                  </a:cubicBezTo>
                  <a:cubicBezTo>
                    <a:pt x="16" y="48"/>
                    <a:pt x="17" y="48"/>
                    <a:pt x="18" y="48"/>
                  </a:cubicBezTo>
                  <a:cubicBezTo>
                    <a:pt x="19" y="49"/>
                    <a:pt x="20" y="49"/>
                    <a:pt x="21" y="49"/>
                  </a:cubicBezTo>
                  <a:cubicBezTo>
                    <a:pt x="21" y="51"/>
                    <a:pt x="21" y="51"/>
                    <a:pt x="21" y="51"/>
                  </a:cubicBezTo>
                  <a:cubicBezTo>
                    <a:pt x="0" y="51"/>
                    <a:pt x="0" y="51"/>
                    <a:pt x="0" y="51"/>
                  </a:cubicBezTo>
                  <a:cubicBezTo>
                    <a:pt x="0" y="49"/>
                    <a:pt x="0" y="49"/>
                    <a:pt x="0" y="49"/>
                  </a:cubicBezTo>
                  <a:cubicBezTo>
                    <a:pt x="0" y="49"/>
                    <a:pt x="1" y="49"/>
                    <a:pt x="2" y="49"/>
                  </a:cubicBezTo>
                  <a:cubicBezTo>
                    <a:pt x="3" y="49"/>
                    <a:pt x="4" y="48"/>
                    <a:pt x="4" y="48"/>
                  </a:cubicBezTo>
                  <a:cubicBezTo>
                    <a:pt x="5" y="48"/>
                    <a:pt x="6" y="47"/>
                    <a:pt x="6" y="47"/>
                  </a:cubicBezTo>
                  <a:cubicBezTo>
                    <a:pt x="6" y="46"/>
                    <a:pt x="6" y="45"/>
                    <a:pt x="6" y="45"/>
                  </a:cubicBezTo>
                  <a:cubicBezTo>
                    <a:pt x="6" y="8"/>
                    <a:pt x="6" y="8"/>
                    <a:pt x="6" y="8"/>
                  </a:cubicBezTo>
                  <a:cubicBezTo>
                    <a:pt x="6" y="7"/>
                    <a:pt x="6" y="6"/>
                    <a:pt x="6" y="6"/>
                  </a:cubicBezTo>
                  <a:cubicBezTo>
                    <a:pt x="6" y="5"/>
                    <a:pt x="5" y="5"/>
                    <a:pt x="4" y="4"/>
                  </a:cubicBezTo>
                  <a:cubicBezTo>
                    <a:pt x="4" y="4"/>
                    <a:pt x="3" y="4"/>
                    <a:pt x="2" y="3"/>
                  </a:cubicBezTo>
                  <a:cubicBezTo>
                    <a:pt x="1" y="3"/>
                    <a:pt x="0" y="3"/>
                    <a:pt x="0" y="3"/>
                  </a:cubicBezTo>
                  <a:cubicBezTo>
                    <a:pt x="0" y="0"/>
                    <a:pt x="0" y="0"/>
                    <a:pt x="0" y="0"/>
                  </a:cubicBezTo>
                  <a:cubicBezTo>
                    <a:pt x="21" y="0"/>
                    <a:pt x="21" y="0"/>
                    <a:pt x="21" y="0"/>
                  </a:cubicBezTo>
                  <a:cubicBezTo>
                    <a:pt x="21" y="3"/>
                    <a:pt x="21" y="3"/>
                    <a:pt x="21" y="3"/>
                  </a:cubicBezTo>
                  <a:cubicBezTo>
                    <a:pt x="20" y="3"/>
                    <a:pt x="19" y="3"/>
                    <a:pt x="18" y="3"/>
                  </a:cubicBezTo>
                  <a:cubicBezTo>
                    <a:pt x="17" y="4"/>
                    <a:pt x="17" y="4"/>
                    <a:pt x="16" y="4"/>
                  </a:cubicBezTo>
                  <a:cubicBezTo>
                    <a:pt x="15" y="4"/>
                    <a:pt x="15" y="5"/>
                    <a:pt x="14" y="5"/>
                  </a:cubicBezTo>
                  <a:cubicBezTo>
                    <a:pt x="14" y="6"/>
                    <a:pt x="14" y="7"/>
                    <a:pt x="14" y="8"/>
                  </a:cubicBezTo>
                  <a:cubicBezTo>
                    <a:pt x="14" y="25"/>
                    <a:pt x="14" y="25"/>
                    <a:pt x="14" y="25"/>
                  </a:cubicBezTo>
                  <a:cubicBezTo>
                    <a:pt x="15" y="25"/>
                    <a:pt x="15" y="25"/>
                    <a:pt x="15" y="25"/>
                  </a:cubicBezTo>
                  <a:cubicBezTo>
                    <a:pt x="17" y="23"/>
                    <a:pt x="19" y="21"/>
                    <a:pt x="21" y="19"/>
                  </a:cubicBezTo>
                  <a:cubicBezTo>
                    <a:pt x="23" y="17"/>
                    <a:pt x="25" y="16"/>
                    <a:pt x="27" y="14"/>
                  </a:cubicBezTo>
                  <a:cubicBezTo>
                    <a:pt x="29" y="11"/>
                    <a:pt x="30" y="10"/>
                    <a:pt x="31" y="8"/>
                  </a:cubicBezTo>
                  <a:cubicBezTo>
                    <a:pt x="32" y="7"/>
                    <a:pt x="32" y="6"/>
                    <a:pt x="32" y="5"/>
                  </a:cubicBezTo>
                  <a:cubicBezTo>
                    <a:pt x="32" y="4"/>
                    <a:pt x="32" y="4"/>
                    <a:pt x="32" y="4"/>
                  </a:cubicBezTo>
                  <a:cubicBezTo>
                    <a:pt x="31" y="4"/>
                    <a:pt x="31" y="4"/>
                    <a:pt x="30" y="3"/>
                  </a:cubicBezTo>
                  <a:cubicBezTo>
                    <a:pt x="29" y="3"/>
                    <a:pt x="29" y="3"/>
                    <a:pt x="28" y="3"/>
                  </a:cubicBezTo>
                  <a:cubicBezTo>
                    <a:pt x="28" y="3"/>
                    <a:pt x="27" y="3"/>
                    <a:pt x="27" y="3"/>
                  </a:cubicBezTo>
                  <a:cubicBezTo>
                    <a:pt x="27" y="0"/>
                    <a:pt x="27" y="0"/>
                    <a:pt x="27" y="0"/>
                  </a:cubicBezTo>
                  <a:cubicBezTo>
                    <a:pt x="46" y="0"/>
                    <a:pt x="46" y="0"/>
                    <a:pt x="46" y="0"/>
                  </a:cubicBezTo>
                  <a:cubicBezTo>
                    <a:pt x="46" y="3"/>
                    <a:pt x="46" y="3"/>
                    <a:pt x="46" y="3"/>
                  </a:cubicBezTo>
                  <a:cubicBezTo>
                    <a:pt x="46" y="3"/>
                    <a:pt x="46" y="3"/>
                    <a:pt x="46" y="3"/>
                  </a:cubicBezTo>
                  <a:cubicBezTo>
                    <a:pt x="45" y="3"/>
                    <a:pt x="45" y="3"/>
                    <a:pt x="45" y="3"/>
                  </a:cubicBezTo>
                  <a:cubicBezTo>
                    <a:pt x="44" y="3"/>
                    <a:pt x="44" y="3"/>
                    <a:pt x="44" y="3"/>
                  </a:cubicBezTo>
                  <a:cubicBezTo>
                    <a:pt x="43" y="3"/>
                    <a:pt x="43" y="3"/>
                    <a:pt x="42" y="4"/>
                  </a:cubicBezTo>
                  <a:cubicBezTo>
                    <a:pt x="42" y="4"/>
                    <a:pt x="41" y="4"/>
                    <a:pt x="40" y="4"/>
                  </a:cubicBezTo>
                  <a:cubicBezTo>
                    <a:pt x="39" y="5"/>
                    <a:pt x="38" y="5"/>
                    <a:pt x="38" y="6"/>
                  </a:cubicBezTo>
                  <a:cubicBezTo>
                    <a:pt x="35" y="9"/>
                    <a:pt x="33" y="12"/>
                    <a:pt x="30" y="15"/>
                  </a:cubicBezTo>
                  <a:cubicBezTo>
                    <a:pt x="27" y="18"/>
                    <a:pt x="25" y="20"/>
                    <a:pt x="22" y="23"/>
                  </a:cubicBezTo>
                  <a:cubicBezTo>
                    <a:pt x="26" y="27"/>
                    <a:pt x="29" y="31"/>
                    <a:pt x="31" y="34"/>
                  </a:cubicBezTo>
                  <a:cubicBezTo>
                    <a:pt x="33" y="36"/>
                    <a:pt x="36" y="40"/>
                    <a:pt x="39" y="43"/>
                  </a:cubicBezTo>
                  <a:cubicBezTo>
                    <a:pt x="40" y="44"/>
                    <a:pt x="41" y="45"/>
                    <a:pt x="42" y="46"/>
                  </a:cubicBezTo>
                  <a:cubicBezTo>
                    <a:pt x="43" y="47"/>
                    <a:pt x="44" y="47"/>
                    <a:pt x="44" y="48"/>
                  </a:cubicBezTo>
                  <a:cubicBezTo>
                    <a:pt x="45" y="48"/>
                    <a:pt x="46" y="48"/>
                    <a:pt x="47" y="49"/>
                  </a:cubicBezTo>
                  <a:cubicBezTo>
                    <a:pt x="48" y="49"/>
                    <a:pt x="48" y="49"/>
                    <a:pt x="49" y="49"/>
                  </a:cubicBezTo>
                  <a:lnTo>
                    <a:pt x="49" y="51"/>
                  </a:lnTo>
                  <a:close/>
                </a:path>
              </a:pathLst>
            </a:custGeom>
            <a:grpFill/>
            <a:ln>
              <a:noFill/>
            </a:ln>
          </p:spPr>
          <p:txBody>
            <a:bodyPr vert="horz" wrap="square" lIns="91440" tIns="45720" rIns="91440" bIns="45720" numCol="1" anchor="t" anchorCtr="0" compatLnSpc="1"/>
            <a:lstStyle/>
            <a:p>
              <a:endParaRPr lang="zh-CN" altLang="en-US"/>
            </a:p>
          </p:txBody>
        </p:sp>
        <p:sp>
          <p:nvSpPr>
            <p:cNvPr id="37" name="Freeform 31"/>
            <p:cNvSpPr/>
            <p:nvPr userDrawn="1"/>
          </p:nvSpPr>
          <p:spPr bwMode="auto">
            <a:xfrm>
              <a:off x="2460576" y="1452985"/>
              <a:ext cx="87313" cy="192088"/>
            </a:xfrm>
            <a:custGeom>
              <a:avLst/>
              <a:gdLst>
                <a:gd name="T0" fmla="*/ 23 w 23"/>
                <a:gd name="T1" fmla="*/ 51 h 51"/>
                <a:gd name="T2" fmla="*/ 0 w 23"/>
                <a:gd name="T3" fmla="*/ 51 h 51"/>
                <a:gd name="T4" fmla="*/ 0 w 23"/>
                <a:gd name="T5" fmla="*/ 49 h 51"/>
                <a:gd name="T6" fmla="*/ 2 w 23"/>
                <a:gd name="T7" fmla="*/ 49 h 51"/>
                <a:gd name="T8" fmla="*/ 5 w 23"/>
                <a:gd name="T9" fmla="*/ 48 h 51"/>
                <a:gd name="T10" fmla="*/ 7 w 23"/>
                <a:gd name="T11" fmla="*/ 47 h 51"/>
                <a:gd name="T12" fmla="*/ 7 w 23"/>
                <a:gd name="T13" fmla="*/ 45 h 51"/>
                <a:gd name="T14" fmla="*/ 7 w 23"/>
                <a:gd name="T15" fmla="*/ 8 h 51"/>
                <a:gd name="T16" fmla="*/ 7 w 23"/>
                <a:gd name="T17" fmla="*/ 6 h 51"/>
                <a:gd name="T18" fmla="*/ 5 w 23"/>
                <a:gd name="T19" fmla="*/ 4 h 51"/>
                <a:gd name="T20" fmla="*/ 2 w 23"/>
                <a:gd name="T21" fmla="*/ 3 h 51"/>
                <a:gd name="T22" fmla="*/ 0 w 23"/>
                <a:gd name="T23" fmla="*/ 3 h 51"/>
                <a:gd name="T24" fmla="*/ 0 w 23"/>
                <a:gd name="T25" fmla="*/ 0 h 51"/>
                <a:gd name="T26" fmla="*/ 23 w 23"/>
                <a:gd name="T27" fmla="*/ 0 h 51"/>
                <a:gd name="T28" fmla="*/ 23 w 23"/>
                <a:gd name="T29" fmla="*/ 3 h 51"/>
                <a:gd name="T30" fmla="*/ 20 w 23"/>
                <a:gd name="T31" fmla="*/ 3 h 51"/>
                <a:gd name="T32" fmla="*/ 17 w 23"/>
                <a:gd name="T33" fmla="*/ 4 h 51"/>
                <a:gd name="T34" fmla="*/ 15 w 23"/>
                <a:gd name="T35" fmla="*/ 5 h 51"/>
                <a:gd name="T36" fmla="*/ 15 w 23"/>
                <a:gd name="T37" fmla="*/ 7 h 51"/>
                <a:gd name="T38" fmla="*/ 15 w 23"/>
                <a:gd name="T39" fmla="*/ 44 h 51"/>
                <a:gd name="T40" fmla="*/ 15 w 23"/>
                <a:gd name="T41" fmla="*/ 46 h 51"/>
                <a:gd name="T42" fmla="*/ 17 w 23"/>
                <a:gd name="T43" fmla="*/ 48 h 51"/>
                <a:gd name="T44" fmla="*/ 20 w 23"/>
                <a:gd name="T45" fmla="*/ 48 h 51"/>
                <a:gd name="T46" fmla="*/ 23 w 23"/>
                <a:gd name="T47" fmla="*/ 49 h 51"/>
                <a:gd name="T48" fmla="*/ 23 w 23"/>
                <a:gd name="T4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 h="51">
                  <a:moveTo>
                    <a:pt x="23" y="51"/>
                  </a:moveTo>
                  <a:cubicBezTo>
                    <a:pt x="0" y="51"/>
                    <a:pt x="0" y="51"/>
                    <a:pt x="0" y="51"/>
                  </a:cubicBezTo>
                  <a:cubicBezTo>
                    <a:pt x="0" y="49"/>
                    <a:pt x="0" y="49"/>
                    <a:pt x="0" y="49"/>
                  </a:cubicBezTo>
                  <a:cubicBezTo>
                    <a:pt x="0" y="49"/>
                    <a:pt x="1" y="49"/>
                    <a:pt x="2" y="49"/>
                  </a:cubicBezTo>
                  <a:cubicBezTo>
                    <a:pt x="4" y="49"/>
                    <a:pt x="4" y="48"/>
                    <a:pt x="5" y="48"/>
                  </a:cubicBezTo>
                  <a:cubicBezTo>
                    <a:pt x="6" y="48"/>
                    <a:pt x="6" y="47"/>
                    <a:pt x="7" y="47"/>
                  </a:cubicBezTo>
                  <a:cubicBezTo>
                    <a:pt x="7" y="46"/>
                    <a:pt x="7" y="46"/>
                    <a:pt x="7" y="45"/>
                  </a:cubicBezTo>
                  <a:cubicBezTo>
                    <a:pt x="7" y="8"/>
                    <a:pt x="7" y="8"/>
                    <a:pt x="7" y="8"/>
                  </a:cubicBezTo>
                  <a:cubicBezTo>
                    <a:pt x="7" y="7"/>
                    <a:pt x="7" y="6"/>
                    <a:pt x="7" y="6"/>
                  </a:cubicBezTo>
                  <a:cubicBezTo>
                    <a:pt x="7" y="5"/>
                    <a:pt x="6" y="5"/>
                    <a:pt x="5" y="4"/>
                  </a:cubicBezTo>
                  <a:cubicBezTo>
                    <a:pt x="4" y="4"/>
                    <a:pt x="3" y="4"/>
                    <a:pt x="2" y="3"/>
                  </a:cubicBezTo>
                  <a:cubicBezTo>
                    <a:pt x="1" y="3"/>
                    <a:pt x="0" y="3"/>
                    <a:pt x="0" y="3"/>
                  </a:cubicBezTo>
                  <a:cubicBezTo>
                    <a:pt x="0" y="0"/>
                    <a:pt x="0" y="0"/>
                    <a:pt x="0" y="0"/>
                  </a:cubicBezTo>
                  <a:cubicBezTo>
                    <a:pt x="23" y="0"/>
                    <a:pt x="23" y="0"/>
                    <a:pt x="23" y="0"/>
                  </a:cubicBezTo>
                  <a:cubicBezTo>
                    <a:pt x="23" y="3"/>
                    <a:pt x="23" y="3"/>
                    <a:pt x="23" y="3"/>
                  </a:cubicBezTo>
                  <a:cubicBezTo>
                    <a:pt x="22" y="3"/>
                    <a:pt x="21" y="3"/>
                    <a:pt x="20" y="3"/>
                  </a:cubicBezTo>
                  <a:cubicBezTo>
                    <a:pt x="19" y="3"/>
                    <a:pt x="18" y="4"/>
                    <a:pt x="17" y="4"/>
                  </a:cubicBezTo>
                  <a:cubicBezTo>
                    <a:pt x="16" y="4"/>
                    <a:pt x="16" y="5"/>
                    <a:pt x="15" y="5"/>
                  </a:cubicBezTo>
                  <a:cubicBezTo>
                    <a:pt x="15" y="6"/>
                    <a:pt x="15" y="7"/>
                    <a:pt x="15" y="7"/>
                  </a:cubicBezTo>
                  <a:cubicBezTo>
                    <a:pt x="15" y="44"/>
                    <a:pt x="15" y="44"/>
                    <a:pt x="15" y="44"/>
                  </a:cubicBezTo>
                  <a:cubicBezTo>
                    <a:pt x="15" y="45"/>
                    <a:pt x="15" y="46"/>
                    <a:pt x="15" y="46"/>
                  </a:cubicBezTo>
                  <a:cubicBezTo>
                    <a:pt x="16" y="47"/>
                    <a:pt x="16" y="47"/>
                    <a:pt x="17" y="48"/>
                  </a:cubicBezTo>
                  <a:cubicBezTo>
                    <a:pt x="18" y="48"/>
                    <a:pt x="18" y="48"/>
                    <a:pt x="20" y="48"/>
                  </a:cubicBezTo>
                  <a:cubicBezTo>
                    <a:pt x="21" y="49"/>
                    <a:pt x="22" y="49"/>
                    <a:pt x="23" y="49"/>
                  </a:cubicBezTo>
                  <a:lnTo>
                    <a:pt x="23" y="51"/>
                  </a:lnTo>
                  <a:close/>
                </a:path>
              </a:pathLst>
            </a:custGeom>
            <a:grpFill/>
            <a:ln>
              <a:noFill/>
            </a:ln>
          </p:spPr>
          <p:txBody>
            <a:bodyPr vert="horz" wrap="square" lIns="91440" tIns="45720" rIns="91440" bIns="45720" numCol="1" anchor="t" anchorCtr="0" compatLnSpc="1"/>
            <a:lstStyle/>
            <a:p>
              <a:endParaRPr lang="zh-CN" altLang="en-US"/>
            </a:p>
          </p:txBody>
        </p:sp>
        <p:sp>
          <p:nvSpPr>
            <p:cNvPr id="38" name="Freeform 32"/>
            <p:cNvSpPr/>
            <p:nvPr userDrawn="1"/>
          </p:nvSpPr>
          <p:spPr bwMode="auto">
            <a:xfrm>
              <a:off x="2554239" y="1452985"/>
              <a:ext cx="207963" cy="196850"/>
            </a:xfrm>
            <a:custGeom>
              <a:avLst/>
              <a:gdLst>
                <a:gd name="T0" fmla="*/ 55 w 55"/>
                <a:gd name="T1" fmla="*/ 3 h 52"/>
                <a:gd name="T2" fmla="*/ 51 w 55"/>
                <a:gd name="T3" fmla="*/ 4 h 52"/>
                <a:gd name="T4" fmla="*/ 48 w 55"/>
                <a:gd name="T5" fmla="*/ 5 h 52"/>
                <a:gd name="T6" fmla="*/ 47 w 55"/>
                <a:gd name="T7" fmla="*/ 8 h 52"/>
                <a:gd name="T8" fmla="*/ 46 w 55"/>
                <a:gd name="T9" fmla="*/ 15 h 52"/>
                <a:gd name="T10" fmla="*/ 46 w 55"/>
                <a:gd name="T11" fmla="*/ 52 h 52"/>
                <a:gd name="T12" fmla="*/ 43 w 55"/>
                <a:gd name="T13" fmla="*/ 52 h 52"/>
                <a:gd name="T14" fmla="*/ 12 w 55"/>
                <a:gd name="T15" fmla="*/ 10 h 52"/>
                <a:gd name="T16" fmla="*/ 12 w 55"/>
                <a:gd name="T17" fmla="*/ 37 h 52"/>
                <a:gd name="T18" fmla="*/ 13 w 55"/>
                <a:gd name="T19" fmla="*/ 43 h 52"/>
                <a:gd name="T20" fmla="*/ 14 w 55"/>
                <a:gd name="T21" fmla="*/ 47 h 52"/>
                <a:gd name="T22" fmla="*/ 18 w 55"/>
                <a:gd name="T23" fmla="*/ 48 h 52"/>
                <a:gd name="T24" fmla="*/ 21 w 55"/>
                <a:gd name="T25" fmla="*/ 49 h 52"/>
                <a:gd name="T26" fmla="*/ 21 w 55"/>
                <a:gd name="T27" fmla="*/ 51 h 52"/>
                <a:gd name="T28" fmla="*/ 0 w 55"/>
                <a:gd name="T29" fmla="*/ 51 h 52"/>
                <a:gd name="T30" fmla="*/ 0 w 55"/>
                <a:gd name="T31" fmla="*/ 49 h 52"/>
                <a:gd name="T32" fmla="*/ 4 w 55"/>
                <a:gd name="T33" fmla="*/ 48 h 52"/>
                <a:gd name="T34" fmla="*/ 7 w 55"/>
                <a:gd name="T35" fmla="*/ 47 h 52"/>
                <a:gd name="T36" fmla="*/ 8 w 55"/>
                <a:gd name="T37" fmla="*/ 44 h 52"/>
                <a:gd name="T38" fmla="*/ 9 w 55"/>
                <a:gd name="T39" fmla="*/ 37 h 52"/>
                <a:gd name="T40" fmla="*/ 9 w 55"/>
                <a:gd name="T41" fmla="*/ 12 h 52"/>
                <a:gd name="T42" fmla="*/ 8 w 55"/>
                <a:gd name="T43" fmla="*/ 9 h 52"/>
                <a:gd name="T44" fmla="*/ 7 w 55"/>
                <a:gd name="T45" fmla="*/ 6 h 52"/>
                <a:gd name="T46" fmla="*/ 3 w 55"/>
                <a:gd name="T47" fmla="*/ 4 h 52"/>
                <a:gd name="T48" fmla="*/ 0 w 55"/>
                <a:gd name="T49" fmla="*/ 3 h 52"/>
                <a:gd name="T50" fmla="*/ 0 w 55"/>
                <a:gd name="T51" fmla="*/ 0 h 52"/>
                <a:gd name="T52" fmla="*/ 14 w 55"/>
                <a:gd name="T53" fmla="*/ 0 h 52"/>
                <a:gd name="T54" fmla="*/ 43 w 55"/>
                <a:gd name="T55" fmla="*/ 39 h 52"/>
                <a:gd name="T56" fmla="*/ 43 w 55"/>
                <a:gd name="T57" fmla="*/ 15 h 52"/>
                <a:gd name="T58" fmla="*/ 42 w 55"/>
                <a:gd name="T59" fmla="*/ 8 h 52"/>
                <a:gd name="T60" fmla="*/ 41 w 55"/>
                <a:gd name="T61" fmla="*/ 5 h 52"/>
                <a:gd name="T62" fmla="*/ 37 w 55"/>
                <a:gd name="T63" fmla="*/ 4 h 52"/>
                <a:gd name="T64" fmla="*/ 34 w 55"/>
                <a:gd name="T65" fmla="*/ 3 h 52"/>
                <a:gd name="T66" fmla="*/ 34 w 55"/>
                <a:gd name="T67" fmla="*/ 0 h 52"/>
                <a:gd name="T68" fmla="*/ 55 w 55"/>
                <a:gd name="T69" fmla="*/ 0 h 52"/>
                <a:gd name="T70" fmla="*/ 55 w 55"/>
                <a:gd name="T71" fmla="*/ 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 h="52">
                  <a:moveTo>
                    <a:pt x="55" y="3"/>
                  </a:moveTo>
                  <a:cubicBezTo>
                    <a:pt x="54" y="3"/>
                    <a:pt x="53" y="3"/>
                    <a:pt x="51" y="4"/>
                  </a:cubicBezTo>
                  <a:cubicBezTo>
                    <a:pt x="50" y="4"/>
                    <a:pt x="49" y="4"/>
                    <a:pt x="48" y="5"/>
                  </a:cubicBezTo>
                  <a:cubicBezTo>
                    <a:pt x="48" y="5"/>
                    <a:pt x="47" y="6"/>
                    <a:pt x="47" y="8"/>
                  </a:cubicBezTo>
                  <a:cubicBezTo>
                    <a:pt x="46" y="10"/>
                    <a:pt x="46" y="12"/>
                    <a:pt x="46" y="15"/>
                  </a:cubicBezTo>
                  <a:cubicBezTo>
                    <a:pt x="46" y="52"/>
                    <a:pt x="46" y="52"/>
                    <a:pt x="46" y="52"/>
                  </a:cubicBezTo>
                  <a:cubicBezTo>
                    <a:pt x="43" y="52"/>
                    <a:pt x="43" y="52"/>
                    <a:pt x="43" y="52"/>
                  </a:cubicBezTo>
                  <a:cubicBezTo>
                    <a:pt x="12" y="10"/>
                    <a:pt x="12" y="10"/>
                    <a:pt x="12" y="10"/>
                  </a:cubicBezTo>
                  <a:cubicBezTo>
                    <a:pt x="12" y="37"/>
                    <a:pt x="12" y="37"/>
                    <a:pt x="12" y="37"/>
                  </a:cubicBezTo>
                  <a:cubicBezTo>
                    <a:pt x="12" y="39"/>
                    <a:pt x="12" y="42"/>
                    <a:pt x="13" y="43"/>
                  </a:cubicBezTo>
                  <a:cubicBezTo>
                    <a:pt x="13" y="45"/>
                    <a:pt x="14" y="46"/>
                    <a:pt x="14" y="47"/>
                  </a:cubicBezTo>
                  <a:cubicBezTo>
                    <a:pt x="15" y="47"/>
                    <a:pt x="16" y="48"/>
                    <a:pt x="18" y="48"/>
                  </a:cubicBezTo>
                  <a:cubicBezTo>
                    <a:pt x="20" y="49"/>
                    <a:pt x="21" y="49"/>
                    <a:pt x="21" y="49"/>
                  </a:cubicBezTo>
                  <a:cubicBezTo>
                    <a:pt x="21" y="51"/>
                    <a:pt x="21" y="51"/>
                    <a:pt x="21" y="51"/>
                  </a:cubicBezTo>
                  <a:cubicBezTo>
                    <a:pt x="0" y="51"/>
                    <a:pt x="0" y="51"/>
                    <a:pt x="0" y="51"/>
                  </a:cubicBezTo>
                  <a:cubicBezTo>
                    <a:pt x="0" y="49"/>
                    <a:pt x="0" y="49"/>
                    <a:pt x="0" y="49"/>
                  </a:cubicBezTo>
                  <a:cubicBezTo>
                    <a:pt x="1" y="49"/>
                    <a:pt x="2" y="49"/>
                    <a:pt x="4" y="48"/>
                  </a:cubicBezTo>
                  <a:cubicBezTo>
                    <a:pt x="5" y="48"/>
                    <a:pt x="6" y="47"/>
                    <a:pt x="7" y="47"/>
                  </a:cubicBezTo>
                  <a:cubicBezTo>
                    <a:pt x="7" y="46"/>
                    <a:pt x="8" y="45"/>
                    <a:pt x="8" y="44"/>
                  </a:cubicBezTo>
                  <a:cubicBezTo>
                    <a:pt x="9" y="43"/>
                    <a:pt x="9" y="40"/>
                    <a:pt x="9" y="37"/>
                  </a:cubicBezTo>
                  <a:cubicBezTo>
                    <a:pt x="9" y="12"/>
                    <a:pt x="9" y="12"/>
                    <a:pt x="9" y="12"/>
                  </a:cubicBezTo>
                  <a:cubicBezTo>
                    <a:pt x="9" y="11"/>
                    <a:pt x="9" y="10"/>
                    <a:pt x="8" y="9"/>
                  </a:cubicBezTo>
                  <a:cubicBezTo>
                    <a:pt x="8" y="7"/>
                    <a:pt x="7" y="7"/>
                    <a:pt x="7" y="6"/>
                  </a:cubicBezTo>
                  <a:cubicBezTo>
                    <a:pt x="6" y="5"/>
                    <a:pt x="5" y="5"/>
                    <a:pt x="3" y="4"/>
                  </a:cubicBezTo>
                  <a:cubicBezTo>
                    <a:pt x="2" y="3"/>
                    <a:pt x="0" y="3"/>
                    <a:pt x="0" y="3"/>
                  </a:cubicBezTo>
                  <a:cubicBezTo>
                    <a:pt x="0" y="0"/>
                    <a:pt x="0" y="0"/>
                    <a:pt x="0" y="0"/>
                  </a:cubicBezTo>
                  <a:cubicBezTo>
                    <a:pt x="14" y="0"/>
                    <a:pt x="14" y="0"/>
                    <a:pt x="14" y="0"/>
                  </a:cubicBezTo>
                  <a:cubicBezTo>
                    <a:pt x="43" y="39"/>
                    <a:pt x="43" y="39"/>
                    <a:pt x="43" y="39"/>
                  </a:cubicBezTo>
                  <a:cubicBezTo>
                    <a:pt x="43" y="15"/>
                    <a:pt x="43" y="15"/>
                    <a:pt x="43" y="15"/>
                  </a:cubicBezTo>
                  <a:cubicBezTo>
                    <a:pt x="43" y="12"/>
                    <a:pt x="43" y="10"/>
                    <a:pt x="42" y="8"/>
                  </a:cubicBezTo>
                  <a:cubicBezTo>
                    <a:pt x="42" y="7"/>
                    <a:pt x="41" y="6"/>
                    <a:pt x="41" y="5"/>
                  </a:cubicBezTo>
                  <a:cubicBezTo>
                    <a:pt x="40" y="5"/>
                    <a:pt x="39" y="4"/>
                    <a:pt x="37" y="4"/>
                  </a:cubicBezTo>
                  <a:cubicBezTo>
                    <a:pt x="36" y="3"/>
                    <a:pt x="35" y="3"/>
                    <a:pt x="34" y="3"/>
                  </a:cubicBezTo>
                  <a:cubicBezTo>
                    <a:pt x="34" y="0"/>
                    <a:pt x="34" y="0"/>
                    <a:pt x="34" y="0"/>
                  </a:cubicBezTo>
                  <a:cubicBezTo>
                    <a:pt x="55" y="0"/>
                    <a:pt x="55" y="0"/>
                    <a:pt x="55" y="0"/>
                  </a:cubicBezTo>
                  <a:lnTo>
                    <a:pt x="55" y="3"/>
                  </a:lnTo>
                  <a:close/>
                </a:path>
              </a:pathLst>
            </a:custGeom>
            <a:grpFill/>
            <a:ln>
              <a:noFill/>
            </a:ln>
          </p:spPr>
          <p:txBody>
            <a:bodyPr vert="horz" wrap="square" lIns="91440" tIns="45720" rIns="91440" bIns="45720" numCol="1" anchor="t" anchorCtr="0" compatLnSpc="1"/>
            <a:lstStyle/>
            <a:p>
              <a:endParaRPr lang="zh-CN" altLang="en-US"/>
            </a:p>
          </p:txBody>
        </p:sp>
        <p:sp>
          <p:nvSpPr>
            <p:cNvPr id="39" name="Freeform 33"/>
            <p:cNvSpPr/>
            <p:nvPr userDrawn="1"/>
          </p:nvSpPr>
          <p:spPr bwMode="auto">
            <a:xfrm>
              <a:off x="2773314" y="1449810"/>
              <a:ext cx="187325" cy="203200"/>
            </a:xfrm>
            <a:custGeom>
              <a:avLst/>
              <a:gdLst>
                <a:gd name="T0" fmla="*/ 50 w 50"/>
                <a:gd name="T1" fmla="*/ 32 h 54"/>
                <a:gd name="T2" fmla="*/ 48 w 50"/>
                <a:gd name="T3" fmla="*/ 32 h 54"/>
                <a:gd name="T4" fmla="*/ 45 w 50"/>
                <a:gd name="T5" fmla="*/ 33 h 54"/>
                <a:gd name="T6" fmla="*/ 44 w 50"/>
                <a:gd name="T7" fmla="*/ 35 h 54"/>
                <a:gd name="T8" fmla="*/ 43 w 50"/>
                <a:gd name="T9" fmla="*/ 37 h 54"/>
                <a:gd name="T10" fmla="*/ 43 w 50"/>
                <a:gd name="T11" fmla="*/ 41 h 54"/>
                <a:gd name="T12" fmla="*/ 43 w 50"/>
                <a:gd name="T13" fmla="*/ 47 h 54"/>
                <a:gd name="T14" fmla="*/ 43 w 50"/>
                <a:gd name="T15" fmla="*/ 49 h 54"/>
                <a:gd name="T16" fmla="*/ 34 w 50"/>
                <a:gd name="T17" fmla="*/ 52 h 54"/>
                <a:gd name="T18" fmla="*/ 25 w 50"/>
                <a:gd name="T19" fmla="*/ 54 h 54"/>
                <a:gd name="T20" fmla="*/ 15 w 50"/>
                <a:gd name="T21" fmla="*/ 52 h 54"/>
                <a:gd name="T22" fmla="*/ 7 w 50"/>
                <a:gd name="T23" fmla="*/ 47 h 54"/>
                <a:gd name="T24" fmla="*/ 2 w 50"/>
                <a:gd name="T25" fmla="*/ 38 h 54"/>
                <a:gd name="T26" fmla="*/ 0 w 50"/>
                <a:gd name="T27" fmla="*/ 27 h 54"/>
                <a:gd name="T28" fmla="*/ 2 w 50"/>
                <a:gd name="T29" fmla="*/ 17 h 54"/>
                <a:gd name="T30" fmla="*/ 7 w 50"/>
                <a:gd name="T31" fmla="*/ 8 h 54"/>
                <a:gd name="T32" fmla="*/ 15 w 50"/>
                <a:gd name="T33" fmla="*/ 2 h 54"/>
                <a:gd name="T34" fmla="*/ 25 w 50"/>
                <a:gd name="T35" fmla="*/ 0 h 54"/>
                <a:gd name="T36" fmla="*/ 33 w 50"/>
                <a:gd name="T37" fmla="*/ 1 h 54"/>
                <a:gd name="T38" fmla="*/ 39 w 50"/>
                <a:gd name="T39" fmla="*/ 4 h 54"/>
                <a:gd name="T40" fmla="*/ 40 w 50"/>
                <a:gd name="T41" fmla="*/ 1 h 54"/>
                <a:gd name="T42" fmla="*/ 43 w 50"/>
                <a:gd name="T43" fmla="*/ 1 h 54"/>
                <a:gd name="T44" fmla="*/ 43 w 50"/>
                <a:gd name="T45" fmla="*/ 19 h 54"/>
                <a:gd name="T46" fmla="*/ 40 w 50"/>
                <a:gd name="T47" fmla="*/ 19 h 54"/>
                <a:gd name="T48" fmla="*/ 38 w 50"/>
                <a:gd name="T49" fmla="*/ 13 h 54"/>
                <a:gd name="T50" fmla="*/ 36 w 50"/>
                <a:gd name="T51" fmla="*/ 8 h 54"/>
                <a:gd name="T52" fmla="*/ 31 w 50"/>
                <a:gd name="T53" fmla="*/ 5 h 54"/>
                <a:gd name="T54" fmla="*/ 25 w 50"/>
                <a:gd name="T55" fmla="*/ 3 h 54"/>
                <a:gd name="T56" fmla="*/ 18 w 50"/>
                <a:gd name="T57" fmla="*/ 5 h 54"/>
                <a:gd name="T58" fmla="*/ 13 w 50"/>
                <a:gd name="T59" fmla="*/ 10 h 54"/>
                <a:gd name="T60" fmla="*/ 10 w 50"/>
                <a:gd name="T61" fmla="*/ 17 h 54"/>
                <a:gd name="T62" fmla="*/ 9 w 50"/>
                <a:gd name="T63" fmla="*/ 27 h 54"/>
                <a:gd name="T64" fmla="*/ 10 w 50"/>
                <a:gd name="T65" fmla="*/ 36 h 54"/>
                <a:gd name="T66" fmla="*/ 13 w 50"/>
                <a:gd name="T67" fmla="*/ 44 h 54"/>
                <a:gd name="T68" fmla="*/ 19 w 50"/>
                <a:gd name="T69" fmla="*/ 49 h 54"/>
                <a:gd name="T70" fmla="*/ 26 w 50"/>
                <a:gd name="T71" fmla="*/ 50 h 54"/>
                <a:gd name="T72" fmla="*/ 32 w 50"/>
                <a:gd name="T73" fmla="*/ 49 h 54"/>
                <a:gd name="T74" fmla="*/ 36 w 50"/>
                <a:gd name="T75" fmla="*/ 47 h 54"/>
                <a:gd name="T76" fmla="*/ 36 w 50"/>
                <a:gd name="T77" fmla="*/ 44 h 54"/>
                <a:gd name="T78" fmla="*/ 36 w 50"/>
                <a:gd name="T79" fmla="*/ 40 h 54"/>
                <a:gd name="T80" fmla="*/ 36 w 50"/>
                <a:gd name="T81" fmla="*/ 38 h 54"/>
                <a:gd name="T82" fmla="*/ 36 w 50"/>
                <a:gd name="T83" fmla="*/ 35 h 54"/>
                <a:gd name="T84" fmla="*/ 34 w 50"/>
                <a:gd name="T85" fmla="*/ 33 h 54"/>
                <a:gd name="T86" fmla="*/ 31 w 50"/>
                <a:gd name="T87" fmla="*/ 32 h 54"/>
                <a:gd name="T88" fmla="*/ 28 w 50"/>
                <a:gd name="T89" fmla="*/ 32 h 54"/>
                <a:gd name="T90" fmla="*/ 28 w 50"/>
                <a:gd name="T91" fmla="*/ 29 h 54"/>
                <a:gd name="T92" fmla="*/ 50 w 50"/>
                <a:gd name="T93" fmla="*/ 29 h 54"/>
                <a:gd name="T94" fmla="*/ 50 w 50"/>
                <a:gd name="T95" fmla="*/ 3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0" h="54">
                  <a:moveTo>
                    <a:pt x="50" y="32"/>
                  </a:moveTo>
                  <a:cubicBezTo>
                    <a:pt x="49" y="32"/>
                    <a:pt x="49" y="32"/>
                    <a:pt x="48" y="32"/>
                  </a:cubicBezTo>
                  <a:cubicBezTo>
                    <a:pt x="47" y="32"/>
                    <a:pt x="46" y="33"/>
                    <a:pt x="45" y="33"/>
                  </a:cubicBezTo>
                  <a:cubicBezTo>
                    <a:pt x="44" y="33"/>
                    <a:pt x="44" y="34"/>
                    <a:pt x="44" y="35"/>
                  </a:cubicBezTo>
                  <a:cubicBezTo>
                    <a:pt x="43" y="35"/>
                    <a:pt x="43" y="36"/>
                    <a:pt x="43" y="37"/>
                  </a:cubicBezTo>
                  <a:cubicBezTo>
                    <a:pt x="43" y="41"/>
                    <a:pt x="43" y="41"/>
                    <a:pt x="43" y="41"/>
                  </a:cubicBezTo>
                  <a:cubicBezTo>
                    <a:pt x="43" y="44"/>
                    <a:pt x="43" y="46"/>
                    <a:pt x="43" y="47"/>
                  </a:cubicBezTo>
                  <a:cubicBezTo>
                    <a:pt x="43" y="48"/>
                    <a:pt x="43" y="48"/>
                    <a:pt x="43" y="49"/>
                  </a:cubicBezTo>
                  <a:cubicBezTo>
                    <a:pt x="40" y="51"/>
                    <a:pt x="37" y="52"/>
                    <a:pt x="34" y="52"/>
                  </a:cubicBezTo>
                  <a:cubicBezTo>
                    <a:pt x="31" y="53"/>
                    <a:pt x="28" y="54"/>
                    <a:pt x="25" y="54"/>
                  </a:cubicBezTo>
                  <a:cubicBezTo>
                    <a:pt x="21" y="54"/>
                    <a:pt x="18" y="53"/>
                    <a:pt x="15" y="52"/>
                  </a:cubicBezTo>
                  <a:cubicBezTo>
                    <a:pt x="12" y="51"/>
                    <a:pt x="10" y="49"/>
                    <a:pt x="7" y="47"/>
                  </a:cubicBezTo>
                  <a:cubicBezTo>
                    <a:pt x="5" y="44"/>
                    <a:pt x="3" y="41"/>
                    <a:pt x="2" y="38"/>
                  </a:cubicBezTo>
                  <a:cubicBezTo>
                    <a:pt x="1" y="35"/>
                    <a:pt x="0" y="31"/>
                    <a:pt x="0" y="27"/>
                  </a:cubicBezTo>
                  <a:cubicBezTo>
                    <a:pt x="0" y="23"/>
                    <a:pt x="1" y="20"/>
                    <a:pt x="2" y="17"/>
                  </a:cubicBezTo>
                  <a:cubicBezTo>
                    <a:pt x="3" y="13"/>
                    <a:pt x="5" y="10"/>
                    <a:pt x="7" y="8"/>
                  </a:cubicBezTo>
                  <a:cubicBezTo>
                    <a:pt x="10" y="5"/>
                    <a:pt x="12" y="4"/>
                    <a:pt x="15" y="2"/>
                  </a:cubicBezTo>
                  <a:cubicBezTo>
                    <a:pt x="19" y="1"/>
                    <a:pt x="22" y="0"/>
                    <a:pt x="25" y="0"/>
                  </a:cubicBezTo>
                  <a:cubicBezTo>
                    <a:pt x="28" y="0"/>
                    <a:pt x="31" y="1"/>
                    <a:pt x="33" y="1"/>
                  </a:cubicBezTo>
                  <a:cubicBezTo>
                    <a:pt x="35" y="2"/>
                    <a:pt x="37" y="3"/>
                    <a:pt x="39" y="4"/>
                  </a:cubicBezTo>
                  <a:cubicBezTo>
                    <a:pt x="40" y="1"/>
                    <a:pt x="40" y="1"/>
                    <a:pt x="40" y="1"/>
                  </a:cubicBezTo>
                  <a:cubicBezTo>
                    <a:pt x="43" y="1"/>
                    <a:pt x="43" y="1"/>
                    <a:pt x="43" y="1"/>
                  </a:cubicBezTo>
                  <a:cubicBezTo>
                    <a:pt x="43" y="19"/>
                    <a:pt x="43" y="19"/>
                    <a:pt x="43" y="19"/>
                  </a:cubicBezTo>
                  <a:cubicBezTo>
                    <a:pt x="40" y="19"/>
                    <a:pt x="40" y="19"/>
                    <a:pt x="40" y="19"/>
                  </a:cubicBezTo>
                  <a:cubicBezTo>
                    <a:pt x="40" y="17"/>
                    <a:pt x="39" y="15"/>
                    <a:pt x="38" y="13"/>
                  </a:cubicBezTo>
                  <a:cubicBezTo>
                    <a:pt x="38" y="12"/>
                    <a:pt x="37" y="10"/>
                    <a:pt x="36" y="8"/>
                  </a:cubicBezTo>
                  <a:cubicBezTo>
                    <a:pt x="34" y="7"/>
                    <a:pt x="33" y="6"/>
                    <a:pt x="31" y="5"/>
                  </a:cubicBezTo>
                  <a:cubicBezTo>
                    <a:pt x="30" y="4"/>
                    <a:pt x="28" y="3"/>
                    <a:pt x="25" y="3"/>
                  </a:cubicBezTo>
                  <a:cubicBezTo>
                    <a:pt x="23" y="3"/>
                    <a:pt x="20" y="4"/>
                    <a:pt x="18" y="5"/>
                  </a:cubicBezTo>
                  <a:cubicBezTo>
                    <a:pt x="16" y="6"/>
                    <a:pt x="15" y="7"/>
                    <a:pt x="13" y="10"/>
                  </a:cubicBezTo>
                  <a:cubicBezTo>
                    <a:pt x="12" y="12"/>
                    <a:pt x="11" y="14"/>
                    <a:pt x="10" y="17"/>
                  </a:cubicBezTo>
                  <a:cubicBezTo>
                    <a:pt x="9" y="20"/>
                    <a:pt x="9" y="23"/>
                    <a:pt x="9" y="27"/>
                  </a:cubicBezTo>
                  <a:cubicBezTo>
                    <a:pt x="9" y="30"/>
                    <a:pt x="9" y="33"/>
                    <a:pt x="10" y="36"/>
                  </a:cubicBezTo>
                  <a:cubicBezTo>
                    <a:pt x="11" y="39"/>
                    <a:pt x="12" y="41"/>
                    <a:pt x="13" y="44"/>
                  </a:cubicBezTo>
                  <a:cubicBezTo>
                    <a:pt x="15" y="46"/>
                    <a:pt x="17" y="47"/>
                    <a:pt x="19" y="49"/>
                  </a:cubicBezTo>
                  <a:cubicBezTo>
                    <a:pt x="21" y="50"/>
                    <a:pt x="24" y="50"/>
                    <a:pt x="26" y="50"/>
                  </a:cubicBezTo>
                  <a:cubicBezTo>
                    <a:pt x="28" y="50"/>
                    <a:pt x="30" y="50"/>
                    <a:pt x="32" y="49"/>
                  </a:cubicBezTo>
                  <a:cubicBezTo>
                    <a:pt x="34" y="49"/>
                    <a:pt x="35" y="48"/>
                    <a:pt x="36" y="47"/>
                  </a:cubicBezTo>
                  <a:cubicBezTo>
                    <a:pt x="36" y="46"/>
                    <a:pt x="36" y="45"/>
                    <a:pt x="36" y="44"/>
                  </a:cubicBezTo>
                  <a:cubicBezTo>
                    <a:pt x="36" y="42"/>
                    <a:pt x="36" y="41"/>
                    <a:pt x="36" y="40"/>
                  </a:cubicBezTo>
                  <a:cubicBezTo>
                    <a:pt x="36" y="38"/>
                    <a:pt x="36" y="38"/>
                    <a:pt x="36" y="38"/>
                  </a:cubicBezTo>
                  <a:cubicBezTo>
                    <a:pt x="36" y="37"/>
                    <a:pt x="36" y="36"/>
                    <a:pt x="36" y="35"/>
                  </a:cubicBezTo>
                  <a:cubicBezTo>
                    <a:pt x="35" y="34"/>
                    <a:pt x="35" y="34"/>
                    <a:pt x="34" y="33"/>
                  </a:cubicBezTo>
                  <a:cubicBezTo>
                    <a:pt x="33" y="33"/>
                    <a:pt x="32" y="33"/>
                    <a:pt x="31" y="32"/>
                  </a:cubicBezTo>
                  <a:cubicBezTo>
                    <a:pt x="29" y="32"/>
                    <a:pt x="28" y="32"/>
                    <a:pt x="28" y="32"/>
                  </a:cubicBezTo>
                  <a:cubicBezTo>
                    <a:pt x="28" y="29"/>
                    <a:pt x="28" y="29"/>
                    <a:pt x="28" y="29"/>
                  </a:cubicBezTo>
                  <a:cubicBezTo>
                    <a:pt x="50" y="29"/>
                    <a:pt x="50" y="29"/>
                    <a:pt x="50" y="29"/>
                  </a:cubicBezTo>
                  <a:lnTo>
                    <a:pt x="50" y="32"/>
                  </a:lnTo>
                  <a:close/>
                </a:path>
              </a:pathLst>
            </a:custGeom>
            <a:grpFill/>
            <a:ln>
              <a:noFill/>
            </a:ln>
          </p:spPr>
          <p:txBody>
            <a:bodyPr vert="horz" wrap="square" lIns="91440" tIns="45720" rIns="91440" bIns="45720" numCol="1" anchor="t" anchorCtr="0" compatLnSpc="1"/>
            <a:lstStyle/>
            <a:p>
              <a:endParaRPr lang="zh-CN" altLang="en-US"/>
            </a:p>
          </p:txBody>
        </p:sp>
        <p:sp>
          <p:nvSpPr>
            <p:cNvPr id="40" name="Freeform 34"/>
            <p:cNvSpPr/>
            <p:nvPr userDrawn="1"/>
          </p:nvSpPr>
          <p:spPr bwMode="auto">
            <a:xfrm>
              <a:off x="3040014" y="1452985"/>
              <a:ext cx="195263" cy="200025"/>
            </a:xfrm>
            <a:custGeom>
              <a:avLst/>
              <a:gdLst>
                <a:gd name="T0" fmla="*/ 52 w 52"/>
                <a:gd name="T1" fmla="*/ 3 h 53"/>
                <a:gd name="T2" fmla="*/ 49 w 52"/>
                <a:gd name="T3" fmla="*/ 3 h 53"/>
                <a:gd name="T4" fmla="*/ 46 w 52"/>
                <a:gd name="T5" fmla="*/ 5 h 53"/>
                <a:gd name="T6" fmla="*/ 44 w 52"/>
                <a:gd name="T7" fmla="*/ 8 h 53"/>
                <a:gd name="T8" fmla="*/ 44 w 52"/>
                <a:gd name="T9" fmla="*/ 14 h 53"/>
                <a:gd name="T10" fmla="*/ 44 w 52"/>
                <a:gd name="T11" fmla="*/ 36 h 53"/>
                <a:gd name="T12" fmla="*/ 42 w 52"/>
                <a:gd name="T13" fmla="*/ 44 h 53"/>
                <a:gd name="T14" fmla="*/ 37 w 52"/>
                <a:gd name="T15" fmla="*/ 49 h 53"/>
                <a:gd name="T16" fmla="*/ 31 w 52"/>
                <a:gd name="T17" fmla="*/ 52 h 53"/>
                <a:gd name="T18" fmla="*/ 25 w 52"/>
                <a:gd name="T19" fmla="*/ 53 h 53"/>
                <a:gd name="T20" fmla="*/ 17 w 52"/>
                <a:gd name="T21" fmla="*/ 51 h 53"/>
                <a:gd name="T22" fmla="*/ 11 w 52"/>
                <a:gd name="T23" fmla="*/ 48 h 53"/>
                <a:gd name="T24" fmla="*/ 8 w 52"/>
                <a:gd name="T25" fmla="*/ 43 h 53"/>
                <a:gd name="T26" fmla="*/ 6 w 52"/>
                <a:gd name="T27" fmla="*/ 38 h 53"/>
                <a:gd name="T28" fmla="*/ 6 w 52"/>
                <a:gd name="T29" fmla="*/ 8 h 53"/>
                <a:gd name="T30" fmla="*/ 6 w 52"/>
                <a:gd name="T31" fmla="*/ 6 h 53"/>
                <a:gd name="T32" fmla="*/ 4 w 52"/>
                <a:gd name="T33" fmla="*/ 4 h 53"/>
                <a:gd name="T34" fmla="*/ 2 w 52"/>
                <a:gd name="T35" fmla="*/ 3 h 53"/>
                <a:gd name="T36" fmla="*/ 0 w 52"/>
                <a:gd name="T37" fmla="*/ 3 h 53"/>
                <a:gd name="T38" fmla="*/ 0 w 52"/>
                <a:gd name="T39" fmla="*/ 0 h 53"/>
                <a:gd name="T40" fmla="*/ 21 w 52"/>
                <a:gd name="T41" fmla="*/ 0 h 53"/>
                <a:gd name="T42" fmla="*/ 21 w 52"/>
                <a:gd name="T43" fmla="*/ 3 h 53"/>
                <a:gd name="T44" fmla="*/ 18 w 52"/>
                <a:gd name="T45" fmla="*/ 3 h 53"/>
                <a:gd name="T46" fmla="*/ 16 w 52"/>
                <a:gd name="T47" fmla="*/ 4 h 53"/>
                <a:gd name="T48" fmla="*/ 14 w 52"/>
                <a:gd name="T49" fmla="*/ 5 h 53"/>
                <a:gd name="T50" fmla="*/ 14 w 52"/>
                <a:gd name="T51" fmla="*/ 8 h 53"/>
                <a:gd name="T52" fmla="*/ 14 w 52"/>
                <a:gd name="T53" fmla="*/ 36 h 53"/>
                <a:gd name="T54" fmla="*/ 15 w 52"/>
                <a:gd name="T55" fmla="*/ 40 h 53"/>
                <a:gd name="T56" fmla="*/ 16 w 52"/>
                <a:gd name="T57" fmla="*/ 44 h 53"/>
                <a:gd name="T58" fmla="*/ 20 w 52"/>
                <a:gd name="T59" fmla="*/ 47 h 53"/>
                <a:gd name="T60" fmla="*/ 27 w 52"/>
                <a:gd name="T61" fmla="*/ 49 h 53"/>
                <a:gd name="T62" fmla="*/ 33 w 52"/>
                <a:gd name="T63" fmla="*/ 47 h 53"/>
                <a:gd name="T64" fmla="*/ 38 w 52"/>
                <a:gd name="T65" fmla="*/ 44 h 53"/>
                <a:gd name="T66" fmla="*/ 40 w 52"/>
                <a:gd name="T67" fmla="*/ 40 h 53"/>
                <a:gd name="T68" fmla="*/ 40 w 52"/>
                <a:gd name="T69" fmla="*/ 36 h 53"/>
                <a:gd name="T70" fmla="*/ 40 w 52"/>
                <a:gd name="T71" fmla="*/ 15 h 53"/>
                <a:gd name="T72" fmla="*/ 40 w 52"/>
                <a:gd name="T73" fmla="*/ 8 h 53"/>
                <a:gd name="T74" fmla="*/ 38 w 52"/>
                <a:gd name="T75" fmla="*/ 5 h 53"/>
                <a:gd name="T76" fmla="*/ 35 w 52"/>
                <a:gd name="T77" fmla="*/ 4 h 53"/>
                <a:gd name="T78" fmla="*/ 31 w 52"/>
                <a:gd name="T79" fmla="*/ 3 h 53"/>
                <a:gd name="T80" fmla="*/ 31 w 52"/>
                <a:gd name="T81" fmla="*/ 0 h 53"/>
                <a:gd name="T82" fmla="*/ 52 w 52"/>
                <a:gd name="T83" fmla="*/ 0 h 53"/>
                <a:gd name="T84" fmla="*/ 52 w 52"/>
                <a:gd name="T85" fmla="*/ 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 h="53">
                  <a:moveTo>
                    <a:pt x="52" y="3"/>
                  </a:moveTo>
                  <a:cubicBezTo>
                    <a:pt x="51" y="3"/>
                    <a:pt x="50" y="3"/>
                    <a:pt x="49" y="3"/>
                  </a:cubicBezTo>
                  <a:cubicBezTo>
                    <a:pt x="48" y="4"/>
                    <a:pt x="47" y="4"/>
                    <a:pt x="46" y="5"/>
                  </a:cubicBezTo>
                  <a:cubicBezTo>
                    <a:pt x="45" y="5"/>
                    <a:pt x="45" y="6"/>
                    <a:pt x="44" y="8"/>
                  </a:cubicBezTo>
                  <a:cubicBezTo>
                    <a:pt x="44" y="10"/>
                    <a:pt x="44" y="12"/>
                    <a:pt x="44" y="14"/>
                  </a:cubicBezTo>
                  <a:cubicBezTo>
                    <a:pt x="44" y="36"/>
                    <a:pt x="44" y="36"/>
                    <a:pt x="44" y="36"/>
                  </a:cubicBezTo>
                  <a:cubicBezTo>
                    <a:pt x="44" y="39"/>
                    <a:pt x="43" y="42"/>
                    <a:pt x="42" y="44"/>
                  </a:cubicBezTo>
                  <a:cubicBezTo>
                    <a:pt x="41" y="46"/>
                    <a:pt x="39" y="48"/>
                    <a:pt x="37" y="49"/>
                  </a:cubicBezTo>
                  <a:cubicBezTo>
                    <a:pt x="36" y="50"/>
                    <a:pt x="34" y="51"/>
                    <a:pt x="31" y="52"/>
                  </a:cubicBezTo>
                  <a:cubicBezTo>
                    <a:pt x="29" y="52"/>
                    <a:pt x="27" y="53"/>
                    <a:pt x="25" y="53"/>
                  </a:cubicBezTo>
                  <a:cubicBezTo>
                    <a:pt x="22" y="53"/>
                    <a:pt x="20" y="52"/>
                    <a:pt x="17" y="51"/>
                  </a:cubicBezTo>
                  <a:cubicBezTo>
                    <a:pt x="15" y="51"/>
                    <a:pt x="13" y="49"/>
                    <a:pt x="11" y="48"/>
                  </a:cubicBezTo>
                  <a:cubicBezTo>
                    <a:pt x="10" y="47"/>
                    <a:pt x="8" y="45"/>
                    <a:pt x="8" y="43"/>
                  </a:cubicBezTo>
                  <a:cubicBezTo>
                    <a:pt x="7" y="42"/>
                    <a:pt x="6" y="40"/>
                    <a:pt x="6" y="38"/>
                  </a:cubicBezTo>
                  <a:cubicBezTo>
                    <a:pt x="6" y="8"/>
                    <a:pt x="6" y="8"/>
                    <a:pt x="6" y="8"/>
                  </a:cubicBezTo>
                  <a:cubicBezTo>
                    <a:pt x="6" y="7"/>
                    <a:pt x="6" y="6"/>
                    <a:pt x="6" y="6"/>
                  </a:cubicBezTo>
                  <a:cubicBezTo>
                    <a:pt x="6" y="5"/>
                    <a:pt x="5" y="5"/>
                    <a:pt x="4" y="4"/>
                  </a:cubicBezTo>
                  <a:cubicBezTo>
                    <a:pt x="4" y="4"/>
                    <a:pt x="3" y="4"/>
                    <a:pt x="2" y="3"/>
                  </a:cubicBezTo>
                  <a:cubicBezTo>
                    <a:pt x="1" y="3"/>
                    <a:pt x="0" y="3"/>
                    <a:pt x="0" y="3"/>
                  </a:cubicBezTo>
                  <a:cubicBezTo>
                    <a:pt x="0" y="0"/>
                    <a:pt x="0" y="0"/>
                    <a:pt x="0" y="0"/>
                  </a:cubicBezTo>
                  <a:cubicBezTo>
                    <a:pt x="21" y="0"/>
                    <a:pt x="21" y="0"/>
                    <a:pt x="21" y="0"/>
                  </a:cubicBezTo>
                  <a:cubicBezTo>
                    <a:pt x="21" y="3"/>
                    <a:pt x="21" y="3"/>
                    <a:pt x="21" y="3"/>
                  </a:cubicBezTo>
                  <a:cubicBezTo>
                    <a:pt x="20" y="3"/>
                    <a:pt x="19" y="3"/>
                    <a:pt x="18" y="3"/>
                  </a:cubicBezTo>
                  <a:cubicBezTo>
                    <a:pt x="17" y="4"/>
                    <a:pt x="17" y="4"/>
                    <a:pt x="16" y="4"/>
                  </a:cubicBezTo>
                  <a:cubicBezTo>
                    <a:pt x="15" y="4"/>
                    <a:pt x="15" y="5"/>
                    <a:pt x="14" y="5"/>
                  </a:cubicBezTo>
                  <a:cubicBezTo>
                    <a:pt x="14" y="6"/>
                    <a:pt x="14" y="7"/>
                    <a:pt x="14" y="8"/>
                  </a:cubicBezTo>
                  <a:cubicBezTo>
                    <a:pt x="14" y="36"/>
                    <a:pt x="14" y="36"/>
                    <a:pt x="14" y="36"/>
                  </a:cubicBezTo>
                  <a:cubicBezTo>
                    <a:pt x="14" y="37"/>
                    <a:pt x="14" y="38"/>
                    <a:pt x="15" y="40"/>
                  </a:cubicBezTo>
                  <a:cubicBezTo>
                    <a:pt x="15" y="41"/>
                    <a:pt x="15" y="43"/>
                    <a:pt x="16" y="44"/>
                  </a:cubicBezTo>
                  <a:cubicBezTo>
                    <a:pt x="17" y="45"/>
                    <a:pt x="19" y="46"/>
                    <a:pt x="20" y="47"/>
                  </a:cubicBezTo>
                  <a:cubicBezTo>
                    <a:pt x="22" y="48"/>
                    <a:pt x="24" y="49"/>
                    <a:pt x="27" y="49"/>
                  </a:cubicBezTo>
                  <a:cubicBezTo>
                    <a:pt x="29" y="49"/>
                    <a:pt x="32" y="48"/>
                    <a:pt x="33" y="47"/>
                  </a:cubicBezTo>
                  <a:cubicBezTo>
                    <a:pt x="35" y="46"/>
                    <a:pt x="37" y="45"/>
                    <a:pt x="38" y="44"/>
                  </a:cubicBezTo>
                  <a:cubicBezTo>
                    <a:pt x="39" y="43"/>
                    <a:pt x="39" y="41"/>
                    <a:pt x="40" y="40"/>
                  </a:cubicBezTo>
                  <a:cubicBezTo>
                    <a:pt x="40" y="39"/>
                    <a:pt x="40" y="37"/>
                    <a:pt x="40" y="36"/>
                  </a:cubicBezTo>
                  <a:cubicBezTo>
                    <a:pt x="40" y="15"/>
                    <a:pt x="40" y="15"/>
                    <a:pt x="40" y="15"/>
                  </a:cubicBezTo>
                  <a:cubicBezTo>
                    <a:pt x="40" y="12"/>
                    <a:pt x="40" y="10"/>
                    <a:pt x="40" y="8"/>
                  </a:cubicBezTo>
                  <a:cubicBezTo>
                    <a:pt x="39" y="7"/>
                    <a:pt x="39" y="6"/>
                    <a:pt x="38" y="5"/>
                  </a:cubicBezTo>
                  <a:cubicBezTo>
                    <a:pt x="37" y="4"/>
                    <a:pt x="36" y="4"/>
                    <a:pt x="35" y="4"/>
                  </a:cubicBezTo>
                  <a:cubicBezTo>
                    <a:pt x="33" y="3"/>
                    <a:pt x="32" y="3"/>
                    <a:pt x="31" y="3"/>
                  </a:cubicBezTo>
                  <a:cubicBezTo>
                    <a:pt x="31" y="0"/>
                    <a:pt x="31" y="0"/>
                    <a:pt x="31" y="0"/>
                  </a:cubicBezTo>
                  <a:cubicBezTo>
                    <a:pt x="52" y="0"/>
                    <a:pt x="52" y="0"/>
                    <a:pt x="52" y="0"/>
                  </a:cubicBezTo>
                  <a:lnTo>
                    <a:pt x="52" y="3"/>
                  </a:lnTo>
                  <a:close/>
                </a:path>
              </a:pathLst>
            </a:custGeom>
            <a:grpFill/>
            <a:ln>
              <a:noFill/>
            </a:ln>
          </p:spPr>
          <p:txBody>
            <a:bodyPr vert="horz" wrap="square" lIns="91440" tIns="45720" rIns="91440" bIns="45720" numCol="1" anchor="t" anchorCtr="0" compatLnSpc="1"/>
            <a:lstStyle/>
            <a:p>
              <a:endParaRPr lang="zh-CN" altLang="en-US"/>
            </a:p>
          </p:txBody>
        </p:sp>
        <p:sp>
          <p:nvSpPr>
            <p:cNvPr id="41" name="Freeform 35"/>
            <p:cNvSpPr/>
            <p:nvPr userDrawn="1"/>
          </p:nvSpPr>
          <p:spPr bwMode="auto">
            <a:xfrm>
              <a:off x="3243214" y="1452985"/>
              <a:ext cx="206375" cy="196850"/>
            </a:xfrm>
            <a:custGeom>
              <a:avLst/>
              <a:gdLst>
                <a:gd name="T0" fmla="*/ 55 w 55"/>
                <a:gd name="T1" fmla="*/ 3 h 52"/>
                <a:gd name="T2" fmla="*/ 52 w 55"/>
                <a:gd name="T3" fmla="*/ 4 h 52"/>
                <a:gd name="T4" fmla="*/ 49 w 55"/>
                <a:gd name="T5" fmla="*/ 5 h 52"/>
                <a:gd name="T6" fmla="*/ 48 w 55"/>
                <a:gd name="T7" fmla="*/ 8 h 52"/>
                <a:gd name="T8" fmla="*/ 47 w 55"/>
                <a:gd name="T9" fmla="*/ 15 h 52"/>
                <a:gd name="T10" fmla="*/ 47 w 55"/>
                <a:gd name="T11" fmla="*/ 52 h 52"/>
                <a:gd name="T12" fmla="*/ 44 w 55"/>
                <a:gd name="T13" fmla="*/ 52 h 52"/>
                <a:gd name="T14" fmla="*/ 13 w 55"/>
                <a:gd name="T15" fmla="*/ 10 h 52"/>
                <a:gd name="T16" fmla="*/ 13 w 55"/>
                <a:gd name="T17" fmla="*/ 37 h 52"/>
                <a:gd name="T18" fmla="*/ 14 w 55"/>
                <a:gd name="T19" fmla="*/ 43 h 52"/>
                <a:gd name="T20" fmla="*/ 15 w 55"/>
                <a:gd name="T21" fmla="*/ 47 h 52"/>
                <a:gd name="T22" fmla="*/ 19 w 55"/>
                <a:gd name="T23" fmla="*/ 48 h 52"/>
                <a:gd name="T24" fmla="*/ 22 w 55"/>
                <a:gd name="T25" fmla="*/ 49 h 52"/>
                <a:gd name="T26" fmla="*/ 22 w 55"/>
                <a:gd name="T27" fmla="*/ 51 h 52"/>
                <a:gd name="T28" fmla="*/ 1 w 55"/>
                <a:gd name="T29" fmla="*/ 51 h 52"/>
                <a:gd name="T30" fmla="*/ 1 w 55"/>
                <a:gd name="T31" fmla="*/ 49 h 52"/>
                <a:gd name="T32" fmla="*/ 5 w 55"/>
                <a:gd name="T33" fmla="*/ 48 h 52"/>
                <a:gd name="T34" fmla="*/ 7 w 55"/>
                <a:gd name="T35" fmla="*/ 47 h 52"/>
                <a:gd name="T36" fmla="*/ 9 w 55"/>
                <a:gd name="T37" fmla="*/ 44 h 52"/>
                <a:gd name="T38" fmla="*/ 10 w 55"/>
                <a:gd name="T39" fmla="*/ 37 h 52"/>
                <a:gd name="T40" fmla="*/ 10 w 55"/>
                <a:gd name="T41" fmla="*/ 12 h 52"/>
                <a:gd name="T42" fmla="*/ 9 w 55"/>
                <a:gd name="T43" fmla="*/ 9 h 52"/>
                <a:gd name="T44" fmla="*/ 8 w 55"/>
                <a:gd name="T45" fmla="*/ 6 h 52"/>
                <a:gd name="T46" fmla="*/ 4 w 55"/>
                <a:gd name="T47" fmla="*/ 4 h 52"/>
                <a:gd name="T48" fmla="*/ 0 w 55"/>
                <a:gd name="T49" fmla="*/ 3 h 52"/>
                <a:gd name="T50" fmla="*/ 0 w 55"/>
                <a:gd name="T51" fmla="*/ 0 h 52"/>
                <a:gd name="T52" fmla="*/ 15 w 55"/>
                <a:gd name="T53" fmla="*/ 0 h 52"/>
                <a:gd name="T54" fmla="*/ 44 w 55"/>
                <a:gd name="T55" fmla="*/ 39 h 52"/>
                <a:gd name="T56" fmla="*/ 44 w 55"/>
                <a:gd name="T57" fmla="*/ 15 h 52"/>
                <a:gd name="T58" fmla="*/ 43 w 55"/>
                <a:gd name="T59" fmla="*/ 8 h 52"/>
                <a:gd name="T60" fmla="*/ 41 w 55"/>
                <a:gd name="T61" fmla="*/ 5 h 52"/>
                <a:gd name="T62" fmla="*/ 38 w 55"/>
                <a:gd name="T63" fmla="*/ 4 h 52"/>
                <a:gd name="T64" fmla="*/ 35 w 55"/>
                <a:gd name="T65" fmla="*/ 3 h 52"/>
                <a:gd name="T66" fmla="*/ 35 w 55"/>
                <a:gd name="T67" fmla="*/ 0 h 52"/>
                <a:gd name="T68" fmla="*/ 55 w 55"/>
                <a:gd name="T69" fmla="*/ 0 h 52"/>
                <a:gd name="T70" fmla="*/ 55 w 55"/>
                <a:gd name="T71" fmla="*/ 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 h="52">
                  <a:moveTo>
                    <a:pt x="55" y="3"/>
                  </a:moveTo>
                  <a:cubicBezTo>
                    <a:pt x="55" y="3"/>
                    <a:pt x="54" y="3"/>
                    <a:pt x="52" y="4"/>
                  </a:cubicBezTo>
                  <a:cubicBezTo>
                    <a:pt x="51" y="4"/>
                    <a:pt x="50" y="4"/>
                    <a:pt x="49" y="5"/>
                  </a:cubicBezTo>
                  <a:cubicBezTo>
                    <a:pt x="48" y="5"/>
                    <a:pt x="48" y="6"/>
                    <a:pt x="48" y="8"/>
                  </a:cubicBezTo>
                  <a:cubicBezTo>
                    <a:pt x="47" y="10"/>
                    <a:pt x="47" y="12"/>
                    <a:pt x="47" y="15"/>
                  </a:cubicBezTo>
                  <a:cubicBezTo>
                    <a:pt x="47" y="52"/>
                    <a:pt x="47" y="52"/>
                    <a:pt x="47" y="52"/>
                  </a:cubicBezTo>
                  <a:cubicBezTo>
                    <a:pt x="44" y="52"/>
                    <a:pt x="44" y="52"/>
                    <a:pt x="44" y="52"/>
                  </a:cubicBezTo>
                  <a:cubicBezTo>
                    <a:pt x="13" y="10"/>
                    <a:pt x="13" y="10"/>
                    <a:pt x="13" y="10"/>
                  </a:cubicBezTo>
                  <a:cubicBezTo>
                    <a:pt x="13" y="37"/>
                    <a:pt x="13" y="37"/>
                    <a:pt x="13" y="37"/>
                  </a:cubicBezTo>
                  <a:cubicBezTo>
                    <a:pt x="13" y="39"/>
                    <a:pt x="13" y="42"/>
                    <a:pt x="14" y="43"/>
                  </a:cubicBezTo>
                  <a:cubicBezTo>
                    <a:pt x="14" y="45"/>
                    <a:pt x="15" y="46"/>
                    <a:pt x="15" y="47"/>
                  </a:cubicBezTo>
                  <a:cubicBezTo>
                    <a:pt x="16" y="47"/>
                    <a:pt x="17" y="48"/>
                    <a:pt x="19" y="48"/>
                  </a:cubicBezTo>
                  <a:cubicBezTo>
                    <a:pt x="20" y="49"/>
                    <a:pt x="22" y="49"/>
                    <a:pt x="22" y="49"/>
                  </a:cubicBezTo>
                  <a:cubicBezTo>
                    <a:pt x="22" y="51"/>
                    <a:pt x="22" y="51"/>
                    <a:pt x="22" y="51"/>
                  </a:cubicBezTo>
                  <a:cubicBezTo>
                    <a:pt x="1" y="51"/>
                    <a:pt x="1" y="51"/>
                    <a:pt x="1" y="51"/>
                  </a:cubicBezTo>
                  <a:cubicBezTo>
                    <a:pt x="1" y="49"/>
                    <a:pt x="1" y="49"/>
                    <a:pt x="1" y="49"/>
                  </a:cubicBezTo>
                  <a:cubicBezTo>
                    <a:pt x="2" y="49"/>
                    <a:pt x="3" y="49"/>
                    <a:pt x="5" y="48"/>
                  </a:cubicBezTo>
                  <a:cubicBezTo>
                    <a:pt x="6" y="48"/>
                    <a:pt x="7" y="47"/>
                    <a:pt x="7" y="47"/>
                  </a:cubicBezTo>
                  <a:cubicBezTo>
                    <a:pt x="8" y="46"/>
                    <a:pt x="9" y="45"/>
                    <a:pt x="9" y="44"/>
                  </a:cubicBezTo>
                  <a:cubicBezTo>
                    <a:pt x="9" y="43"/>
                    <a:pt x="10" y="40"/>
                    <a:pt x="10" y="37"/>
                  </a:cubicBezTo>
                  <a:cubicBezTo>
                    <a:pt x="10" y="12"/>
                    <a:pt x="10" y="12"/>
                    <a:pt x="10" y="12"/>
                  </a:cubicBezTo>
                  <a:cubicBezTo>
                    <a:pt x="10" y="11"/>
                    <a:pt x="9" y="10"/>
                    <a:pt x="9" y="9"/>
                  </a:cubicBezTo>
                  <a:cubicBezTo>
                    <a:pt x="9" y="7"/>
                    <a:pt x="8" y="7"/>
                    <a:pt x="8" y="6"/>
                  </a:cubicBezTo>
                  <a:cubicBezTo>
                    <a:pt x="7" y="5"/>
                    <a:pt x="6" y="5"/>
                    <a:pt x="4" y="4"/>
                  </a:cubicBezTo>
                  <a:cubicBezTo>
                    <a:pt x="3" y="3"/>
                    <a:pt x="1" y="3"/>
                    <a:pt x="0" y="3"/>
                  </a:cubicBezTo>
                  <a:cubicBezTo>
                    <a:pt x="0" y="0"/>
                    <a:pt x="0" y="0"/>
                    <a:pt x="0" y="0"/>
                  </a:cubicBezTo>
                  <a:cubicBezTo>
                    <a:pt x="15" y="0"/>
                    <a:pt x="15" y="0"/>
                    <a:pt x="15" y="0"/>
                  </a:cubicBezTo>
                  <a:cubicBezTo>
                    <a:pt x="44" y="39"/>
                    <a:pt x="44" y="39"/>
                    <a:pt x="44" y="39"/>
                  </a:cubicBezTo>
                  <a:cubicBezTo>
                    <a:pt x="44" y="15"/>
                    <a:pt x="44" y="15"/>
                    <a:pt x="44" y="15"/>
                  </a:cubicBezTo>
                  <a:cubicBezTo>
                    <a:pt x="44" y="12"/>
                    <a:pt x="43" y="10"/>
                    <a:pt x="43" y="8"/>
                  </a:cubicBezTo>
                  <a:cubicBezTo>
                    <a:pt x="43" y="7"/>
                    <a:pt x="42" y="6"/>
                    <a:pt x="41" y="5"/>
                  </a:cubicBezTo>
                  <a:cubicBezTo>
                    <a:pt x="41" y="5"/>
                    <a:pt x="40" y="4"/>
                    <a:pt x="38" y="4"/>
                  </a:cubicBezTo>
                  <a:cubicBezTo>
                    <a:pt x="37" y="3"/>
                    <a:pt x="36" y="3"/>
                    <a:pt x="35" y="3"/>
                  </a:cubicBezTo>
                  <a:cubicBezTo>
                    <a:pt x="35" y="0"/>
                    <a:pt x="35" y="0"/>
                    <a:pt x="35" y="0"/>
                  </a:cubicBezTo>
                  <a:cubicBezTo>
                    <a:pt x="55" y="0"/>
                    <a:pt x="55" y="0"/>
                    <a:pt x="55" y="0"/>
                  </a:cubicBezTo>
                  <a:lnTo>
                    <a:pt x="55" y="3"/>
                  </a:lnTo>
                  <a:close/>
                </a:path>
              </a:pathLst>
            </a:custGeom>
            <a:grpFill/>
            <a:ln>
              <a:noFill/>
            </a:ln>
          </p:spPr>
          <p:txBody>
            <a:bodyPr vert="horz" wrap="square" lIns="91440" tIns="45720" rIns="91440" bIns="45720" numCol="1" anchor="t" anchorCtr="0" compatLnSpc="1"/>
            <a:lstStyle/>
            <a:p>
              <a:endParaRPr lang="zh-CN" altLang="en-US"/>
            </a:p>
          </p:txBody>
        </p:sp>
        <p:sp>
          <p:nvSpPr>
            <p:cNvPr id="42" name="Freeform 36"/>
            <p:cNvSpPr/>
            <p:nvPr userDrawn="1"/>
          </p:nvSpPr>
          <p:spPr bwMode="auto">
            <a:xfrm>
              <a:off x="3457526" y="1452985"/>
              <a:ext cx="85725" cy="192088"/>
            </a:xfrm>
            <a:custGeom>
              <a:avLst/>
              <a:gdLst>
                <a:gd name="T0" fmla="*/ 23 w 23"/>
                <a:gd name="T1" fmla="*/ 51 h 51"/>
                <a:gd name="T2" fmla="*/ 0 w 23"/>
                <a:gd name="T3" fmla="*/ 51 h 51"/>
                <a:gd name="T4" fmla="*/ 0 w 23"/>
                <a:gd name="T5" fmla="*/ 49 h 51"/>
                <a:gd name="T6" fmla="*/ 3 w 23"/>
                <a:gd name="T7" fmla="*/ 49 h 51"/>
                <a:gd name="T8" fmla="*/ 6 w 23"/>
                <a:gd name="T9" fmla="*/ 48 h 51"/>
                <a:gd name="T10" fmla="*/ 8 w 23"/>
                <a:gd name="T11" fmla="*/ 47 h 51"/>
                <a:gd name="T12" fmla="*/ 8 w 23"/>
                <a:gd name="T13" fmla="*/ 45 h 51"/>
                <a:gd name="T14" fmla="*/ 8 w 23"/>
                <a:gd name="T15" fmla="*/ 8 h 51"/>
                <a:gd name="T16" fmla="*/ 8 w 23"/>
                <a:gd name="T17" fmla="*/ 6 h 51"/>
                <a:gd name="T18" fmla="*/ 6 w 23"/>
                <a:gd name="T19" fmla="*/ 4 h 51"/>
                <a:gd name="T20" fmla="*/ 3 w 23"/>
                <a:gd name="T21" fmla="*/ 3 h 51"/>
                <a:gd name="T22" fmla="*/ 0 w 23"/>
                <a:gd name="T23" fmla="*/ 3 h 51"/>
                <a:gd name="T24" fmla="*/ 0 w 23"/>
                <a:gd name="T25" fmla="*/ 0 h 51"/>
                <a:gd name="T26" fmla="*/ 23 w 23"/>
                <a:gd name="T27" fmla="*/ 0 h 51"/>
                <a:gd name="T28" fmla="*/ 23 w 23"/>
                <a:gd name="T29" fmla="*/ 3 h 51"/>
                <a:gd name="T30" fmla="*/ 21 w 23"/>
                <a:gd name="T31" fmla="*/ 3 h 51"/>
                <a:gd name="T32" fmla="*/ 18 w 23"/>
                <a:gd name="T33" fmla="*/ 4 h 51"/>
                <a:gd name="T34" fmla="*/ 16 w 23"/>
                <a:gd name="T35" fmla="*/ 5 h 51"/>
                <a:gd name="T36" fmla="*/ 16 w 23"/>
                <a:gd name="T37" fmla="*/ 7 h 51"/>
                <a:gd name="T38" fmla="*/ 16 w 23"/>
                <a:gd name="T39" fmla="*/ 44 h 51"/>
                <a:gd name="T40" fmla="*/ 16 w 23"/>
                <a:gd name="T41" fmla="*/ 46 h 51"/>
                <a:gd name="T42" fmla="*/ 18 w 23"/>
                <a:gd name="T43" fmla="*/ 48 h 51"/>
                <a:gd name="T44" fmla="*/ 20 w 23"/>
                <a:gd name="T45" fmla="*/ 48 h 51"/>
                <a:gd name="T46" fmla="*/ 23 w 23"/>
                <a:gd name="T47" fmla="*/ 49 h 51"/>
                <a:gd name="T48" fmla="*/ 23 w 23"/>
                <a:gd name="T4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 h="51">
                  <a:moveTo>
                    <a:pt x="23" y="51"/>
                  </a:moveTo>
                  <a:cubicBezTo>
                    <a:pt x="0" y="51"/>
                    <a:pt x="0" y="51"/>
                    <a:pt x="0" y="51"/>
                  </a:cubicBezTo>
                  <a:cubicBezTo>
                    <a:pt x="0" y="49"/>
                    <a:pt x="0" y="49"/>
                    <a:pt x="0" y="49"/>
                  </a:cubicBezTo>
                  <a:cubicBezTo>
                    <a:pt x="1" y="49"/>
                    <a:pt x="2" y="49"/>
                    <a:pt x="3" y="49"/>
                  </a:cubicBezTo>
                  <a:cubicBezTo>
                    <a:pt x="4" y="49"/>
                    <a:pt x="5" y="48"/>
                    <a:pt x="6" y="48"/>
                  </a:cubicBezTo>
                  <a:cubicBezTo>
                    <a:pt x="7" y="48"/>
                    <a:pt x="7" y="47"/>
                    <a:pt x="8" y="47"/>
                  </a:cubicBezTo>
                  <a:cubicBezTo>
                    <a:pt x="8" y="46"/>
                    <a:pt x="8" y="46"/>
                    <a:pt x="8" y="45"/>
                  </a:cubicBezTo>
                  <a:cubicBezTo>
                    <a:pt x="8" y="8"/>
                    <a:pt x="8" y="8"/>
                    <a:pt x="8" y="8"/>
                  </a:cubicBezTo>
                  <a:cubicBezTo>
                    <a:pt x="8" y="7"/>
                    <a:pt x="8" y="6"/>
                    <a:pt x="8" y="6"/>
                  </a:cubicBezTo>
                  <a:cubicBezTo>
                    <a:pt x="7" y="5"/>
                    <a:pt x="7" y="5"/>
                    <a:pt x="6" y="4"/>
                  </a:cubicBezTo>
                  <a:cubicBezTo>
                    <a:pt x="5" y="4"/>
                    <a:pt x="4" y="4"/>
                    <a:pt x="3" y="3"/>
                  </a:cubicBezTo>
                  <a:cubicBezTo>
                    <a:pt x="2" y="3"/>
                    <a:pt x="1" y="3"/>
                    <a:pt x="0" y="3"/>
                  </a:cubicBezTo>
                  <a:cubicBezTo>
                    <a:pt x="0" y="0"/>
                    <a:pt x="0" y="0"/>
                    <a:pt x="0" y="0"/>
                  </a:cubicBezTo>
                  <a:cubicBezTo>
                    <a:pt x="23" y="0"/>
                    <a:pt x="23" y="0"/>
                    <a:pt x="23" y="0"/>
                  </a:cubicBezTo>
                  <a:cubicBezTo>
                    <a:pt x="23" y="3"/>
                    <a:pt x="23" y="3"/>
                    <a:pt x="23" y="3"/>
                  </a:cubicBezTo>
                  <a:cubicBezTo>
                    <a:pt x="23" y="3"/>
                    <a:pt x="22" y="3"/>
                    <a:pt x="21" y="3"/>
                  </a:cubicBezTo>
                  <a:cubicBezTo>
                    <a:pt x="20" y="3"/>
                    <a:pt x="19" y="4"/>
                    <a:pt x="18" y="4"/>
                  </a:cubicBezTo>
                  <a:cubicBezTo>
                    <a:pt x="17" y="4"/>
                    <a:pt x="16" y="5"/>
                    <a:pt x="16" y="5"/>
                  </a:cubicBezTo>
                  <a:cubicBezTo>
                    <a:pt x="16" y="6"/>
                    <a:pt x="16" y="7"/>
                    <a:pt x="16" y="7"/>
                  </a:cubicBezTo>
                  <a:cubicBezTo>
                    <a:pt x="16" y="44"/>
                    <a:pt x="16" y="44"/>
                    <a:pt x="16" y="44"/>
                  </a:cubicBezTo>
                  <a:cubicBezTo>
                    <a:pt x="16" y="45"/>
                    <a:pt x="16" y="46"/>
                    <a:pt x="16" y="46"/>
                  </a:cubicBezTo>
                  <a:cubicBezTo>
                    <a:pt x="17" y="47"/>
                    <a:pt x="17" y="47"/>
                    <a:pt x="18" y="48"/>
                  </a:cubicBezTo>
                  <a:cubicBezTo>
                    <a:pt x="19" y="48"/>
                    <a:pt x="19" y="48"/>
                    <a:pt x="20" y="48"/>
                  </a:cubicBezTo>
                  <a:cubicBezTo>
                    <a:pt x="22" y="49"/>
                    <a:pt x="23" y="49"/>
                    <a:pt x="23" y="49"/>
                  </a:cubicBezTo>
                  <a:lnTo>
                    <a:pt x="23" y="51"/>
                  </a:lnTo>
                  <a:close/>
                </a:path>
              </a:pathLst>
            </a:custGeom>
            <a:grpFill/>
            <a:ln>
              <a:noFill/>
            </a:ln>
          </p:spPr>
          <p:txBody>
            <a:bodyPr vert="horz" wrap="square" lIns="91440" tIns="45720" rIns="91440" bIns="45720" numCol="1" anchor="t" anchorCtr="0" compatLnSpc="1"/>
            <a:lstStyle/>
            <a:p>
              <a:endParaRPr lang="zh-CN" altLang="en-US"/>
            </a:p>
          </p:txBody>
        </p:sp>
        <p:sp>
          <p:nvSpPr>
            <p:cNvPr id="43" name="Freeform 37"/>
            <p:cNvSpPr/>
            <p:nvPr userDrawn="1"/>
          </p:nvSpPr>
          <p:spPr bwMode="auto">
            <a:xfrm>
              <a:off x="3551189" y="1452985"/>
              <a:ext cx="195263" cy="196850"/>
            </a:xfrm>
            <a:custGeom>
              <a:avLst/>
              <a:gdLst>
                <a:gd name="T0" fmla="*/ 52 w 52"/>
                <a:gd name="T1" fmla="*/ 3 h 52"/>
                <a:gd name="T2" fmla="*/ 50 w 52"/>
                <a:gd name="T3" fmla="*/ 3 h 52"/>
                <a:gd name="T4" fmla="*/ 48 w 52"/>
                <a:gd name="T5" fmla="*/ 4 h 52"/>
                <a:gd name="T6" fmla="*/ 46 w 52"/>
                <a:gd name="T7" fmla="*/ 6 h 52"/>
                <a:gd name="T8" fmla="*/ 44 w 52"/>
                <a:gd name="T9" fmla="*/ 9 h 52"/>
                <a:gd name="T10" fmla="*/ 37 w 52"/>
                <a:gd name="T11" fmla="*/ 27 h 52"/>
                <a:gd name="T12" fmla="*/ 27 w 52"/>
                <a:gd name="T13" fmla="*/ 52 h 52"/>
                <a:gd name="T14" fmla="*/ 24 w 52"/>
                <a:gd name="T15" fmla="*/ 52 h 52"/>
                <a:gd name="T16" fmla="*/ 14 w 52"/>
                <a:gd name="T17" fmla="*/ 25 h 52"/>
                <a:gd name="T18" fmla="*/ 8 w 52"/>
                <a:gd name="T19" fmla="*/ 8 h 52"/>
                <a:gd name="T20" fmla="*/ 7 w 52"/>
                <a:gd name="T21" fmla="*/ 6 h 52"/>
                <a:gd name="T22" fmla="*/ 5 w 52"/>
                <a:gd name="T23" fmla="*/ 4 h 52"/>
                <a:gd name="T24" fmla="*/ 2 w 52"/>
                <a:gd name="T25" fmla="*/ 3 h 52"/>
                <a:gd name="T26" fmla="*/ 0 w 52"/>
                <a:gd name="T27" fmla="*/ 3 h 52"/>
                <a:gd name="T28" fmla="*/ 0 w 52"/>
                <a:gd name="T29" fmla="*/ 0 h 52"/>
                <a:gd name="T30" fmla="*/ 21 w 52"/>
                <a:gd name="T31" fmla="*/ 0 h 52"/>
                <a:gd name="T32" fmla="*/ 21 w 52"/>
                <a:gd name="T33" fmla="*/ 3 h 52"/>
                <a:gd name="T34" fmla="*/ 17 w 52"/>
                <a:gd name="T35" fmla="*/ 4 h 52"/>
                <a:gd name="T36" fmla="*/ 15 w 52"/>
                <a:gd name="T37" fmla="*/ 5 h 52"/>
                <a:gd name="T38" fmla="*/ 15 w 52"/>
                <a:gd name="T39" fmla="*/ 6 h 52"/>
                <a:gd name="T40" fmla="*/ 15 w 52"/>
                <a:gd name="T41" fmla="*/ 7 h 52"/>
                <a:gd name="T42" fmla="*/ 20 w 52"/>
                <a:gd name="T43" fmla="*/ 18 h 52"/>
                <a:gd name="T44" fmla="*/ 28 w 52"/>
                <a:gd name="T45" fmla="*/ 41 h 52"/>
                <a:gd name="T46" fmla="*/ 34 w 52"/>
                <a:gd name="T47" fmla="*/ 25 h 52"/>
                <a:gd name="T48" fmla="*/ 39 w 52"/>
                <a:gd name="T49" fmla="*/ 13 h 52"/>
                <a:gd name="T50" fmla="*/ 41 w 52"/>
                <a:gd name="T51" fmla="*/ 8 h 52"/>
                <a:gd name="T52" fmla="*/ 41 w 52"/>
                <a:gd name="T53" fmla="*/ 6 h 52"/>
                <a:gd name="T54" fmla="*/ 40 w 52"/>
                <a:gd name="T55" fmla="*/ 5 h 52"/>
                <a:gd name="T56" fmla="*/ 38 w 52"/>
                <a:gd name="T57" fmla="*/ 4 h 52"/>
                <a:gd name="T58" fmla="*/ 36 w 52"/>
                <a:gd name="T59" fmla="*/ 3 h 52"/>
                <a:gd name="T60" fmla="*/ 33 w 52"/>
                <a:gd name="T61" fmla="*/ 3 h 52"/>
                <a:gd name="T62" fmla="*/ 33 w 52"/>
                <a:gd name="T63" fmla="*/ 0 h 52"/>
                <a:gd name="T64" fmla="*/ 52 w 52"/>
                <a:gd name="T65" fmla="*/ 0 h 52"/>
                <a:gd name="T66" fmla="*/ 52 w 52"/>
                <a:gd name="T67" fmla="*/ 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52">
                  <a:moveTo>
                    <a:pt x="52" y="3"/>
                  </a:moveTo>
                  <a:cubicBezTo>
                    <a:pt x="52" y="3"/>
                    <a:pt x="51" y="3"/>
                    <a:pt x="50" y="3"/>
                  </a:cubicBezTo>
                  <a:cubicBezTo>
                    <a:pt x="49" y="4"/>
                    <a:pt x="48" y="4"/>
                    <a:pt x="48" y="4"/>
                  </a:cubicBezTo>
                  <a:cubicBezTo>
                    <a:pt x="47" y="5"/>
                    <a:pt x="46" y="6"/>
                    <a:pt x="46" y="6"/>
                  </a:cubicBezTo>
                  <a:cubicBezTo>
                    <a:pt x="45" y="7"/>
                    <a:pt x="45" y="8"/>
                    <a:pt x="44" y="9"/>
                  </a:cubicBezTo>
                  <a:cubicBezTo>
                    <a:pt x="43" y="13"/>
                    <a:pt x="40" y="19"/>
                    <a:pt x="37" y="27"/>
                  </a:cubicBezTo>
                  <a:cubicBezTo>
                    <a:pt x="34" y="35"/>
                    <a:pt x="31" y="43"/>
                    <a:pt x="27" y="52"/>
                  </a:cubicBezTo>
                  <a:cubicBezTo>
                    <a:pt x="24" y="52"/>
                    <a:pt x="24" y="52"/>
                    <a:pt x="24" y="52"/>
                  </a:cubicBezTo>
                  <a:cubicBezTo>
                    <a:pt x="21" y="43"/>
                    <a:pt x="17" y="34"/>
                    <a:pt x="14" y="25"/>
                  </a:cubicBezTo>
                  <a:cubicBezTo>
                    <a:pt x="11" y="17"/>
                    <a:pt x="9" y="11"/>
                    <a:pt x="8" y="8"/>
                  </a:cubicBezTo>
                  <a:cubicBezTo>
                    <a:pt x="7" y="7"/>
                    <a:pt x="7" y="6"/>
                    <a:pt x="7" y="6"/>
                  </a:cubicBezTo>
                  <a:cubicBezTo>
                    <a:pt x="6" y="5"/>
                    <a:pt x="5" y="5"/>
                    <a:pt x="5" y="4"/>
                  </a:cubicBezTo>
                  <a:cubicBezTo>
                    <a:pt x="4" y="4"/>
                    <a:pt x="3" y="4"/>
                    <a:pt x="2" y="3"/>
                  </a:cubicBezTo>
                  <a:cubicBezTo>
                    <a:pt x="2" y="3"/>
                    <a:pt x="1" y="3"/>
                    <a:pt x="0" y="3"/>
                  </a:cubicBezTo>
                  <a:cubicBezTo>
                    <a:pt x="0" y="0"/>
                    <a:pt x="0" y="0"/>
                    <a:pt x="0" y="0"/>
                  </a:cubicBezTo>
                  <a:cubicBezTo>
                    <a:pt x="21" y="0"/>
                    <a:pt x="21" y="0"/>
                    <a:pt x="21" y="0"/>
                  </a:cubicBezTo>
                  <a:cubicBezTo>
                    <a:pt x="21" y="3"/>
                    <a:pt x="21" y="3"/>
                    <a:pt x="21" y="3"/>
                  </a:cubicBezTo>
                  <a:cubicBezTo>
                    <a:pt x="20" y="3"/>
                    <a:pt x="18" y="3"/>
                    <a:pt x="17" y="4"/>
                  </a:cubicBezTo>
                  <a:cubicBezTo>
                    <a:pt x="16" y="4"/>
                    <a:pt x="15" y="4"/>
                    <a:pt x="15" y="5"/>
                  </a:cubicBezTo>
                  <a:cubicBezTo>
                    <a:pt x="15" y="5"/>
                    <a:pt x="15" y="6"/>
                    <a:pt x="15" y="6"/>
                  </a:cubicBezTo>
                  <a:cubicBezTo>
                    <a:pt x="15" y="6"/>
                    <a:pt x="15" y="7"/>
                    <a:pt x="15" y="7"/>
                  </a:cubicBezTo>
                  <a:cubicBezTo>
                    <a:pt x="16" y="9"/>
                    <a:pt x="18" y="13"/>
                    <a:pt x="20" y="18"/>
                  </a:cubicBezTo>
                  <a:cubicBezTo>
                    <a:pt x="22" y="24"/>
                    <a:pt x="24" y="31"/>
                    <a:pt x="28" y="41"/>
                  </a:cubicBezTo>
                  <a:cubicBezTo>
                    <a:pt x="30" y="36"/>
                    <a:pt x="32" y="31"/>
                    <a:pt x="34" y="25"/>
                  </a:cubicBezTo>
                  <a:cubicBezTo>
                    <a:pt x="37" y="19"/>
                    <a:pt x="38" y="15"/>
                    <a:pt x="39" y="13"/>
                  </a:cubicBezTo>
                  <a:cubicBezTo>
                    <a:pt x="40" y="11"/>
                    <a:pt x="40" y="9"/>
                    <a:pt x="41" y="8"/>
                  </a:cubicBezTo>
                  <a:cubicBezTo>
                    <a:pt x="41" y="7"/>
                    <a:pt x="41" y="7"/>
                    <a:pt x="41" y="6"/>
                  </a:cubicBezTo>
                  <a:cubicBezTo>
                    <a:pt x="41" y="6"/>
                    <a:pt x="40" y="5"/>
                    <a:pt x="40" y="5"/>
                  </a:cubicBezTo>
                  <a:cubicBezTo>
                    <a:pt x="40" y="4"/>
                    <a:pt x="39" y="4"/>
                    <a:pt x="38" y="4"/>
                  </a:cubicBezTo>
                  <a:cubicBezTo>
                    <a:pt x="37" y="4"/>
                    <a:pt x="36" y="3"/>
                    <a:pt x="36" y="3"/>
                  </a:cubicBezTo>
                  <a:cubicBezTo>
                    <a:pt x="35" y="3"/>
                    <a:pt x="34" y="3"/>
                    <a:pt x="33" y="3"/>
                  </a:cubicBezTo>
                  <a:cubicBezTo>
                    <a:pt x="33" y="0"/>
                    <a:pt x="33" y="0"/>
                    <a:pt x="33" y="0"/>
                  </a:cubicBezTo>
                  <a:cubicBezTo>
                    <a:pt x="52" y="0"/>
                    <a:pt x="52" y="0"/>
                    <a:pt x="52" y="0"/>
                  </a:cubicBezTo>
                  <a:lnTo>
                    <a:pt x="52" y="3"/>
                  </a:lnTo>
                  <a:close/>
                </a:path>
              </a:pathLst>
            </a:custGeom>
            <a:grpFill/>
            <a:ln>
              <a:noFill/>
            </a:ln>
          </p:spPr>
          <p:txBody>
            <a:bodyPr vert="horz" wrap="square" lIns="91440" tIns="45720" rIns="91440" bIns="45720" numCol="1" anchor="t" anchorCtr="0" compatLnSpc="1"/>
            <a:lstStyle/>
            <a:p>
              <a:endParaRPr lang="zh-CN" altLang="en-US"/>
            </a:p>
          </p:txBody>
        </p:sp>
        <p:sp>
          <p:nvSpPr>
            <p:cNvPr id="44" name="Freeform 38"/>
            <p:cNvSpPr/>
            <p:nvPr userDrawn="1"/>
          </p:nvSpPr>
          <p:spPr bwMode="auto">
            <a:xfrm>
              <a:off x="3754389" y="1452985"/>
              <a:ext cx="161925" cy="192088"/>
            </a:xfrm>
            <a:custGeom>
              <a:avLst/>
              <a:gdLst>
                <a:gd name="T0" fmla="*/ 43 w 43"/>
                <a:gd name="T1" fmla="*/ 36 h 51"/>
                <a:gd name="T2" fmla="*/ 42 w 43"/>
                <a:gd name="T3" fmla="*/ 51 h 51"/>
                <a:gd name="T4" fmla="*/ 0 w 43"/>
                <a:gd name="T5" fmla="*/ 51 h 51"/>
                <a:gd name="T6" fmla="*/ 0 w 43"/>
                <a:gd name="T7" fmla="*/ 49 h 51"/>
                <a:gd name="T8" fmla="*/ 3 w 43"/>
                <a:gd name="T9" fmla="*/ 49 h 51"/>
                <a:gd name="T10" fmla="*/ 5 w 43"/>
                <a:gd name="T11" fmla="*/ 48 h 51"/>
                <a:gd name="T12" fmla="*/ 6 w 43"/>
                <a:gd name="T13" fmla="*/ 47 h 51"/>
                <a:gd name="T14" fmla="*/ 7 w 43"/>
                <a:gd name="T15" fmla="*/ 44 h 51"/>
                <a:gd name="T16" fmla="*/ 7 w 43"/>
                <a:gd name="T17" fmla="*/ 8 h 51"/>
                <a:gd name="T18" fmla="*/ 7 w 43"/>
                <a:gd name="T19" fmla="*/ 6 h 51"/>
                <a:gd name="T20" fmla="*/ 5 w 43"/>
                <a:gd name="T21" fmla="*/ 4 h 51"/>
                <a:gd name="T22" fmla="*/ 2 w 43"/>
                <a:gd name="T23" fmla="*/ 3 h 51"/>
                <a:gd name="T24" fmla="*/ 0 w 43"/>
                <a:gd name="T25" fmla="*/ 3 h 51"/>
                <a:gd name="T26" fmla="*/ 0 w 43"/>
                <a:gd name="T27" fmla="*/ 0 h 51"/>
                <a:gd name="T28" fmla="*/ 39 w 43"/>
                <a:gd name="T29" fmla="*/ 0 h 51"/>
                <a:gd name="T30" fmla="*/ 39 w 43"/>
                <a:gd name="T31" fmla="*/ 13 h 51"/>
                <a:gd name="T32" fmla="*/ 36 w 43"/>
                <a:gd name="T33" fmla="*/ 13 h 51"/>
                <a:gd name="T34" fmla="*/ 33 w 43"/>
                <a:gd name="T35" fmla="*/ 7 h 51"/>
                <a:gd name="T36" fmla="*/ 29 w 43"/>
                <a:gd name="T37" fmla="*/ 4 h 51"/>
                <a:gd name="T38" fmla="*/ 26 w 43"/>
                <a:gd name="T39" fmla="*/ 4 h 51"/>
                <a:gd name="T40" fmla="*/ 23 w 43"/>
                <a:gd name="T41" fmla="*/ 3 h 51"/>
                <a:gd name="T42" fmla="*/ 15 w 43"/>
                <a:gd name="T43" fmla="*/ 3 h 51"/>
                <a:gd name="T44" fmla="*/ 15 w 43"/>
                <a:gd name="T45" fmla="*/ 24 h 51"/>
                <a:gd name="T46" fmla="*/ 20 w 43"/>
                <a:gd name="T47" fmla="*/ 24 h 51"/>
                <a:gd name="T48" fmla="*/ 24 w 43"/>
                <a:gd name="T49" fmla="*/ 23 h 51"/>
                <a:gd name="T50" fmla="*/ 27 w 43"/>
                <a:gd name="T51" fmla="*/ 21 h 51"/>
                <a:gd name="T52" fmla="*/ 28 w 43"/>
                <a:gd name="T53" fmla="*/ 19 h 51"/>
                <a:gd name="T54" fmla="*/ 29 w 43"/>
                <a:gd name="T55" fmla="*/ 15 h 51"/>
                <a:gd name="T56" fmla="*/ 31 w 43"/>
                <a:gd name="T57" fmla="*/ 15 h 51"/>
                <a:gd name="T58" fmla="*/ 31 w 43"/>
                <a:gd name="T59" fmla="*/ 35 h 51"/>
                <a:gd name="T60" fmla="*/ 29 w 43"/>
                <a:gd name="T61" fmla="*/ 35 h 51"/>
                <a:gd name="T62" fmla="*/ 28 w 43"/>
                <a:gd name="T63" fmla="*/ 32 h 51"/>
                <a:gd name="T64" fmla="*/ 27 w 43"/>
                <a:gd name="T65" fmla="*/ 29 h 51"/>
                <a:gd name="T66" fmla="*/ 24 w 43"/>
                <a:gd name="T67" fmla="*/ 27 h 51"/>
                <a:gd name="T68" fmla="*/ 20 w 43"/>
                <a:gd name="T69" fmla="*/ 27 h 51"/>
                <a:gd name="T70" fmla="*/ 15 w 43"/>
                <a:gd name="T71" fmla="*/ 27 h 51"/>
                <a:gd name="T72" fmla="*/ 15 w 43"/>
                <a:gd name="T73" fmla="*/ 42 h 51"/>
                <a:gd name="T74" fmla="*/ 15 w 43"/>
                <a:gd name="T75" fmla="*/ 45 h 51"/>
                <a:gd name="T76" fmla="*/ 16 w 43"/>
                <a:gd name="T77" fmla="*/ 47 h 51"/>
                <a:gd name="T78" fmla="*/ 19 w 43"/>
                <a:gd name="T79" fmla="*/ 48 h 51"/>
                <a:gd name="T80" fmla="*/ 23 w 43"/>
                <a:gd name="T81" fmla="*/ 48 h 51"/>
                <a:gd name="T82" fmla="*/ 26 w 43"/>
                <a:gd name="T83" fmla="*/ 48 h 51"/>
                <a:gd name="T84" fmla="*/ 30 w 43"/>
                <a:gd name="T85" fmla="*/ 48 h 51"/>
                <a:gd name="T86" fmla="*/ 32 w 43"/>
                <a:gd name="T87" fmla="*/ 48 h 51"/>
                <a:gd name="T88" fmla="*/ 34 w 43"/>
                <a:gd name="T89" fmla="*/ 47 h 51"/>
                <a:gd name="T90" fmla="*/ 38 w 43"/>
                <a:gd name="T91" fmla="*/ 42 h 51"/>
                <a:gd name="T92" fmla="*/ 40 w 43"/>
                <a:gd name="T93" fmla="*/ 36 h 51"/>
                <a:gd name="T94" fmla="*/ 43 w 43"/>
                <a:gd name="T95"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51">
                  <a:moveTo>
                    <a:pt x="43" y="36"/>
                  </a:moveTo>
                  <a:cubicBezTo>
                    <a:pt x="42" y="51"/>
                    <a:pt x="42" y="51"/>
                    <a:pt x="42" y="51"/>
                  </a:cubicBezTo>
                  <a:cubicBezTo>
                    <a:pt x="0" y="51"/>
                    <a:pt x="0" y="51"/>
                    <a:pt x="0" y="51"/>
                  </a:cubicBezTo>
                  <a:cubicBezTo>
                    <a:pt x="0" y="49"/>
                    <a:pt x="0" y="49"/>
                    <a:pt x="0" y="49"/>
                  </a:cubicBezTo>
                  <a:cubicBezTo>
                    <a:pt x="0" y="49"/>
                    <a:pt x="1" y="49"/>
                    <a:pt x="3" y="49"/>
                  </a:cubicBezTo>
                  <a:cubicBezTo>
                    <a:pt x="4" y="48"/>
                    <a:pt x="5" y="48"/>
                    <a:pt x="5" y="48"/>
                  </a:cubicBezTo>
                  <a:cubicBezTo>
                    <a:pt x="6" y="48"/>
                    <a:pt x="6" y="47"/>
                    <a:pt x="6" y="47"/>
                  </a:cubicBezTo>
                  <a:cubicBezTo>
                    <a:pt x="7" y="46"/>
                    <a:pt x="7" y="45"/>
                    <a:pt x="7" y="44"/>
                  </a:cubicBezTo>
                  <a:cubicBezTo>
                    <a:pt x="7" y="8"/>
                    <a:pt x="7" y="8"/>
                    <a:pt x="7" y="8"/>
                  </a:cubicBezTo>
                  <a:cubicBezTo>
                    <a:pt x="7" y="7"/>
                    <a:pt x="7" y="6"/>
                    <a:pt x="7" y="6"/>
                  </a:cubicBezTo>
                  <a:cubicBezTo>
                    <a:pt x="6" y="5"/>
                    <a:pt x="6" y="5"/>
                    <a:pt x="5" y="4"/>
                  </a:cubicBezTo>
                  <a:cubicBezTo>
                    <a:pt x="4" y="4"/>
                    <a:pt x="3" y="4"/>
                    <a:pt x="2" y="3"/>
                  </a:cubicBezTo>
                  <a:cubicBezTo>
                    <a:pt x="1" y="3"/>
                    <a:pt x="0" y="3"/>
                    <a:pt x="0" y="3"/>
                  </a:cubicBezTo>
                  <a:cubicBezTo>
                    <a:pt x="0" y="0"/>
                    <a:pt x="0" y="0"/>
                    <a:pt x="0" y="0"/>
                  </a:cubicBezTo>
                  <a:cubicBezTo>
                    <a:pt x="39" y="0"/>
                    <a:pt x="39" y="0"/>
                    <a:pt x="39" y="0"/>
                  </a:cubicBezTo>
                  <a:cubicBezTo>
                    <a:pt x="39" y="13"/>
                    <a:pt x="39" y="13"/>
                    <a:pt x="39" y="13"/>
                  </a:cubicBezTo>
                  <a:cubicBezTo>
                    <a:pt x="36" y="13"/>
                    <a:pt x="36" y="13"/>
                    <a:pt x="36" y="13"/>
                  </a:cubicBezTo>
                  <a:cubicBezTo>
                    <a:pt x="36" y="11"/>
                    <a:pt x="35" y="9"/>
                    <a:pt x="33" y="7"/>
                  </a:cubicBezTo>
                  <a:cubicBezTo>
                    <a:pt x="32" y="5"/>
                    <a:pt x="30" y="4"/>
                    <a:pt x="29" y="4"/>
                  </a:cubicBezTo>
                  <a:cubicBezTo>
                    <a:pt x="28" y="4"/>
                    <a:pt x="27" y="4"/>
                    <a:pt x="26" y="4"/>
                  </a:cubicBezTo>
                  <a:cubicBezTo>
                    <a:pt x="25" y="3"/>
                    <a:pt x="24" y="3"/>
                    <a:pt x="23" y="3"/>
                  </a:cubicBezTo>
                  <a:cubicBezTo>
                    <a:pt x="15" y="3"/>
                    <a:pt x="15" y="3"/>
                    <a:pt x="15" y="3"/>
                  </a:cubicBezTo>
                  <a:cubicBezTo>
                    <a:pt x="15" y="24"/>
                    <a:pt x="15" y="24"/>
                    <a:pt x="15" y="24"/>
                  </a:cubicBezTo>
                  <a:cubicBezTo>
                    <a:pt x="20" y="24"/>
                    <a:pt x="20" y="24"/>
                    <a:pt x="20" y="24"/>
                  </a:cubicBezTo>
                  <a:cubicBezTo>
                    <a:pt x="22" y="24"/>
                    <a:pt x="23" y="23"/>
                    <a:pt x="24" y="23"/>
                  </a:cubicBezTo>
                  <a:cubicBezTo>
                    <a:pt x="25" y="23"/>
                    <a:pt x="26" y="22"/>
                    <a:pt x="27" y="21"/>
                  </a:cubicBezTo>
                  <a:cubicBezTo>
                    <a:pt x="27" y="21"/>
                    <a:pt x="28" y="20"/>
                    <a:pt x="28" y="19"/>
                  </a:cubicBezTo>
                  <a:cubicBezTo>
                    <a:pt x="28" y="17"/>
                    <a:pt x="28" y="16"/>
                    <a:pt x="29" y="15"/>
                  </a:cubicBezTo>
                  <a:cubicBezTo>
                    <a:pt x="31" y="15"/>
                    <a:pt x="31" y="15"/>
                    <a:pt x="31" y="15"/>
                  </a:cubicBezTo>
                  <a:cubicBezTo>
                    <a:pt x="31" y="35"/>
                    <a:pt x="31" y="35"/>
                    <a:pt x="31" y="35"/>
                  </a:cubicBezTo>
                  <a:cubicBezTo>
                    <a:pt x="29" y="35"/>
                    <a:pt x="29" y="35"/>
                    <a:pt x="29" y="35"/>
                  </a:cubicBezTo>
                  <a:cubicBezTo>
                    <a:pt x="29" y="34"/>
                    <a:pt x="28" y="33"/>
                    <a:pt x="28" y="32"/>
                  </a:cubicBezTo>
                  <a:cubicBezTo>
                    <a:pt x="27" y="30"/>
                    <a:pt x="27" y="29"/>
                    <a:pt x="27" y="29"/>
                  </a:cubicBezTo>
                  <a:cubicBezTo>
                    <a:pt x="26" y="28"/>
                    <a:pt x="25" y="27"/>
                    <a:pt x="24" y="27"/>
                  </a:cubicBezTo>
                  <a:cubicBezTo>
                    <a:pt x="23" y="27"/>
                    <a:pt x="22" y="27"/>
                    <a:pt x="20" y="27"/>
                  </a:cubicBezTo>
                  <a:cubicBezTo>
                    <a:pt x="15" y="27"/>
                    <a:pt x="15" y="27"/>
                    <a:pt x="15" y="27"/>
                  </a:cubicBezTo>
                  <a:cubicBezTo>
                    <a:pt x="15" y="42"/>
                    <a:pt x="15" y="42"/>
                    <a:pt x="15" y="42"/>
                  </a:cubicBezTo>
                  <a:cubicBezTo>
                    <a:pt x="15" y="43"/>
                    <a:pt x="15" y="44"/>
                    <a:pt x="15" y="45"/>
                  </a:cubicBezTo>
                  <a:cubicBezTo>
                    <a:pt x="15" y="46"/>
                    <a:pt x="16" y="47"/>
                    <a:pt x="16" y="47"/>
                  </a:cubicBezTo>
                  <a:cubicBezTo>
                    <a:pt x="17" y="48"/>
                    <a:pt x="18" y="48"/>
                    <a:pt x="19" y="48"/>
                  </a:cubicBezTo>
                  <a:cubicBezTo>
                    <a:pt x="20" y="48"/>
                    <a:pt x="21" y="48"/>
                    <a:pt x="23" y="48"/>
                  </a:cubicBezTo>
                  <a:cubicBezTo>
                    <a:pt x="24" y="48"/>
                    <a:pt x="25" y="48"/>
                    <a:pt x="26" y="48"/>
                  </a:cubicBezTo>
                  <a:cubicBezTo>
                    <a:pt x="28" y="48"/>
                    <a:pt x="29" y="48"/>
                    <a:pt x="30" y="48"/>
                  </a:cubicBezTo>
                  <a:cubicBezTo>
                    <a:pt x="31" y="48"/>
                    <a:pt x="31" y="48"/>
                    <a:pt x="32" y="48"/>
                  </a:cubicBezTo>
                  <a:cubicBezTo>
                    <a:pt x="33" y="48"/>
                    <a:pt x="34" y="47"/>
                    <a:pt x="34" y="47"/>
                  </a:cubicBezTo>
                  <a:cubicBezTo>
                    <a:pt x="36" y="46"/>
                    <a:pt x="37" y="44"/>
                    <a:pt x="38" y="42"/>
                  </a:cubicBezTo>
                  <a:cubicBezTo>
                    <a:pt x="39" y="39"/>
                    <a:pt x="40" y="38"/>
                    <a:pt x="40" y="36"/>
                  </a:cubicBezTo>
                  <a:lnTo>
                    <a:pt x="43" y="36"/>
                  </a:lnTo>
                  <a:close/>
                </a:path>
              </a:pathLst>
            </a:custGeom>
            <a:grpFill/>
            <a:ln>
              <a:noFill/>
            </a:ln>
          </p:spPr>
          <p:txBody>
            <a:bodyPr vert="horz" wrap="square" lIns="91440" tIns="45720" rIns="91440" bIns="45720" numCol="1" anchor="t" anchorCtr="0" compatLnSpc="1"/>
            <a:lstStyle/>
            <a:p>
              <a:endParaRPr lang="zh-CN" altLang="en-US"/>
            </a:p>
          </p:txBody>
        </p:sp>
        <p:sp>
          <p:nvSpPr>
            <p:cNvPr id="45" name="Freeform 39"/>
            <p:cNvSpPr>
              <a:spLocks noEditPoints="1"/>
            </p:cNvSpPr>
            <p:nvPr userDrawn="1"/>
          </p:nvSpPr>
          <p:spPr bwMode="auto">
            <a:xfrm>
              <a:off x="3935364" y="1452985"/>
              <a:ext cx="187325" cy="192088"/>
            </a:xfrm>
            <a:custGeom>
              <a:avLst/>
              <a:gdLst>
                <a:gd name="T0" fmla="*/ 50 w 50"/>
                <a:gd name="T1" fmla="*/ 51 h 51"/>
                <a:gd name="T2" fmla="*/ 36 w 50"/>
                <a:gd name="T3" fmla="*/ 51 h 51"/>
                <a:gd name="T4" fmla="*/ 28 w 50"/>
                <a:gd name="T5" fmla="*/ 39 h 51"/>
                <a:gd name="T6" fmla="*/ 20 w 50"/>
                <a:gd name="T7" fmla="*/ 28 h 51"/>
                <a:gd name="T8" fmla="*/ 15 w 50"/>
                <a:gd name="T9" fmla="*/ 28 h 51"/>
                <a:gd name="T10" fmla="*/ 15 w 50"/>
                <a:gd name="T11" fmla="*/ 44 h 51"/>
                <a:gd name="T12" fmla="*/ 15 w 50"/>
                <a:gd name="T13" fmla="*/ 47 h 51"/>
                <a:gd name="T14" fmla="*/ 17 w 50"/>
                <a:gd name="T15" fmla="*/ 48 h 51"/>
                <a:gd name="T16" fmla="*/ 19 w 50"/>
                <a:gd name="T17" fmla="*/ 49 h 51"/>
                <a:gd name="T18" fmla="*/ 22 w 50"/>
                <a:gd name="T19" fmla="*/ 49 h 51"/>
                <a:gd name="T20" fmla="*/ 22 w 50"/>
                <a:gd name="T21" fmla="*/ 51 h 51"/>
                <a:gd name="T22" fmla="*/ 0 w 50"/>
                <a:gd name="T23" fmla="*/ 51 h 51"/>
                <a:gd name="T24" fmla="*/ 0 w 50"/>
                <a:gd name="T25" fmla="*/ 49 h 51"/>
                <a:gd name="T26" fmla="*/ 3 w 50"/>
                <a:gd name="T27" fmla="*/ 49 h 51"/>
                <a:gd name="T28" fmla="*/ 5 w 50"/>
                <a:gd name="T29" fmla="*/ 48 h 51"/>
                <a:gd name="T30" fmla="*/ 6 w 50"/>
                <a:gd name="T31" fmla="*/ 47 h 51"/>
                <a:gd name="T32" fmla="*/ 7 w 50"/>
                <a:gd name="T33" fmla="*/ 44 h 51"/>
                <a:gd name="T34" fmla="*/ 7 w 50"/>
                <a:gd name="T35" fmla="*/ 8 h 51"/>
                <a:gd name="T36" fmla="*/ 7 w 50"/>
                <a:gd name="T37" fmla="*/ 5 h 51"/>
                <a:gd name="T38" fmla="*/ 5 w 50"/>
                <a:gd name="T39" fmla="*/ 4 h 51"/>
                <a:gd name="T40" fmla="*/ 3 w 50"/>
                <a:gd name="T41" fmla="*/ 3 h 51"/>
                <a:gd name="T42" fmla="*/ 0 w 50"/>
                <a:gd name="T43" fmla="*/ 3 h 51"/>
                <a:gd name="T44" fmla="*/ 0 w 50"/>
                <a:gd name="T45" fmla="*/ 0 h 51"/>
                <a:gd name="T46" fmla="*/ 24 w 50"/>
                <a:gd name="T47" fmla="*/ 0 h 51"/>
                <a:gd name="T48" fmla="*/ 30 w 50"/>
                <a:gd name="T49" fmla="*/ 1 h 51"/>
                <a:gd name="T50" fmla="*/ 35 w 50"/>
                <a:gd name="T51" fmla="*/ 3 h 51"/>
                <a:gd name="T52" fmla="*/ 38 w 50"/>
                <a:gd name="T53" fmla="*/ 7 h 51"/>
                <a:gd name="T54" fmla="*/ 40 w 50"/>
                <a:gd name="T55" fmla="*/ 13 h 51"/>
                <a:gd name="T56" fmla="*/ 39 w 50"/>
                <a:gd name="T57" fmla="*/ 18 h 51"/>
                <a:gd name="T58" fmla="*/ 36 w 50"/>
                <a:gd name="T59" fmla="*/ 22 h 51"/>
                <a:gd name="T60" fmla="*/ 32 w 50"/>
                <a:gd name="T61" fmla="*/ 24 h 51"/>
                <a:gd name="T62" fmla="*/ 27 w 50"/>
                <a:gd name="T63" fmla="*/ 26 h 51"/>
                <a:gd name="T64" fmla="*/ 34 w 50"/>
                <a:gd name="T65" fmla="*/ 35 h 51"/>
                <a:gd name="T66" fmla="*/ 40 w 50"/>
                <a:gd name="T67" fmla="*/ 43 h 51"/>
                <a:gd name="T68" fmla="*/ 43 w 50"/>
                <a:gd name="T69" fmla="*/ 46 h 51"/>
                <a:gd name="T70" fmla="*/ 45 w 50"/>
                <a:gd name="T71" fmla="*/ 48 h 51"/>
                <a:gd name="T72" fmla="*/ 47 w 50"/>
                <a:gd name="T73" fmla="*/ 49 h 51"/>
                <a:gd name="T74" fmla="*/ 50 w 50"/>
                <a:gd name="T75" fmla="*/ 49 h 51"/>
                <a:gd name="T76" fmla="*/ 50 w 50"/>
                <a:gd name="T77" fmla="*/ 51 h 51"/>
                <a:gd name="T78" fmla="*/ 31 w 50"/>
                <a:gd name="T79" fmla="*/ 13 h 51"/>
                <a:gd name="T80" fmla="*/ 28 w 50"/>
                <a:gd name="T81" fmla="*/ 6 h 51"/>
                <a:gd name="T82" fmla="*/ 21 w 50"/>
                <a:gd name="T83" fmla="*/ 3 h 51"/>
                <a:gd name="T84" fmla="*/ 15 w 50"/>
                <a:gd name="T85" fmla="*/ 3 h 51"/>
                <a:gd name="T86" fmla="*/ 15 w 50"/>
                <a:gd name="T87" fmla="*/ 25 h 51"/>
                <a:gd name="T88" fmla="*/ 19 w 50"/>
                <a:gd name="T89" fmla="*/ 25 h 51"/>
                <a:gd name="T90" fmla="*/ 28 w 50"/>
                <a:gd name="T91" fmla="*/ 22 h 51"/>
                <a:gd name="T92" fmla="*/ 31 w 50"/>
                <a:gd name="T93"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0" h="51">
                  <a:moveTo>
                    <a:pt x="50" y="51"/>
                  </a:moveTo>
                  <a:cubicBezTo>
                    <a:pt x="36" y="51"/>
                    <a:pt x="36" y="51"/>
                    <a:pt x="36" y="51"/>
                  </a:cubicBezTo>
                  <a:cubicBezTo>
                    <a:pt x="33" y="47"/>
                    <a:pt x="30" y="43"/>
                    <a:pt x="28" y="39"/>
                  </a:cubicBezTo>
                  <a:cubicBezTo>
                    <a:pt x="25" y="36"/>
                    <a:pt x="23" y="32"/>
                    <a:pt x="20" y="28"/>
                  </a:cubicBezTo>
                  <a:cubicBezTo>
                    <a:pt x="15" y="28"/>
                    <a:pt x="15" y="28"/>
                    <a:pt x="15" y="28"/>
                  </a:cubicBezTo>
                  <a:cubicBezTo>
                    <a:pt x="15" y="44"/>
                    <a:pt x="15" y="44"/>
                    <a:pt x="15" y="44"/>
                  </a:cubicBezTo>
                  <a:cubicBezTo>
                    <a:pt x="15" y="45"/>
                    <a:pt x="15" y="46"/>
                    <a:pt x="15" y="47"/>
                  </a:cubicBezTo>
                  <a:cubicBezTo>
                    <a:pt x="15" y="47"/>
                    <a:pt x="16" y="48"/>
                    <a:pt x="17" y="48"/>
                  </a:cubicBezTo>
                  <a:cubicBezTo>
                    <a:pt x="17" y="48"/>
                    <a:pt x="18" y="48"/>
                    <a:pt x="19" y="49"/>
                  </a:cubicBezTo>
                  <a:cubicBezTo>
                    <a:pt x="20" y="49"/>
                    <a:pt x="21" y="49"/>
                    <a:pt x="22" y="49"/>
                  </a:cubicBezTo>
                  <a:cubicBezTo>
                    <a:pt x="22" y="51"/>
                    <a:pt x="22" y="51"/>
                    <a:pt x="22" y="51"/>
                  </a:cubicBezTo>
                  <a:cubicBezTo>
                    <a:pt x="0" y="51"/>
                    <a:pt x="0" y="51"/>
                    <a:pt x="0" y="51"/>
                  </a:cubicBezTo>
                  <a:cubicBezTo>
                    <a:pt x="0" y="49"/>
                    <a:pt x="0" y="49"/>
                    <a:pt x="0" y="49"/>
                  </a:cubicBezTo>
                  <a:cubicBezTo>
                    <a:pt x="1" y="49"/>
                    <a:pt x="2" y="49"/>
                    <a:pt x="3" y="49"/>
                  </a:cubicBezTo>
                  <a:cubicBezTo>
                    <a:pt x="4" y="48"/>
                    <a:pt x="4" y="48"/>
                    <a:pt x="5" y="48"/>
                  </a:cubicBezTo>
                  <a:cubicBezTo>
                    <a:pt x="6" y="48"/>
                    <a:pt x="6" y="47"/>
                    <a:pt x="6" y="47"/>
                  </a:cubicBezTo>
                  <a:cubicBezTo>
                    <a:pt x="7" y="46"/>
                    <a:pt x="7" y="45"/>
                    <a:pt x="7" y="44"/>
                  </a:cubicBezTo>
                  <a:cubicBezTo>
                    <a:pt x="7" y="8"/>
                    <a:pt x="7" y="8"/>
                    <a:pt x="7" y="8"/>
                  </a:cubicBezTo>
                  <a:cubicBezTo>
                    <a:pt x="7" y="7"/>
                    <a:pt x="7" y="6"/>
                    <a:pt x="7" y="5"/>
                  </a:cubicBezTo>
                  <a:cubicBezTo>
                    <a:pt x="6" y="5"/>
                    <a:pt x="6" y="4"/>
                    <a:pt x="5" y="4"/>
                  </a:cubicBezTo>
                  <a:cubicBezTo>
                    <a:pt x="4" y="4"/>
                    <a:pt x="4" y="4"/>
                    <a:pt x="3" y="3"/>
                  </a:cubicBezTo>
                  <a:cubicBezTo>
                    <a:pt x="2" y="3"/>
                    <a:pt x="1" y="3"/>
                    <a:pt x="0" y="3"/>
                  </a:cubicBezTo>
                  <a:cubicBezTo>
                    <a:pt x="0" y="0"/>
                    <a:pt x="0" y="0"/>
                    <a:pt x="0" y="0"/>
                  </a:cubicBezTo>
                  <a:cubicBezTo>
                    <a:pt x="24" y="0"/>
                    <a:pt x="24" y="0"/>
                    <a:pt x="24" y="0"/>
                  </a:cubicBezTo>
                  <a:cubicBezTo>
                    <a:pt x="26" y="0"/>
                    <a:pt x="28" y="1"/>
                    <a:pt x="30" y="1"/>
                  </a:cubicBezTo>
                  <a:cubicBezTo>
                    <a:pt x="32" y="2"/>
                    <a:pt x="33" y="2"/>
                    <a:pt x="35" y="3"/>
                  </a:cubicBezTo>
                  <a:cubicBezTo>
                    <a:pt x="36" y="4"/>
                    <a:pt x="38" y="6"/>
                    <a:pt x="38" y="7"/>
                  </a:cubicBezTo>
                  <a:cubicBezTo>
                    <a:pt x="39" y="9"/>
                    <a:pt x="40" y="10"/>
                    <a:pt x="40" y="13"/>
                  </a:cubicBezTo>
                  <a:cubicBezTo>
                    <a:pt x="40" y="15"/>
                    <a:pt x="39" y="16"/>
                    <a:pt x="39" y="18"/>
                  </a:cubicBezTo>
                  <a:cubicBezTo>
                    <a:pt x="38" y="19"/>
                    <a:pt x="37" y="21"/>
                    <a:pt x="36" y="22"/>
                  </a:cubicBezTo>
                  <a:cubicBezTo>
                    <a:pt x="35" y="23"/>
                    <a:pt x="34" y="24"/>
                    <a:pt x="32" y="24"/>
                  </a:cubicBezTo>
                  <a:cubicBezTo>
                    <a:pt x="31" y="25"/>
                    <a:pt x="29" y="26"/>
                    <a:pt x="27" y="26"/>
                  </a:cubicBezTo>
                  <a:cubicBezTo>
                    <a:pt x="30" y="30"/>
                    <a:pt x="32" y="32"/>
                    <a:pt x="34" y="35"/>
                  </a:cubicBezTo>
                  <a:cubicBezTo>
                    <a:pt x="35" y="37"/>
                    <a:pt x="37" y="40"/>
                    <a:pt x="40" y="43"/>
                  </a:cubicBezTo>
                  <a:cubicBezTo>
                    <a:pt x="41" y="44"/>
                    <a:pt x="42" y="46"/>
                    <a:pt x="43" y="46"/>
                  </a:cubicBezTo>
                  <a:cubicBezTo>
                    <a:pt x="43" y="47"/>
                    <a:pt x="44" y="47"/>
                    <a:pt x="45" y="48"/>
                  </a:cubicBezTo>
                  <a:cubicBezTo>
                    <a:pt x="46" y="48"/>
                    <a:pt x="47" y="48"/>
                    <a:pt x="47" y="49"/>
                  </a:cubicBezTo>
                  <a:cubicBezTo>
                    <a:pt x="48" y="49"/>
                    <a:pt x="49" y="49"/>
                    <a:pt x="50" y="49"/>
                  </a:cubicBezTo>
                  <a:lnTo>
                    <a:pt x="50" y="51"/>
                  </a:lnTo>
                  <a:close/>
                  <a:moveTo>
                    <a:pt x="31" y="13"/>
                  </a:moveTo>
                  <a:cubicBezTo>
                    <a:pt x="31" y="10"/>
                    <a:pt x="30" y="8"/>
                    <a:pt x="28" y="6"/>
                  </a:cubicBezTo>
                  <a:cubicBezTo>
                    <a:pt x="26" y="4"/>
                    <a:pt x="24" y="3"/>
                    <a:pt x="21" y="3"/>
                  </a:cubicBezTo>
                  <a:cubicBezTo>
                    <a:pt x="15" y="3"/>
                    <a:pt x="15" y="3"/>
                    <a:pt x="15" y="3"/>
                  </a:cubicBezTo>
                  <a:cubicBezTo>
                    <a:pt x="15" y="25"/>
                    <a:pt x="15" y="25"/>
                    <a:pt x="15" y="25"/>
                  </a:cubicBezTo>
                  <a:cubicBezTo>
                    <a:pt x="19" y="25"/>
                    <a:pt x="19" y="25"/>
                    <a:pt x="19" y="25"/>
                  </a:cubicBezTo>
                  <a:cubicBezTo>
                    <a:pt x="23" y="25"/>
                    <a:pt x="25" y="24"/>
                    <a:pt x="28" y="22"/>
                  </a:cubicBezTo>
                  <a:cubicBezTo>
                    <a:pt x="30" y="20"/>
                    <a:pt x="31" y="17"/>
                    <a:pt x="31" y="13"/>
                  </a:cubicBezTo>
                  <a:close/>
                </a:path>
              </a:pathLst>
            </a:custGeom>
            <a:grpFill/>
            <a:ln>
              <a:noFill/>
            </a:ln>
          </p:spPr>
          <p:txBody>
            <a:bodyPr vert="horz" wrap="square" lIns="91440" tIns="45720" rIns="91440" bIns="45720" numCol="1" anchor="t" anchorCtr="0" compatLnSpc="1"/>
            <a:lstStyle/>
            <a:p>
              <a:endParaRPr lang="zh-CN" altLang="en-US"/>
            </a:p>
          </p:txBody>
        </p:sp>
        <p:sp>
          <p:nvSpPr>
            <p:cNvPr id="46" name="Freeform 40"/>
            <p:cNvSpPr/>
            <p:nvPr userDrawn="1"/>
          </p:nvSpPr>
          <p:spPr bwMode="auto">
            <a:xfrm>
              <a:off x="4130626" y="1449810"/>
              <a:ext cx="131763" cy="203200"/>
            </a:xfrm>
            <a:custGeom>
              <a:avLst/>
              <a:gdLst>
                <a:gd name="T0" fmla="*/ 31 w 35"/>
                <a:gd name="T1" fmla="*/ 29 h 54"/>
                <a:gd name="T2" fmla="*/ 34 w 35"/>
                <a:gd name="T3" fmla="*/ 33 h 54"/>
                <a:gd name="T4" fmla="*/ 35 w 35"/>
                <a:gd name="T5" fmla="*/ 38 h 54"/>
                <a:gd name="T6" fmla="*/ 30 w 35"/>
                <a:gd name="T7" fmla="*/ 49 h 54"/>
                <a:gd name="T8" fmla="*/ 17 w 35"/>
                <a:gd name="T9" fmla="*/ 54 h 54"/>
                <a:gd name="T10" fmla="*/ 10 w 35"/>
                <a:gd name="T11" fmla="*/ 52 h 54"/>
                <a:gd name="T12" fmla="*/ 5 w 35"/>
                <a:gd name="T13" fmla="*/ 50 h 54"/>
                <a:gd name="T14" fmla="*/ 3 w 35"/>
                <a:gd name="T15" fmla="*/ 52 h 54"/>
                <a:gd name="T16" fmla="*/ 0 w 35"/>
                <a:gd name="T17" fmla="*/ 52 h 54"/>
                <a:gd name="T18" fmla="*/ 0 w 35"/>
                <a:gd name="T19" fmla="*/ 35 h 54"/>
                <a:gd name="T20" fmla="*/ 2 w 35"/>
                <a:gd name="T21" fmla="*/ 35 h 54"/>
                <a:gd name="T22" fmla="*/ 5 w 35"/>
                <a:gd name="T23" fmla="*/ 41 h 54"/>
                <a:gd name="T24" fmla="*/ 8 w 35"/>
                <a:gd name="T25" fmla="*/ 46 h 54"/>
                <a:gd name="T26" fmla="*/ 12 w 35"/>
                <a:gd name="T27" fmla="*/ 49 h 54"/>
                <a:gd name="T28" fmla="*/ 18 w 35"/>
                <a:gd name="T29" fmla="*/ 50 h 54"/>
                <a:gd name="T30" fmla="*/ 22 w 35"/>
                <a:gd name="T31" fmla="*/ 50 h 54"/>
                <a:gd name="T32" fmla="*/ 25 w 35"/>
                <a:gd name="T33" fmla="*/ 48 h 54"/>
                <a:gd name="T34" fmla="*/ 27 w 35"/>
                <a:gd name="T35" fmla="*/ 45 h 54"/>
                <a:gd name="T36" fmla="*/ 28 w 35"/>
                <a:gd name="T37" fmla="*/ 41 h 54"/>
                <a:gd name="T38" fmla="*/ 26 w 35"/>
                <a:gd name="T39" fmla="*/ 36 h 54"/>
                <a:gd name="T40" fmla="*/ 21 w 35"/>
                <a:gd name="T41" fmla="*/ 32 h 54"/>
                <a:gd name="T42" fmla="*/ 15 w 35"/>
                <a:gd name="T43" fmla="*/ 30 h 54"/>
                <a:gd name="T44" fmla="*/ 10 w 35"/>
                <a:gd name="T45" fmla="*/ 28 h 54"/>
                <a:gd name="T46" fmla="*/ 3 w 35"/>
                <a:gd name="T47" fmla="*/ 22 h 54"/>
                <a:gd name="T48" fmla="*/ 1 w 35"/>
                <a:gd name="T49" fmla="*/ 14 h 54"/>
                <a:gd name="T50" fmla="*/ 2 w 35"/>
                <a:gd name="T51" fmla="*/ 9 h 54"/>
                <a:gd name="T52" fmla="*/ 6 w 35"/>
                <a:gd name="T53" fmla="*/ 4 h 54"/>
                <a:gd name="T54" fmla="*/ 11 w 35"/>
                <a:gd name="T55" fmla="*/ 1 h 54"/>
                <a:gd name="T56" fmla="*/ 16 w 35"/>
                <a:gd name="T57" fmla="*/ 0 h 54"/>
                <a:gd name="T58" fmla="*/ 23 w 35"/>
                <a:gd name="T59" fmla="*/ 1 h 54"/>
                <a:gd name="T60" fmla="*/ 28 w 35"/>
                <a:gd name="T61" fmla="*/ 4 h 54"/>
                <a:gd name="T62" fmla="*/ 29 w 35"/>
                <a:gd name="T63" fmla="*/ 1 h 54"/>
                <a:gd name="T64" fmla="*/ 32 w 35"/>
                <a:gd name="T65" fmla="*/ 1 h 54"/>
                <a:gd name="T66" fmla="*/ 32 w 35"/>
                <a:gd name="T67" fmla="*/ 18 h 54"/>
                <a:gd name="T68" fmla="*/ 30 w 35"/>
                <a:gd name="T69" fmla="*/ 18 h 54"/>
                <a:gd name="T70" fmla="*/ 28 w 35"/>
                <a:gd name="T71" fmla="*/ 13 h 54"/>
                <a:gd name="T72" fmla="*/ 25 w 35"/>
                <a:gd name="T73" fmla="*/ 8 h 54"/>
                <a:gd name="T74" fmla="*/ 21 w 35"/>
                <a:gd name="T75" fmla="*/ 5 h 54"/>
                <a:gd name="T76" fmla="*/ 16 w 35"/>
                <a:gd name="T77" fmla="*/ 3 h 54"/>
                <a:gd name="T78" fmla="*/ 10 w 35"/>
                <a:gd name="T79" fmla="*/ 6 h 54"/>
                <a:gd name="T80" fmla="*/ 8 w 35"/>
                <a:gd name="T81" fmla="*/ 11 h 54"/>
                <a:gd name="T82" fmla="*/ 9 w 35"/>
                <a:gd name="T83" fmla="*/ 17 h 54"/>
                <a:gd name="T84" fmla="*/ 14 w 35"/>
                <a:gd name="T85" fmla="*/ 20 h 54"/>
                <a:gd name="T86" fmla="*/ 19 w 35"/>
                <a:gd name="T87" fmla="*/ 22 h 54"/>
                <a:gd name="T88" fmla="*/ 24 w 35"/>
                <a:gd name="T89" fmla="*/ 24 h 54"/>
                <a:gd name="T90" fmla="*/ 28 w 35"/>
                <a:gd name="T91" fmla="*/ 26 h 54"/>
                <a:gd name="T92" fmla="*/ 31 w 35"/>
                <a:gd name="T93" fmla="*/ 2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 h="54">
                  <a:moveTo>
                    <a:pt x="31" y="29"/>
                  </a:moveTo>
                  <a:cubicBezTo>
                    <a:pt x="32" y="30"/>
                    <a:pt x="33" y="32"/>
                    <a:pt x="34" y="33"/>
                  </a:cubicBezTo>
                  <a:cubicBezTo>
                    <a:pt x="34" y="34"/>
                    <a:pt x="35" y="36"/>
                    <a:pt x="35" y="38"/>
                  </a:cubicBezTo>
                  <a:cubicBezTo>
                    <a:pt x="35" y="43"/>
                    <a:pt x="33" y="46"/>
                    <a:pt x="30" y="49"/>
                  </a:cubicBezTo>
                  <a:cubicBezTo>
                    <a:pt x="26" y="52"/>
                    <a:pt x="22" y="54"/>
                    <a:pt x="17" y="54"/>
                  </a:cubicBezTo>
                  <a:cubicBezTo>
                    <a:pt x="15" y="54"/>
                    <a:pt x="13" y="53"/>
                    <a:pt x="10" y="52"/>
                  </a:cubicBezTo>
                  <a:cubicBezTo>
                    <a:pt x="8" y="52"/>
                    <a:pt x="6" y="51"/>
                    <a:pt x="5" y="50"/>
                  </a:cubicBezTo>
                  <a:cubicBezTo>
                    <a:pt x="3" y="52"/>
                    <a:pt x="3" y="52"/>
                    <a:pt x="3" y="52"/>
                  </a:cubicBezTo>
                  <a:cubicBezTo>
                    <a:pt x="0" y="52"/>
                    <a:pt x="0" y="52"/>
                    <a:pt x="0" y="52"/>
                  </a:cubicBezTo>
                  <a:cubicBezTo>
                    <a:pt x="0" y="35"/>
                    <a:pt x="0" y="35"/>
                    <a:pt x="0" y="35"/>
                  </a:cubicBezTo>
                  <a:cubicBezTo>
                    <a:pt x="2" y="35"/>
                    <a:pt x="2" y="35"/>
                    <a:pt x="2" y="35"/>
                  </a:cubicBezTo>
                  <a:cubicBezTo>
                    <a:pt x="3" y="37"/>
                    <a:pt x="4" y="39"/>
                    <a:pt x="5" y="41"/>
                  </a:cubicBezTo>
                  <a:cubicBezTo>
                    <a:pt x="5" y="43"/>
                    <a:pt x="6" y="44"/>
                    <a:pt x="8" y="46"/>
                  </a:cubicBezTo>
                  <a:cubicBezTo>
                    <a:pt x="9" y="47"/>
                    <a:pt x="10" y="48"/>
                    <a:pt x="12" y="49"/>
                  </a:cubicBezTo>
                  <a:cubicBezTo>
                    <a:pt x="14" y="50"/>
                    <a:pt x="16" y="50"/>
                    <a:pt x="18" y="50"/>
                  </a:cubicBezTo>
                  <a:cubicBezTo>
                    <a:pt x="20" y="50"/>
                    <a:pt x="21" y="50"/>
                    <a:pt x="22" y="50"/>
                  </a:cubicBezTo>
                  <a:cubicBezTo>
                    <a:pt x="23" y="49"/>
                    <a:pt x="24" y="49"/>
                    <a:pt x="25" y="48"/>
                  </a:cubicBezTo>
                  <a:cubicBezTo>
                    <a:pt x="26" y="47"/>
                    <a:pt x="27" y="46"/>
                    <a:pt x="27" y="45"/>
                  </a:cubicBezTo>
                  <a:cubicBezTo>
                    <a:pt x="27" y="44"/>
                    <a:pt x="28" y="43"/>
                    <a:pt x="28" y="41"/>
                  </a:cubicBezTo>
                  <a:cubicBezTo>
                    <a:pt x="28" y="39"/>
                    <a:pt x="27" y="37"/>
                    <a:pt x="26" y="36"/>
                  </a:cubicBezTo>
                  <a:cubicBezTo>
                    <a:pt x="25" y="34"/>
                    <a:pt x="23" y="33"/>
                    <a:pt x="21" y="32"/>
                  </a:cubicBezTo>
                  <a:cubicBezTo>
                    <a:pt x="19" y="31"/>
                    <a:pt x="17" y="30"/>
                    <a:pt x="15" y="30"/>
                  </a:cubicBezTo>
                  <a:cubicBezTo>
                    <a:pt x="13" y="29"/>
                    <a:pt x="12" y="28"/>
                    <a:pt x="10" y="28"/>
                  </a:cubicBezTo>
                  <a:cubicBezTo>
                    <a:pt x="7" y="26"/>
                    <a:pt x="5" y="25"/>
                    <a:pt x="3" y="22"/>
                  </a:cubicBezTo>
                  <a:cubicBezTo>
                    <a:pt x="2" y="20"/>
                    <a:pt x="1" y="18"/>
                    <a:pt x="1" y="14"/>
                  </a:cubicBezTo>
                  <a:cubicBezTo>
                    <a:pt x="1" y="12"/>
                    <a:pt x="1" y="10"/>
                    <a:pt x="2" y="9"/>
                  </a:cubicBezTo>
                  <a:cubicBezTo>
                    <a:pt x="3" y="7"/>
                    <a:pt x="4" y="6"/>
                    <a:pt x="6" y="4"/>
                  </a:cubicBezTo>
                  <a:cubicBezTo>
                    <a:pt x="7" y="3"/>
                    <a:pt x="9" y="2"/>
                    <a:pt x="11" y="1"/>
                  </a:cubicBezTo>
                  <a:cubicBezTo>
                    <a:pt x="12" y="1"/>
                    <a:pt x="14" y="0"/>
                    <a:pt x="16" y="0"/>
                  </a:cubicBezTo>
                  <a:cubicBezTo>
                    <a:pt x="19" y="0"/>
                    <a:pt x="21" y="1"/>
                    <a:pt x="23" y="1"/>
                  </a:cubicBezTo>
                  <a:cubicBezTo>
                    <a:pt x="25" y="2"/>
                    <a:pt x="26" y="3"/>
                    <a:pt x="28" y="4"/>
                  </a:cubicBezTo>
                  <a:cubicBezTo>
                    <a:pt x="29" y="1"/>
                    <a:pt x="29" y="1"/>
                    <a:pt x="29" y="1"/>
                  </a:cubicBezTo>
                  <a:cubicBezTo>
                    <a:pt x="32" y="1"/>
                    <a:pt x="32" y="1"/>
                    <a:pt x="32" y="1"/>
                  </a:cubicBezTo>
                  <a:cubicBezTo>
                    <a:pt x="32" y="18"/>
                    <a:pt x="32" y="18"/>
                    <a:pt x="32" y="18"/>
                  </a:cubicBezTo>
                  <a:cubicBezTo>
                    <a:pt x="30" y="18"/>
                    <a:pt x="30" y="18"/>
                    <a:pt x="30" y="18"/>
                  </a:cubicBezTo>
                  <a:cubicBezTo>
                    <a:pt x="29" y="16"/>
                    <a:pt x="28" y="15"/>
                    <a:pt x="28" y="13"/>
                  </a:cubicBezTo>
                  <a:cubicBezTo>
                    <a:pt x="27" y="11"/>
                    <a:pt x="26" y="9"/>
                    <a:pt x="25" y="8"/>
                  </a:cubicBezTo>
                  <a:cubicBezTo>
                    <a:pt x="24" y="7"/>
                    <a:pt x="23" y="6"/>
                    <a:pt x="21" y="5"/>
                  </a:cubicBezTo>
                  <a:cubicBezTo>
                    <a:pt x="20" y="4"/>
                    <a:pt x="18" y="3"/>
                    <a:pt x="16" y="3"/>
                  </a:cubicBezTo>
                  <a:cubicBezTo>
                    <a:pt x="14" y="3"/>
                    <a:pt x="12" y="4"/>
                    <a:pt x="10" y="6"/>
                  </a:cubicBezTo>
                  <a:cubicBezTo>
                    <a:pt x="9" y="7"/>
                    <a:pt x="8" y="9"/>
                    <a:pt x="8" y="11"/>
                  </a:cubicBezTo>
                  <a:cubicBezTo>
                    <a:pt x="8" y="13"/>
                    <a:pt x="8" y="15"/>
                    <a:pt x="9" y="17"/>
                  </a:cubicBezTo>
                  <a:cubicBezTo>
                    <a:pt x="10" y="18"/>
                    <a:pt x="12" y="19"/>
                    <a:pt x="14" y="20"/>
                  </a:cubicBezTo>
                  <a:cubicBezTo>
                    <a:pt x="16" y="21"/>
                    <a:pt x="17" y="22"/>
                    <a:pt x="19" y="22"/>
                  </a:cubicBezTo>
                  <a:cubicBezTo>
                    <a:pt x="21" y="23"/>
                    <a:pt x="22" y="24"/>
                    <a:pt x="24" y="24"/>
                  </a:cubicBezTo>
                  <a:cubicBezTo>
                    <a:pt x="25" y="25"/>
                    <a:pt x="27" y="26"/>
                    <a:pt x="28" y="26"/>
                  </a:cubicBezTo>
                  <a:cubicBezTo>
                    <a:pt x="29" y="27"/>
                    <a:pt x="30" y="28"/>
                    <a:pt x="31" y="29"/>
                  </a:cubicBezTo>
                  <a:close/>
                </a:path>
              </a:pathLst>
            </a:custGeom>
            <a:grpFill/>
            <a:ln>
              <a:noFill/>
            </a:ln>
          </p:spPr>
          <p:txBody>
            <a:bodyPr vert="horz" wrap="square" lIns="91440" tIns="45720" rIns="91440" bIns="45720" numCol="1" anchor="t" anchorCtr="0" compatLnSpc="1"/>
            <a:lstStyle/>
            <a:p>
              <a:endParaRPr lang="zh-CN" altLang="en-US"/>
            </a:p>
          </p:txBody>
        </p:sp>
        <p:sp>
          <p:nvSpPr>
            <p:cNvPr id="47" name="Freeform 41"/>
            <p:cNvSpPr/>
            <p:nvPr userDrawn="1"/>
          </p:nvSpPr>
          <p:spPr bwMode="auto">
            <a:xfrm>
              <a:off x="4281439" y="1452985"/>
              <a:ext cx="85725" cy="192088"/>
            </a:xfrm>
            <a:custGeom>
              <a:avLst/>
              <a:gdLst>
                <a:gd name="T0" fmla="*/ 23 w 23"/>
                <a:gd name="T1" fmla="*/ 51 h 51"/>
                <a:gd name="T2" fmla="*/ 0 w 23"/>
                <a:gd name="T3" fmla="*/ 51 h 51"/>
                <a:gd name="T4" fmla="*/ 0 w 23"/>
                <a:gd name="T5" fmla="*/ 49 h 51"/>
                <a:gd name="T6" fmla="*/ 3 w 23"/>
                <a:gd name="T7" fmla="*/ 49 h 51"/>
                <a:gd name="T8" fmla="*/ 6 w 23"/>
                <a:gd name="T9" fmla="*/ 48 h 51"/>
                <a:gd name="T10" fmla="*/ 7 w 23"/>
                <a:gd name="T11" fmla="*/ 47 h 51"/>
                <a:gd name="T12" fmla="*/ 8 w 23"/>
                <a:gd name="T13" fmla="*/ 45 h 51"/>
                <a:gd name="T14" fmla="*/ 8 w 23"/>
                <a:gd name="T15" fmla="*/ 8 h 51"/>
                <a:gd name="T16" fmla="*/ 7 w 23"/>
                <a:gd name="T17" fmla="*/ 6 h 51"/>
                <a:gd name="T18" fmla="*/ 6 w 23"/>
                <a:gd name="T19" fmla="*/ 4 h 51"/>
                <a:gd name="T20" fmla="*/ 3 w 23"/>
                <a:gd name="T21" fmla="*/ 3 h 51"/>
                <a:gd name="T22" fmla="*/ 0 w 23"/>
                <a:gd name="T23" fmla="*/ 3 h 51"/>
                <a:gd name="T24" fmla="*/ 0 w 23"/>
                <a:gd name="T25" fmla="*/ 0 h 51"/>
                <a:gd name="T26" fmla="*/ 23 w 23"/>
                <a:gd name="T27" fmla="*/ 0 h 51"/>
                <a:gd name="T28" fmla="*/ 23 w 23"/>
                <a:gd name="T29" fmla="*/ 3 h 51"/>
                <a:gd name="T30" fmla="*/ 20 w 23"/>
                <a:gd name="T31" fmla="*/ 3 h 51"/>
                <a:gd name="T32" fmla="*/ 18 w 23"/>
                <a:gd name="T33" fmla="*/ 4 h 51"/>
                <a:gd name="T34" fmla="*/ 16 w 23"/>
                <a:gd name="T35" fmla="*/ 5 h 51"/>
                <a:gd name="T36" fmla="*/ 15 w 23"/>
                <a:gd name="T37" fmla="*/ 7 h 51"/>
                <a:gd name="T38" fmla="*/ 15 w 23"/>
                <a:gd name="T39" fmla="*/ 44 h 51"/>
                <a:gd name="T40" fmla="*/ 16 w 23"/>
                <a:gd name="T41" fmla="*/ 46 h 51"/>
                <a:gd name="T42" fmla="*/ 18 w 23"/>
                <a:gd name="T43" fmla="*/ 48 h 51"/>
                <a:gd name="T44" fmla="*/ 20 w 23"/>
                <a:gd name="T45" fmla="*/ 48 h 51"/>
                <a:gd name="T46" fmla="*/ 23 w 23"/>
                <a:gd name="T47" fmla="*/ 49 h 51"/>
                <a:gd name="T48" fmla="*/ 23 w 23"/>
                <a:gd name="T4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 h="51">
                  <a:moveTo>
                    <a:pt x="23" y="51"/>
                  </a:moveTo>
                  <a:cubicBezTo>
                    <a:pt x="0" y="51"/>
                    <a:pt x="0" y="51"/>
                    <a:pt x="0" y="51"/>
                  </a:cubicBezTo>
                  <a:cubicBezTo>
                    <a:pt x="0" y="49"/>
                    <a:pt x="0" y="49"/>
                    <a:pt x="0" y="49"/>
                  </a:cubicBezTo>
                  <a:cubicBezTo>
                    <a:pt x="1" y="49"/>
                    <a:pt x="2" y="49"/>
                    <a:pt x="3" y="49"/>
                  </a:cubicBezTo>
                  <a:cubicBezTo>
                    <a:pt x="4" y="49"/>
                    <a:pt x="5" y="48"/>
                    <a:pt x="6" y="48"/>
                  </a:cubicBezTo>
                  <a:cubicBezTo>
                    <a:pt x="6" y="48"/>
                    <a:pt x="7" y="47"/>
                    <a:pt x="7" y="47"/>
                  </a:cubicBezTo>
                  <a:cubicBezTo>
                    <a:pt x="8" y="46"/>
                    <a:pt x="8" y="46"/>
                    <a:pt x="8" y="45"/>
                  </a:cubicBezTo>
                  <a:cubicBezTo>
                    <a:pt x="8" y="8"/>
                    <a:pt x="8" y="8"/>
                    <a:pt x="8" y="8"/>
                  </a:cubicBezTo>
                  <a:cubicBezTo>
                    <a:pt x="8" y="7"/>
                    <a:pt x="8" y="6"/>
                    <a:pt x="7" y="6"/>
                  </a:cubicBezTo>
                  <a:cubicBezTo>
                    <a:pt x="7" y="5"/>
                    <a:pt x="7" y="5"/>
                    <a:pt x="6" y="4"/>
                  </a:cubicBezTo>
                  <a:cubicBezTo>
                    <a:pt x="5" y="4"/>
                    <a:pt x="4" y="4"/>
                    <a:pt x="3" y="3"/>
                  </a:cubicBezTo>
                  <a:cubicBezTo>
                    <a:pt x="2" y="3"/>
                    <a:pt x="1" y="3"/>
                    <a:pt x="0" y="3"/>
                  </a:cubicBezTo>
                  <a:cubicBezTo>
                    <a:pt x="0" y="0"/>
                    <a:pt x="0" y="0"/>
                    <a:pt x="0" y="0"/>
                  </a:cubicBezTo>
                  <a:cubicBezTo>
                    <a:pt x="23" y="0"/>
                    <a:pt x="23" y="0"/>
                    <a:pt x="23" y="0"/>
                  </a:cubicBezTo>
                  <a:cubicBezTo>
                    <a:pt x="23" y="3"/>
                    <a:pt x="23" y="3"/>
                    <a:pt x="23" y="3"/>
                  </a:cubicBezTo>
                  <a:cubicBezTo>
                    <a:pt x="22" y="3"/>
                    <a:pt x="21" y="3"/>
                    <a:pt x="20" y="3"/>
                  </a:cubicBezTo>
                  <a:cubicBezTo>
                    <a:pt x="19" y="3"/>
                    <a:pt x="19" y="4"/>
                    <a:pt x="18" y="4"/>
                  </a:cubicBezTo>
                  <a:cubicBezTo>
                    <a:pt x="17" y="4"/>
                    <a:pt x="16" y="5"/>
                    <a:pt x="16" y="5"/>
                  </a:cubicBezTo>
                  <a:cubicBezTo>
                    <a:pt x="16" y="6"/>
                    <a:pt x="15" y="7"/>
                    <a:pt x="15" y="7"/>
                  </a:cubicBezTo>
                  <a:cubicBezTo>
                    <a:pt x="15" y="44"/>
                    <a:pt x="15" y="44"/>
                    <a:pt x="15" y="44"/>
                  </a:cubicBezTo>
                  <a:cubicBezTo>
                    <a:pt x="15" y="45"/>
                    <a:pt x="16" y="46"/>
                    <a:pt x="16" y="46"/>
                  </a:cubicBezTo>
                  <a:cubicBezTo>
                    <a:pt x="16" y="47"/>
                    <a:pt x="17" y="47"/>
                    <a:pt x="18" y="48"/>
                  </a:cubicBezTo>
                  <a:cubicBezTo>
                    <a:pt x="18" y="48"/>
                    <a:pt x="19" y="48"/>
                    <a:pt x="20" y="48"/>
                  </a:cubicBezTo>
                  <a:cubicBezTo>
                    <a:pt x="21" y="49"/>
                    <a:pt x="22" y="49"/>
                    <a:pt x="23" y="49"/>
                  </a:cubicBezTo>
                  <a:lnTo>
                    <a:pt x="23" y="51"/>
                  </a:lnTo>
                  <a:close/>
                </a:path>
              </a:pathLst>
            </a:custGeom>
            <a:grpFill/>
            <a:ln>
              <a:noFill/>
            </a:ln>
          </p:spPr>
          <p:txBody>
            <a:bodyPr vert="horz" wrap="square" lIns="91440" tIns="45720" rIns="91440" bIns="45720" numCol="1" anchor="t" anchorCtr="0" compatLnSpc="1"/>
            <a:lstStyle/>
            <a:p>
              <a:endParaRPr lang="zh-CN" altLang="en-US"/>
            </a:p>
          </p:txBody>
        </p:sp>
        <p:sp>
          <p:nvSpPr>
            <p:cNvPr id="48" name="Freeform 42"/>
            <p:cNvSpPr/>
            <p:nvPr userDrawn="1"/>
          </p:nvSpPr>
          <p:spPr bwMode="auto">
            <a:xfrm>
              <a:off x="4383039" y="1452985"/>
              <a:ext cx="165100" cy="192088"/>
            </a:xfrm>
            <a:custGeom>
              <a:avLst/>
              <a:gdLst>
                <a:gd name="T0" fmla="*/ 44 w 44"/>
                <a:gd name="T1" fmla="*/ 14 h 51"/>
                <a:gd name="T2" fmla="*/ 42 w 44"/>
                <a:gd name="T3" fmla="*/ 14 h 51"/>
                <a:gd name="T4" fmla="*/ 40 w 44"/>
                <a:gd name="T5" fmla="*/ 11 h 51"/>
                <a:gd name="T6" fmla="*/ 38 w 44"/>
                <a:gd name="T7" fmla="*/ 8 h 51"/>
                <a:gd name="T8" fmla="*/ 36 w 44"/>
                <a:gd name="T9" fmla="*/ 5 h 51"/>
                <a:gd name="T10" fmla="*/ 34 w 44"/>
                <a:gd name="T11" fmla="*/ 4 h 51"/>
                <a:gd name="T12" fmla="*/ 31 w 44"/>
                <a:gd name="T13" fmla="*/ 3 h 51"/>
                <a:gd name="T14" fmla="*/ 28 w 44"/>
                <a:gd name="T15" fmla="*/ 3 h 51"/>
                <a:gd name="T16" fmla="*/ 26 w 44"/>
                <a:gd name="T17" fmla="*/ 3 h 51"/>
                <a:gd name="T18" fmla="*/ 26 w 44"/>
                <a:gd name="T19" fmla="*/ 44 h 51"/>
                <a:gd name="T20" fmla="*/ 26 w 44"/>
                <a:gd name="T21" fmla="*/ 46 h 51"/>
                <a:gd name="T22" fmla="*/ 28 w 44"/>
                <a:gd name="T23" fmla="*/ 48 h 51"/>
                <a:gd name="T24" fmla="*/ 31 w 44"/>
                <a:gd name="T25" fmla="*/ 48 h 51"/>
                <a:gd name="T26" fmla="*/ 34 w 44"/>
                <a:gd name="T27" fmla="*/ 49 h 51"/>
                <a:gd name="T28" fmla="*/ 34 w 44"/>
                <a:gd name="T29" fmla="*/ 51 h 51"/>
                <a:gd name="T30" fmla="*/ 10 w 44"/>
                <a:gd name="T31" fmla="*/ 51 h 51"/>
                <a:gd name="T32" fmla="*/ 10 w 44"/>
                <a:gd name="T33" fmla="*/ 49 h 51"/>
                <a:gd name="T34" fmla="*/ 13 w 44"/>
                <a:gd name="T35" fmla="*/ 49 h 51"/>
                <a:gd name="T36" fmla="*/ 16 w 44"/>
                <a:gd name="T37" fmla="*/ 48 h 51"/>
                <a:gd name="T38" fmla="*/ 17 w 44"/>
                <a:gd name="T39" fmla="*/ 47 h 51"/>
                <a:gd name="T40" fmla="*/ 18 w 44"/>
                <a:gd name="T41" fmla="*/ 44 h 51"/>
                <a:gd name="T42" fmla="*/ 18 w 44"/>
                <a:gd name="T43" fmla="*/ 3 h 51"/>
                <a:gd name="T44" fmla="*/ 16 w 44"/>
                <a:gd name="T45" fmla="*/ 3 h 51"/>
                <a:gd name="T46" fmla="*/ 13 w 44"/>
                <a:gd name="T47" fmla="*/ 3 h 51"/>
                <a:gd name="T48" fmla="*/ 10 w 44"/>
                <a:gd name="T49" fmla="*/ 4 h 51"/>
                <a:gd name="T50" fmla="*/ 7 w 44"/>
                <a:gd name="T51" fmla="*/ 5 h 51"/>
                <a:gd name="T52" fmla="*/ 5 w 44"/>
                <a:gd name="T53" fmla="*/ 8 h 51"/>
                <a:gd name="T54" fmla="*/ 3 w 44"/>
                <a:gd name="T55" fmla="*/ 11 h 51"/>
                <a:gd name="T56" fmla="*/ 2 w 44"/>
                <a:gd name="T57" fmla="*/ 14 h 51"/>
                <a:gd name="T58" fmla="*/ 0 w 44"/>
                <a:gd name="T59" fmla="*/ 14 h 51"/>
                <a:gd name="T60" fmla="*/ 0 w 44"/>
                <a:gd name="T61" fmla="*/ 0 h 51"/>
                <a:gd name="T62" fmla="*/ 44 w 44"/>
                <a:gd name="T63" fmla="*/ 0 h 51"/>
                <a:gd name="T64" fmla="*/ 44 w 44"/>
                <a:gd name="T65" fmla="*/ 1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4" h="51">
                  <a:moveTo>
                    <a:pt x="44" y="14"/>
                  </a:moveTo>
                  <a:cubicBezTo>
                    <a:pt x="42" y="14"/>
                    <a:pt x="42" y="14"/>
                    <a:pt x="42" y="14"/>
                  </a:cubicBezTo>
                  <a:cubicBezTo>
                    <a:pt x="41" y="13"/>
                    <a:pt x="41" y="12"/>
                    <a:pt x="40" y="11"/>
                  </a:cubicBezTo>
                  <a:cubicBezTo>
                    <a:pt x="40" y="10"/>
                    <a:pt x="39" y="9"/>
                    <a:pt x="38" y="8"/>
                  </a:cubicBezTo>
                  <a:cubicBezTo>
                    <a:pt x="38" y="7"/>
                    <a:pt x="37" y="6"/>
                    <a:pt x="36" y="5"/>
                  </a:cubicBezTo>
                  <a:cubicBezTo>
                    <a:pt x="35" y="4"/>
                    <a:pt x="34" y="4"/>
                    <a:pt x="34" y="4"/>
                  </a:cubicBezTo>
                  <a:cubicBezTo>
                    <a:pt x="33" y="3"/>
                    <a:pt x="32" y="3"/>
                    <a:pt x="31" y="3"/>
                  </a:cubicBezTo>
                  <a:cubicBezTo>
                    <a:pt x="30" y="3"/>
                    <a:pt x="29" y="3"/>
                    <a:pt x="28" y="3"/>
                  </a:cubicBezTo>
                  <a:cubicBezTo>
                    <a:pt x="26" y="3"/>
                    <a:pt x="26" y="3"/>
                    <a:pt x="26" y="3"/>
                  </a:cubicBezTo>
                  <a:cubicBezTo>
                    <a:pt x="26" y="44"/>
                    <a:pt x="26" y="44"/>
                    <a:pt x="26" y="44"/>
                  </a:cubicBezTo>
                  <a:cubicBezTo>
                    <a:pt x="26" y="45"/>
                    <a:pt x="26" y="46"/>
                    <a:pt x="26" y="46"/>
                  </a:cubicBezTo>
                  <a:cubicBezTo>
                    <a:pt x="26" y="47"/>
                    <a:pt x="27" y="47"/>
                    <a:pt x="28" y="48"/>
                  </a:cubicBezTo>
                  <a:cubicBezTo>
                    <a:pt x="28" y="48"/>
                    <a:pt x="29" y="48"/>
                    <a:pt x="31" y="48"/>
                  </a:cubicBezTo>
                  <a:cubicBezTo>
                    <a:pt x="32" y="49"/>
                    <a:pt x="33" y="49"/>
                    <a:pt x="34" y="49"/>
                  </a:cubicBezTo>
                  <a:cubicBezTo>
                    <a:pt x="34" y="51"/>
                    <a:pt x="34" y="51"/>
                    <a:pt x="34" y="51"/>
                  </a:cubicBezTo>
                  <a:cubicBezTo>
                    <a:pt x="10" y="51"/>
                    <a:pt x="10" y="51"/>
                    <a:pt x="10" y="51"/>
                  </a:cubicBezTo>
                  <a:cubicBezTo>
                    <a:pt x="10" y="49"/>
                    <a:pt x="10" y="49"/>
                    <a:pt x="10" y="49"/>
                  </a:cubicBezTo>
                  <a:cubicBezTo>
                    <a:pt x="10" y="49"/>
                    <a:pt x="11" y="49"/>
                    <a:pt x="13" y="49"/>
                  </a:cubicBezTo>
                  <a:cubicBezTo>
                    <a:pt x="14" y="48"/>
                    <a:pt x="15" y="48"/>
                    <a:pt x="16" y="48"/>
                  </a:cubicBezTo>
                  <a:cubicBezTo>
                    <a:pt x="16" y="48"/>
                    <a:pt x="17" y="47"/>
                    <a:pt x="17" y="47"/>
                  </a:cubicBezTo>
                  <a:cubicBezTo>
                    <a:pt x="18" y="46"/>
                    <a:pt x="18" y="45"/>
                    <a:pt x="18" y="44"/>
                  </a:cubicBezTo>
                  <a:cubicBezTo>
                    <a:pt x="18" y="3"/>
                    <a:pt x="18" y="3"/>
                    <a:pt x="18" y="3"/>
                  </a:cubicBezTo>
                  <a:cubicBezTo>
                    <a:pt x="16" y="3"/>
                    <a:pt x="16" y="3"/>
                    <a:pt x="16" y="3"/>
                  </a:cubicBezTo>
                  <a:cubicBezTo>
                    <a:pt x="15" y="3"/>
                    <a:pt x="14" y="3"/>
                    <a:pt x="13" y="3"/>
                  </a:cubicBezTo>
                  <a:cubicBezTo>
                    <a:pt x="12" y="3"/>
                    <a:pt x="11" y="3"/>
                    <a:pt x="10" y="4"/>
                  </a:cubicBezTo>
                  <a:cubicBezTo>
                    <a:pt x="9" y="4"/>
                    <a:pt x="8" y="4"/>
                    <a:pt x="7" y="5"/>
                  </a:cubicBezTo>
                  <a:cubicBezTo>
                    <a:pt x="7" y="6"/>
                    <a:pt x="6" y="7"/>
                    <a:pt x="5" y="8"/>
                  </a:cubicBezTo>
                  <a:cubicBezTo>
                    <a:pt x="4" y="9"/>
                    <a:pt x="4" y="10"/>
                    <a:pt x="3" y="11"/>
                  </a:cubicBezTo>
                  <a:cubicBezTo>
                    <a:pt x="3" y="13"/>
                    <a:pt x="2" y="14"/>
                    <a:pt x="2" y="14"/>
                  </a:cubicBezTo>
                  <a:cubicBezTo>
                    <a:pt x="0" y="14"/>
                    <a:pt x="0" y="14"/>
                    <a:pt x="0" y="14"/>
                  </a:cubicBezTo>
                  <a:cubicBezTo>
                    <a:pt x="0" y="0"/>
                    <a:pt x="0" y="0"/>
                    <a:pt x="0" y="0"/>
                  </a:cubicBezTo>
                  <a:cubicBezTo>
                    <a:pt x="44" y="0"/>
                    <a:pt x="44" y="0"/>
                    <a:pt x="44" y="0"/>
                  </a:cubicBezTo>
                  <a:lnTo>
                    <a:pt x="44" y="14"/>
                  </a:lnTo>
                  <a:close/>
                </a:path>
              </a:pathLst>
            </a:custGeom>
            <a:grpFill/>
            <a:ln>
              <a:noFill/>
            </a:ln>
          </p:spPr>
          <p:txBody>
            <a:bodyPr vert="horz" wrap="square" lIns="91440" tIns="45720" rIns="91440" bIns="45720" numCol="1" anchor="t" anchorCtr="0" compatLnSpc="1"/>
            <a:lstStyle/>
            <a:p>
              <a:endParaRPr lang="zh-CN" altLang="en-US"/>
            </a:p>
          </p:txBody>
        </p:sp>
        <p:sp>
          <p:nvSpPr>
            <p:cNvPr id="49" name="Freeform 43"/>
            <p:cNvSpPr/>
            <p:nvPr userDrawn="1"/>
          </p:nvSpPr>
          <p:spPr bwMode="auto">
            <a:xfrm>
              <a:off x="4559251" y="1452985"/>
              <a:ext cx="184150" cy="192088"/>
            </a:xfrm>
            <a:custGeom>
              <a:avLst/>
              <a:gdLst>
                <a:gd name="T0" fmla="*/ 49 w 49"/>
                <a:gd name="T1" fmla="*/ 3 h 51"/>
                <a:gd name="T2" fmla="*/ 47 w 49"/>
                <a:gd name="T3" fmla="*/ 4 h 51"/>
                <a:gd name="T4" fmla="*/ 45 w 49"/>
                <a:gd name="T5" fmla="*/ 4 h 51"/>
                <a:gd name="T6" fmla="*/ 43 w 49"/>
                <a:gd name="T7" fmla="*/ 6 h 51"/>
                <a:gd name="T8" fmla="*/ 41 w 49"/>
                <a:gd name="T9" fmla="*/ 8 h 51"/>
                <a:gd name="T10" fmla="*/ 36 w 49"/>
                <a:gd name="T11" fmla="*/ 16 h 51"/>
                <a:gd name="T12" fmla="*/ 30 w 49"/>
                <a:gd name="T13" fmla="*/ 26 h 51"/>
                <a:gd name="T14" fmla="*/ 28 w 49"/>
                <a:gd name="T15" fmla="*/ 30 h 51"/>
                <a:gd name="T16" fmla="*/ 28 w 49"/>
                <a:gd name="T17" fmla="*/ 34 h 51"/>
                <a:gd name="T18" fmla="*/ 28 w 49"/>
                <a:gd name="T19" fmla="*/ 44 h 51"/>
                <a:gd name="T20" fmla="*/ 29 w 49"/>
                <a:gd name="T21" fmla="*/ 46 h 51"/>
                <a:gd name="T22" fmla="*/ 30 w 49"/>
                <a:gd name="T23" fmla="*/ 48 h 51"/>
                <a:gd name="T24" fmla="*/ 33 w 49"/>
                <a:gd name="T25" fmla="*/ 48 h 51"/>
                <a:gd name="T26" fmla="*/ 36 w 49"/>
                <a:gd name="T27" fmla="*/ 49 h 51"/>
                <a:gd name="T28" fmla="*/ 36 w 49"/>
                <a:gd name="T29" fmla="*/ 51 h 51"/>
                <a:gd name="T30" fmla="*/ 12 w 49"/>
                <a:gd name="T31" fmla="*/ 51 h 51"/>
                <a:gd name="T32" fmla="*/ 12 w 49"/>
                <a:gd name="T33" fmla="*/ 49 h 51"/>
                <a:gd name="T34" fmla="*/ 15 w 49"/>
                <a:gd name="T35" fmla="*/ 49 h 51"/>
                <a:gd name="T36" fmla="*/ 18 w 49"/>
                <a:gd name="T37" fmla="*/ 48 h 51"/>
                <a:gd name="T38" fmla="*/ 20 w 49"/>
                <a:gd name="T39" fmla="*/ 47 h 51"/>
                <a:gd name="T40" fmla="*/ 20 w 49"/>
                <a:gd name="T41" fmla="*/ 44 h 51"/>
                <a:gd name="T42" fmla="*/ 20 w 49"/>
                <a:gd name="T43" fmla="*/ 32 h 51"/>
                <a:gd name="T44" fmla="*/ 20 w 49"/>
                <a:gd name="T45" fmla="*/ 30 h 51"/>
                <a:gd name="T46" fmla="*/ 18 w 49"/>
                <a:gd name="T47" fmla="*/ 26 h 51"/>
                <a:gd name="T48" fmla="*/ 13 w 49"/>
                <a:gd name="T49" fmla="*/ 17 h 51"/>
                <a:gd name="T50" fmla="*/ 9 w 49"/>
                <a:gd name="T51" fmla="*/ 9 h 51"/>
                <a:gd name="T52" fmla="*/ 7 w 49"/>
                <a:gd name="T53" fmla="*/ 6 h 51"/>
                <a:gd name="T54" fmla="*/ 5 w 49"/>
                <a:gd name="T55" fmla="*/ 4 h 51"/>
                <a:gd name="T56" fmla="*/ 2 w 49"/>
                <a:gd name="T57" fmla="*/ 3 h 51"/>
                <a:gd name="T58" fmla="*/ 0 w 49"/>
                <a:gd name="T59" fmla="*/ 3 h 51"/>
                <a:gd name="T60" fmla="*/ 0 w 49"/>
                <a:gd name="T61" fmla="*/ 0 h 51"/>
                <a:gd name="T62" fmla="*/ 22 w 49"/>
                <a:gd name="T63" fmla="*/ 0 h 51"/>
                <a:gd name="T64" fmla="*/ 22 w 49"/>
                <a:gd name="T65" fmla="*/ 3 h 51"/>
                <a:gd name="T66" fmla="*/ 17 w 49"/>
                <a:gd name="T67" fmla="*/ 4 h 51"/>
                <a:gd name="T68" fmla="*/ 15 w 49"/>
                <a:gd name="T69" fmla="*/ 5 h 51"/>
                <a:gd name="T70" fmla="*/ 16 w 49"/>
                <a:gd name="T71" fmla="*/ 6 h 51"/>
                <a:gd name="T72" fmla="*/ 16 w 49"/>
                <a:gd name="T73" fmla="*/ 7 h 51"/>
                <a:gd name="T74" fmla="*/ 17 w 49"/>
                <a:gd name="T75" fmla="*/ 9 h 51"/>
                <a:gd name="T76" fmla="*/ 18 w 49"/>
                <a:gd name="T77" fmla="*/ 11 h 51"/>
                <a:gd name="T78" fmla="*/ 22 w 49"/>
                <a:gd name="T79" fmla="*/ 18 h 51"/>
                <a:gd name="T80" fmla="*/ 26 w 49"/>
                <a:gd name="T81" fmla="*/ 26 h 51"/>
                <a:gd name="T82" fmla="*/ 35 w 49"/>
                <a:gd name="T83" fmla="*/ 12 h 51"/>
                <a:gd name="T84" fmla="*/ 38 w 49"/>
                <a:gd name="T85" fmla="*/ 6 h 51"/>
                <a:gd name="T86" fmla="*/ 37 w 49"/>
                <a:gd name="T87" fmla="*/ 4 h 51"/>
                <a:gd name="T88" fmla="*/ 36 w 49"/>
                <a:gd name="T89" fmla="*/ 4 h 51"/>
                <a:gd name="T90" fmla="*/ 34 w 49"/>
                <a:gd name="T91" fmla="*/ 3 h 51"/>
                <a:gd name="T92" fmla="*/ 31 w 49"/>
                <a:gd name="T93" fmla="*/ 3 h 51"/>
                <a:gd name="T94" fmla="*/ 31 w 49"/>
                <a:gd name="T95" fmla="*/ 0 h 51"/>
                <a:gd name="T96" fmla="*/ 49 w 49"/>
                <a:gd name="T97" fmla="*/ 0 h 51"/>
                <a:gd name="T98" fmla="*/ 49 w 49"/>
                <a:gd name="T99" fmla="*/ 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 h="51">
                  <a:moveTo>
                    <a:pt x="49" y="3"/>
                  </a:moveTo>
                  <a:cubicBezTo>
                    <a:pt x="49" y="3"/>
                    <a:pt x="48" y="3"/>
                    <a:pt x="47" y="4"/>
                  </a:cubicBezTo>
                  <a:cubicBezTo>
                    <a:pt x="46" y="4"/>
                    <a:pt x="46" y="4"/>
                    <a:pt x="45" y="4"/>
                  </a:cubicBezTo>
                  <a:cubicBezTo>
                    <a:pt x="44" y="5"/>
                    <a:pt x="44" y="5"/>
                    <a:pt x="43" y="6"/>
                  </a:cubicBezTo>
                  <a:cubicBezTo>
                    <a:pt x="43" y="6"/>
                    <a:pt x="42" y="7"/>
                    <a:pt x="41" y="8"/>
                  </a:cubicBezTo>
                  <a:cubicBezTo>
                    <a:pt x="39" y="11"/>
                    <a:pt x="38" y="13"/>
                    <a:pt x="36" y="16"/>
                  </a:cubicBezTo>
                  <a:cubicBezTo>
                    <a:pt x="35" y="19"/>
                    <a:pt x="33" y="22"/>
                    <a:pt x="30" y="26"/>
                  </a:cubicBezTo>
                  <a:cubicBezTo>
                    <a:pt x="29" y="28"/>
                    <a:pt x="29" y="29"/>
                    <a:pt x="28" y="30"/>
                  </a:cubicBezTo>
                  <a:cubicBezTo>
                    <a:pt x="28" y="31"/>
                    <a:pt x="28" y="32"/>
                    <a:pt x="28" y="34"/>
                  </a:cubicBezTo>
                  <a:cubicBezTo>
                    <a:pt x="28" y="44"/>
                    <a:pt x="28" y="44"/>
                    <a:pt x="28" y="44"/>
                  </a:cubicBezTo>
                  <a:cubicBezTo>
                    <a:pt x="28" y="45"/>
                    <a:pt x="28" y="46"/>
                    <a:pt x="29" y="46"/>
                  </a:cubicBezTo>
                  <a:cubicBezTo>
                    <a:pt x="29" y="47"/>
                    <a:pt x="29" y="47"/>
                    <a:pt x="30" y="48"/>
                  </a:cubicBezTo>
                  <a:cubicBezTo>
                    <a:pt x="31" y="48"/>
                    <a:pt x="32" y="48"/>
                    <a:pt x="33" y="48"/>
                  </a:cubicBezTo>
                  <a:cubicBezTo>
                    <a:pt x="34" y="49"/>
                    <a:pt x="35" y="49"/>
                    <a:pt x="36" y="49"/>
                  </a:cubicBezTo>
                  <a:cubicBezTo>
                    <a:pt x="36" y="51"/>
                    <a:pt x="36" y="51"/>
                    <a:pt x="36" y="51"/>
                  </a:cubicBezTo>
                  <a:cubicBezTo>
                    <a:pt x="12" y="51"/>
                    <a:pt x="12" y="51"/>
                    <a:pt x="12" y="51"/>
                  </a:cubicBezTo>
                  <a:cubicBezTo>
                    <a:pt x="12" y="49"/>
                    <a:pt x="12" y="49"/>
                    <a:pt x="12" y="49"/>
                  </a:cubicBezTo>
                  <a:cubicBezTo>
                    <a:pt x="13" y="49"/>
                    <a:pt x="14" y="49"/>
                    <a:pt x="15" y="49"/>
                  </a:cubicBezTo>
                  <a:cubicBezTo>
                    <a:pt x="17" y="48"/>
                    <a:pt x="18" y="48"/>
                    <a:pt x="18" y="48"/>
                  </a:cubicBezTo>
                  <a:cubicBezTo>
                    <a:pt x="19" y="48"/>
                    <a:pt x="20" y="47"/>
                    <a:pt x="20" y="47"/>
                  </a:cubicBezTo>
                  <a:cubicBezTo>
                    <a:pt x="20" y="46"/>
                    <a:pt x="20" y="45"/>
                    <a:pt x="20" y="44"/>
                  </a:cubicBezTo>
                  <a:cubicBezTo>
                    <a:pt x="20" y="32"/>
                    <a:pt x="20" y="32"/>
                    <a:pt x="20" y="32"/>
                  </a:cubicBezTo>
                  <a:cubicBezTo>
                    <a:pt x="20" y="32"/>
                    <a:pt x="20" y="31"/>
                    <a:pt x="20" y="30"/>
                  </a:cubicBezTo>
                  <a:cubicBezTo>
                    <a:pt x="19" y="29"/>
                    <a:pt x="19" y="28"/>
                    <a:pt x="18" y="26"/>
                  </a:cubicBezTo>
                  <a:cubicBezTo>
                    <a:pt x="17" y="24"/>
                    <a:pt x="15" y="21"/>
                    <a:pt x="13" y="17"/>
                  </a:cubicBezTo>
                  <a:cubicBezTo>
                    <a:pt x="12" y="14"/>
                    <a:pt x="10" y="11"/>
                    <a:pt x="9" y="9"/>
                  </a:cubicBezTo>
                  <a:cubicBezTo>
                    <a:pt x="8" y="8"/>
                    <a:pt x="7" y="7"/>
                    <a:pt x="7" y="6"/>
                  </a:cubicBezTo>
                  <a:cubicBezTo>
                    <a:pt x="6" y="5"/>
                    <a:pt x="5" y="5"/>
                    <a:pt x="5" y="4"/>
                  </a:cubicBezTo>
                  <a:cubicBezTo>
                    <a:pt x="4" y="4"/>
                    <a:pt x="3" y="4"/>
                    <a:pt x="2" y="3"/>
                  </a:cubicBezTo>
                  <a:cubicBezTo>
                    <a:pt x="2" y="3"/>
                    <a:pt x="1" y="3"/>
                    <a:pt x="0" y="3"/>
                  </a:cubicBezTo>
                  <a:cubicBezTo>
                    <a:pt x="0" y="0"/>
                    <a:pt x="0" y="0"/>
                    <a:pt x="0" y="0"/>
                  </a:cubicBezTo>
                  <a:cubicBezTo>
                    <a:pt x="22" y="0"/>
                    <a:pt x="22" y="0"/>
                    <a:pt x="22" y="0"/>
                  </a:cubicBezTo>
                  <a:cubicBezTo>
                    <a:pt x="22" y="3"/>
                    <a:pt x="22" y="3"/>
                    <a:pt x="22" y="3"/>
                  </a:cubicBezTo>
                  <a:cubicBezTo>
                    <a:pt x="20" y="3"/>
                    <a:pt x="18" y="3"/>
                    <a:pt x="17" y="4"/>
                  </a:cubicBezTo>
                  <a:cubicBezTo>
                    <a:pt x="16" y="4"/>
                    <a:pt x="15" y="4"/>
                    <a:pt x="15" y="5"/>
                  </a:cubicBezTo>
                  <a:cubicBezTo>
                    <a:pt x="15" y="5"/>
                    <a:pt x="15" y="5"/>
                    <a:pt x="16" y="6"/>
                  </a:cubicBezTo>
                  <a:cubicBezTo>
                    <a:pt x="16" y="6"/>
                    <a:pt x="16" y="6"/>
                    <a:pt x="16" y="7"/>
                  </a:cubicBezTo>
                  <a:cubicBezTo>
                    <a:pt x="16" y="7"/>
                    <a:pt x="17" y="8"/>
                    <a:pt x="17" y="9"/>
                  </a:cubicBezTo>
                  <a:cubicBezTo>
                    <a:pt x="18" y="10"/>
                    <a:pt x="18" y="11"/>
                    <a:pt x="18" y="11"/>
                  </a:cubicBezTo>
                  <a:cubicBezTo>
                    <a:pt x="20" y="13"/>
                    <a:pt x="21" y="16"/>
                    <a:pt x="22" y="18"/>
                  </a:cubicBezTo>
                  <a:cubicBezTo>
                    <a:pt x="23" y="20"/>
                    <a:pt x="25" y="23"/>
                    <a:pt x="26" y="26"/>
                  </a:cubicBezTo>
                  <a:cubicBezTo>
                    <a:pt x="30" y="20"/>
                    <a:pt x="33" y="15"/>
                    <a:pt x="35" y="12"/>
                  </a:cubicBezTo>
                  <a:cubicBezTo>
                    <a:pt x="37" y="8"/>
                    <a:pt x="38" y="6"/>
                    <a:pt x="38" y="6"/>
                  </a:cubicBezTo>
                  <a:cubicBezTo>
                    <a:pt x="38" y="5"/>
                    <a:pt x="38" y="5"/>
                    <a:pt x="37" y="4"/>
                  </a:cubicBezTo>
                  <a:cubicBezTo>
                    <a:pt x="37" y="4"/>
                    <a:pt x="36" y="4"/>
                    <a:pt x="36" y="4"/>
                  </a:cubicBezTo>
                  <a:cubicBezTo>
                    <a:pt x="35" y="3"/>
                    <a:pt x="34" y="3"/>
                    <a:pt x="34" y="3"/>
                  </a:cubicBezTo>
                  <a:cubicBezTo>
                    <a:pt x="33" y="3"/>
                    <a:pt x="32" y="3"/>
                    <a:pt x="31" y="3"/>
                  </a:cubicBezTo>
                  <a:cubicBezTo>
                    <a:pt x="31" y="0"/>
                    <a:pt x="31" y="0"/>
                    <a:pt x="31" y="0"/>
                  </a:cubicBezTo>
                  <a:cubicBezTo>
                    <a:pt x="49" y="0"/>
                    <a:pt x="49" y="0"/>
                    <a:pt x="49" y="0"/>
                  </a:cubicBezTo>
                  <a:lnTo>
                    <a:pt x="49" y="3"/>
                  </a:lnTo>
                  <a:close/>
                </a:path>
              </a:pathLst>
            </a:custGeom>
            <a:grpFill/>
            <a:ln>
              <a:noFill/>
            </a:ln>
          </p:spPr>
          <p:txBody>
            <a:bodyPr vert="horz" wrap="square" lIns="91440" tIns="45720" rIns="91440" bIns="45720" numCol="1" anchor="t" anchorCtr="0" compatLnSpc="1"/>
            <a:lstStyle/>
            <a:p>
              <a:endParaRPr lang="zh-CN" altLang="en-US"/>
            </a:p>
          </p:txBody>
        </p:sp>
        <p:sp>
          <p:nvSpPr>
            <p:cNvPr id="50" name="Freeform 44"/>
            <p:cNvSpPr/>
            <p:nvPr userDrawn="1"/>
          </p:nvSpPr>
          <p:spPr bwMode="auto">
            <a:xfrm>
              <a:off x="2306589" y="714797"/>
              <a:ext cx="327025" cy="461963"/>
            </a:xfrm>
            <a:custGeom>
              <a:avLst/>
              <a:gdLst>
                <a:gd name="T0" fmla="*/ 67 w 87"/>
                <a:gd name="T1" fmla="*/ 93 h 122"/>
                <a:gd name="T2" fmla="*/ 63 w 87"/>
                <a:gd name="T3" fmla="*/ 93 h 122"/>
                <a:gd name="T4" fmla="*/ 50 w 87"/>
                <a:gd name="T5" fmla="*/ 98 h 122"/>
                <a:gd name="T6" fmla="*/ 33 w 87"/>
                <a:gd name="T7" fmla="*/ 98 h 122"/>
                <a:gd name="T8" fmla="*/ 33 w 87"/>
                <a:gd name="T9" fmla="*/ 97 h 122"/>
                <a:gd name="T10" fmla="*/ 44 w 87"/>
                <a:gd name="T11" fmla="*/ 86 h 122"/>
                <a:gd name="T12" fmla="*/ 44 w 87"/>
                <a:gd name="T13" fmla="*/ 73 h 122"/>
                <a:gd name="T14" fmla="*/ 59 w 87"/>
                <a:gd name="T15" fmla="*/ 68 h 122"/>
                <a:gd name="T16" fmla="*/ 71 w 87"/>
                <a:gd name="T17" fmla="*/ 63 h 122"/>
                <a:gd name="T18" fmla="*/ 80 w 87"/>
                <a:gd name="T19" fmla="*/ 51 h 122"/>
                <a:gd name="T20" fmla="*/ 81 w 87"/>
                <a:gd name="T21" fmla="*/ 44 h 122"/>
                <a:gd name="T22" fmla="*/ 81 w 87"/>
                <a:gd name="T23" fmla="*/ 41 h 122"/>
                <a:gd name="T24" fmla="*/ 68 w 87"/>
                <a:gd name="T25" fmla="*/ 36 h 122"/>
                <a:gd name="T26" fmla="*/ 64 w 87"/>
                <a:gd name="T27" fmla="*/ 31 h 122"/>
                <a:gd name="T28" fmla="*/ 63 w 87"/>
                <a:gd name="T29" fmla="*/ 28 h 122"/>
                <a:gd name="T30" fmla="*/ 62 w 87"/>
                <a:gd name="T31" fmla="*/ 27 h 122"/>
                <a:gd name="T32" fmla="*/ 58 w 87"/>
                <a:gd name="T33" fmla="*/ 28 h 122"/>
                <a:gd name="T34" fmla="*/ 57 w 87"/>
                <a:gd name="T35" fmla="*/ 29 h 122"/>
                <a:gd name="T36" fmla="*/ 57 w 87"/>
                <a:gd name="T37" fmla="*/ 30 h 122"/>
                <a:gd name="T38" fmla="*/ 57 w 87"/>
                <a:gd name="T39" fmla="*/ 41 h 122"/>
                <a:gd name="T40" fmla="*/ 49 w 87"/>
                <a:gd name="T41" fmla="*/ 46 h 122"/>
                <a:gd name="T42" fmla="*/ 44 w 87"/>
                <a:gd name="T43" fmla="*/ 52 h 122"/>
                <a:gd name="T44" fmla="*/ 39 w 87"/>
                <a:gd name="T45" fmla="*/ 50 h 122"/>
                <a:gd name="T46" fmla="*/ 22 w 87"/>
                <a:gd name="T47" fmla="*/ 8 h 122"/>
                <a:gd name="T48" fmla="*/ 13 w 87"/>
                <a:gd name="T49" fmla="*/ 0 h 122"/>
                <a:gd name="T50" fmla="*/ 9 w 87"/>
                <a:gd name="T51" fmla="*/ 11 h 122"/>
                <a:gd name="T52" fmla="*/ 9 w 87"/>
                <a:gd name="T53" fmla="*/ 13 h 122"/>
                <a:gd name="T54" fmla="*/ 3 w 87"/>
                <a:gd name="T55" fmla="*/ 38 h 122"/>
                <a:gd name="T56" fmla="*/ 0 w 87"/>
                <a:gd name="T57" fmla="*/ 53 h 122"/>
                <a:gd name="T58" fmla="*/ 7 w 87"/>
                <a:gd name="T59" fmla="*/ 81 h 122"/>
                <a:gd name="T60" fmla="*/ 8 w 87"/>
                <a:gd name="T61" fmla="*/ 91 h 122"/>
                <a:gd name="T62" fmla="*/ 21 w 87"/>
                <a:gd name="T63" fmla="*/ 117 h 122"/>
                <a:gd name="T64" fmla="*/ 41 w 87"/>
                <a:gd name="T65" fmla="*/ 119 h 122"/>
                <a:gd name="T66" fmla="*/ 46 w 87"/>
                <a:gd name="T67" fmla="*/ 115 h 122"/>
                <a:gd name="T68" fmla="*/ 53 w 87"/>
                <a:gd name="T69" fmla="*/ 115 h 122"/>
                <a:gd name="T70" fmla="*/ 72 w 87"/>
                <a:gd name="T71" fmla="*/ 110 h 122"/>
                <a:gd name="T72" fmla="*/ 82 w 87"/>
                <a:gd name="T73" fmla="*/ 104 h 122"/>
                <a:gd name="T74" fmla="*/ 87 w 87"/>
                <a:gd name="T75" fmla="*/ 94 h 122"/>
                <a:gd name="T76" fmla="*/ 86 w 87"/>
                <a:gd name="T77" fmla="*/ 88 h 122"/>
                <a:gd name="T78" fmla="*/ 67 w 87"/>
                <a:gd name="T79" fmla="*/ 9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7" h="122">
                  <a:moveTo>
                    <a:pt x="67" y="93"/>
                  </a:moveTo>
                  <a:cubicBezTo>
                    <a:pt x="66" y="93"/>
                    <a:pt x="64" y="93"/>
                    <a:pt x="63" y="93"/>
                  </a:cubicBezTo>
                  <a:cubicBezTo>
                    <a:pt x="59" y="95"/>
                    <a:pt x="54" y="96"/>
                    <a:pt x="50" y="98"/>
                  </a:cubicBezTo>
                  <a:cubicBezTo>
                    <a:pt x="45" y="99"/>
                    <a:pt x="38" y="102"/>
                    <a:pt x="33" y="98"/>
                  </a:cubicBezTo>
                  <a:cubicBezTo>
                    <a:pt x="33" y="98"/>
                    <a:pt x="33" y="98"/>
                    <a:pt x="33" y="97"/>
                  </a:cubicBezTo>
                  <a:cubicBezTo>
                    <a:pt x="37" y="93"/>
                    <a:pt x="37" y="90"/>
                    <a:pt x="44" y="86"/>
                  </a:cubicBezTo>
                  <a:cubicBezTo>
                    <a:pt x="44" y="82"/>
                    <a:pt x="46" y="76"/>
                    <a:pt x="44" y="73"/>
                  </a:cubicBezTo>
                  <a:cubicBezTo>
                    <a:pt x="44" y="66"/>
                    <a:pt x="53" y="69"/>
                    <a:pt x="59" y="68"/>
                  </a:cubicBezTo>
                  <a:cubicBezTo>
                    <a:pt x="63" y="67"/>
                    <a:pt x="68" y="65"/>
                    <a:pt x="71" y="63"/>
                  </a:cubicBezTo>
                  <a:cubicBezTo>
                    <a:pt x="75" y="61"/>
                    <a:pt x="78" y="56"/>
                    <a:pt x="80" y="51"/>
                  </a:cubicBezTo>
                  <a:cubicBezTo>
                    <a:pt x="81" y="50"/>
                    <a:pt x="80" y="46"/>
                    <a:pt x="81" y="44"/>
                  </a:cubicBezTo>
                  <a:cubicBezTo>
                    <a:pt x="81" y="43"/>
                    <a:pt x="81" y="42"/>
                    <a:pt x="81" y="41"/>
                  </a:cubicBezTo>
                  <a:cubicBezTo>
                    <a:pt x="81" y="40"/>
                    <a:pt x="70" y="37"/>
                    <a:pt x="68" y="36"/>
                  </a:cubicBezTo>
                  <a:cubicBezTo>
                    <a:pt x="67" y="35"/>
                    <a:pt x="64" y="33"/>
                    <a:pt x="64" y="31"/>
                  </a:cubicBezTo>
                  <a:cubicBezTo>
                    <a:pt x="63" y="30"/>
                    <a:pt x="64" y="29"/>
                    <a:pt x="63" y="28"/>
                  </a:cubicBezTo>
                  <a:cubicBezTo>
                    <a:pt x="63" y="27"/>
                    <a:pt x="62" y="27"/>
                    <a:pt x="62" y="27"/>
                  </a:cubicBezTo>
                  <a:cubicBezTo>
                    <a:pt x="59" y="27"/>
                    <a:pt x="59" y="27"/>
                    <a:pt x="58" y="28"/>
                  </a:cubicBezTo>
                  <a:cubicBezTo>
                    <a:pt x="58" y="29"/>
                    <a:pt x="57" y="29"/>
                    <a:pt x="57" y="29"/>
                  </a:cubicBezTo>
                  <a:cubicBezTo>
                    <a:pt x="57" y="30"/>
                    <a:pt x="57" y="30"/>
                    <a:pt x="57" y="30"/>
                  </a:cubicBezTo>
                  <a:cubicBezTo>
                    <a:pt x="57" y="34"/>
                    <a:pt x="57" y="37"/>
                    <a:pt x="57" y="41"/>
                  </a:cubicBezTo>
                  <a:cubicBezTo>
                    <a:pt x="56" y="43"/>
                    <a:pt x="51" y="45"/>
                    <a:pt x="49" y="46"/>
                  </a:cubicBezTo>
                  <a:cubicBezTo>
                    <a:pt x="47" y="48"/>
                    <a:pt x="45" y="50"/>
                    <a:pt x="44" y="52"/>
                  </a:cubicBezTo>
                  <a:cubicBezTo>
                    <a:pt x="41" y="52"/>
                    <a:pt x="41" y="51"/>
                    <a:pt x="39" y="50"/>
                  </a:cubicBezTo>
                  <a:cubicBezTo>
                    <a:pt x="36" y="32"/>
                    <a:pt x="34" y="17"/>
                    <a:pt x="22" y="8"/>
                  </a:cubicBezTo>
                  <a:cubicBezTo>
                    <a:pt x="19" y="6"/>
                    <a:pt x="17" y="2"/>
                    <a:pt x="13" y="0"/>
                  </a:cubicBezTo>
                  <a:cubicBezTo>
                    <a:pt x="12" y="4"/>
                    <a:pt x="10" y="7"/>
                    <a:pt x="9" y="11"/>
                  </a:cubicBezTo>
                  <a:cubicBezTo>
                    <a:pt x="9" y="12"/>
                    <a:pt x="9" y="13"/>
                    <a:pt x="9" y="13"/>
                  </a:cubicBezTo>
                  <a:cubicBezTo>
                    <a:pt x="7" y="21"/>
                    <a:pt x="5" y="30"/>
                    <a:pt x="3" y="38"/>
                  </a:cubicBezTo>
                  <a:cubicBezTo>
                    <a:pt x="3" y="40"/>
                    <a:pt x="0" y="51"/>
                    <a:pt x="0" y="53"/>
                  </a:cubicBezTo>
                  <a:cubicBezTo>
                    <a:pt x="2" y="62"/>
                    <a:pt x="5" y="73"/>
                    <a:pt x="7" y="81"/>
                  </a:cubicBezTo>
                  <a:cubicBezTo>
                    <a:pt x="8" y="85"/>
                    <a:pt x="7" y="88"/>
                    <a:pt x="8" y="91"/>
                  </a:cubicBezTo>
                  <a:cubicBezTo>
                    <a:pt x="10" y="98"/>
                    <a:pt x="16" y="114"/>
                    <a:pt x="21" y="117"/>
                  </a:cubicBezTo>
                  <a:cubicBezTo>
                    <a:pt x="26" y="120"/>
                    <a:pt x="34" y="122"/>
                    <a:pt x="41" y="119"/>
                  </a:cubicBezTo>
                  <a:cubicBezTo>
                    <a:pt x="43" y="118"/>
                    <a:pt x="45" y="115"/>
                    <a:pt x="46" y="115"/>
                  </a:cubicBezTo>
                  <a:cubicBezTo>
                    <a:pt x="49" y="115"/>
                    <a:pt x="51" y="115"/>
                    <a:pt x="53" y="115"/>
                  </a:cubicBezTo>
                  <a:cubicBezTo>
                    <a:pt x="59" y="113"/>
                    <a:pt x="66" y="111"/>
                    <a:pt x="72" y="110"/>
                  </a:cubicBezTo>
                  <a:cubicBezTo>
                    <a:pt x="74" y="109"/>
                    <a:pt x="80" y="106"/>
                    <a:pt x="82" y="104"/>
                  </a:cubicBezTo>
                  <a:cubicBezTo>
                    <a:pt x="84" y="102"/>
                    <a:pt x="84" y="97"/>
                    <a:pt x="87" y="94"/>
                  </a:cubicBezTo>
                  <a:cubicBezTo>
                    <a:pt x="87" y="91"/>
                    <a:pt x="87" y="90"/>
                    <a:pt x="86" y="88"/>
                  </a:cubicBezTo>
                  <a:cubicBezTo>
                    <a:pt x="78" y="88"/>
                    <a:pt x="73" y="91"/>
                    <a:pt x="67" y="93"/>
                  </a:cubicBezTo>
                  <a:close/>
                </a:path>
              </a:pathLst>
            </a:custGeom>
            <a:grpFill/>
            <a:ln>
              <a:noFill/>
            </a:ln>
          </p:spPr>
          <p:txBody>
            <a:bodyPr vert="horz" wrap="square" lIns="91440" tIns="45720" rIns="91440" bIns="45720" numCol="1" anchor="t" anchorCtr="0" compatLnSpc="1"/>
            <a:lstStyle/>
            <a:p>
              <a:endParaRPr lang="zh-CN" altLang="en-US"/>
            </a:p>
          </p:txBody>
        </p:sp>
        <p:sp>
          <p:nvSpPr>
            <p:cNvPr id="51" name="Freeform 45"/>
            <p:cNvSpPr>
              <a:spLocks noEditPoints="1"/>
            </p:cNvSpPr>
            <p:nvPr userDrawn="1"/>
          </p:nvSpPr>
          <p:spPr bwMode="auto">
            <a:xfrm>
              <a:off x="1919239" y="627485"/>
              <a:ext cx="282575" cy="644525"/>
            </a:xfrm>
            <a:custGeom>
              <a:avLst/>
              <a:gdLst>
                <a:gd name="T0" fmla="*/ 74 w 75"/>
                <a:gd name="T1" fmla="*/ 59 h 170"/>
                <a:gd name="T2" fmla="*/ 73 w 75"/>
                <a:gd name="T3" fmla="*/ 42 h 170"/>
                <a:gd name="T4" fmla="*/ 72 w 75"/>
                <a:gd name="T5" fmla="*/ 30 h 170"/>
                <a:gd name="T6" fmla="*/ 42 w 75"/>
                <a:gd name="T7" fmla="*/ 7 h 170"/>
                <a:gd name="T8" fmla="*/ 33 w 75"/>
                <a:gd name="T9" fmla="*/ 1 h 170"/>
                <a:gd name="T10" fmla="*/ 30 w 75"/>
                <a:gd name="T11" fmla="*/ 4 h 170"/>
                <a:gd name="T12" fmla="*/ 37 w 75"/>
                <a:gd name="T13" fmla="*/ 16 h 170"/>
                <a:gd name="T14" fmla="*/ 42 w 75"/>
                <a:gd name="T15" fmla="*/ 23 h 170"/>
                <a:gd name="T16" fmla="*/ 51 w 75"/>
                <a:gd name="T17" fmla="*/ 35 h 170"/>
                <a:gd name="T18" fmla="*/ 52 w 75"/>
                <a:gd name="T19" fmla="*/ 71 h 170"/>
                <a:gd name="T20" fmla="*/ 52 w 75"/>
                <a:gd name="T21" fmla="*/ 80 h 170"/>
                <a:gd name="T22" fmla="*/ 51 w 75"/>
                <a:gd name="T23" fmla="*/ 90 h 170"/>
                <a:gd name="T24" fmla="*/ 44 w 75"/>
                <a:gd name="T25" fmla="*/ 86 h 170"/>
                <a:gd name="T26" fmla="*/ 39 w 75"/>
                <a:gd name="T27" fmla="*/ 85 h 170"/>
                <a:gd name="T28" fmla="*/ 33 w 75"/>
                <a:gd name="T29" fmla="*/ 81 h 170"/>
                <a:gd name="T30" fmla="*/ 26 w 75"/>
                <a:gd name="T31" fmla="*/ 80 h 170"/>
                <a:gd name="T32" fmla="*/ 17 w 75"/>
                <a:gd name="T33" fmla="*/ 77 h 170"/>
                <a:gd name="T34" fmla="*/ 14 w 75"/>
                <a:gd name="T35" fmla="*/ 79 h 170"/>
                <a:gd name="T36" fmla="*/ 19 w 75"/>
                <a:gd name="T37" fmla="*/ 88 h 170"/>
                <a:gd name="T38" fmla="*/ 19 w 75"/>
                <a:gd name="T39" fmla="*/ 91 h 170"/>
                <a:gd name="T40" fmla="*/ 21 w 75"/>
                <a:gd name="T41" fmla="*/ 101 h 170"/>
                <a:gd name="T42" fmla="*/ 18 w 75"/>
                <a:gd name="T43" fmla="*/ 112 h 170"/>
                <a:gd name="T44" fmla="*/ 2 w 75"/>
                <a:gd name="T45" fmla="*/ 143 h 170"/>
                <a:gd name="T46" fmla="*/ 1 w 75"/>
                <a:gd name="T47" fmla="*/ 144 h 170"/>
                <a:gd name="T48" fmla="*/ 1 w 75"/>
                <a:gd name="T49" fmla="*/ 146 h 170"/>
                <a:gd name="T50" fmla="*/ 6 w 75"/>
                <a:gd name="T51" fmla="*/ 169 h 170"/>
                <a:gd name="T52" fmla="*/ 7 w 75"/>
                <a:gd name="T53" fmla="*/ 170 h 170"/>
                <a:gd name="T54" fmla="*/ 15 w 75"/>
                <a:gd name="T55" fmla="*/ 170 h 170"/>
                <a:gd name="T56" fmla="*/ 24 w 75"/>
                <a:gd name="T57" fmla="*/ 161 h 170"/>
                <a:gd name="T58" fmla="*/ 36 w 75"/>
                <a:gd name="T59" fmla="*/ 153 h 170"/>
                <a:gd name="T60" fmla="*/ 38 w 75"/>
                <a:gd name="T61" fmla="*/ 151 h 170"/>
                <a:gd name="T62" fmla="*/ 50 w 75"/>
                <a:gd name="T63" fmla="*/ 141 h 170"/>
                <a:gd name="T64" fmla="*/ 51 w 75"/>
                <a:gd name="T65" fmla="*/ 141 h 170"/>
                <a:gd name="T66" fmla="*/ 51 w 75"/>
                <a:gd name="T67" fmla="*/ 147 h 170"/>
                <a:gd name="T68" fmla="*/ 53 w 75"/>
                <a:gd name="T69" fmla="*/ 165 h 170"/>
                <a:gd name="T70" fmla="*/ 58 w 75"/>
                <a:gd name="T71" fmla="*/ 164 h 170"/>
                <a:gd name="T72" fmla="*/ 65 w 75"/>
                <a:gd name="T73" fmla="*/ 154 h 170"/>
                <a:gd name="T74" fmla="*/ 72 w 75"/>
                <a:gd name="T75" fmla="*/ 124 h 170"/>
                <a:gd name="T76" fmla="*/ 72 w 75"/>
                <a:gd name="T77" fmla="*/ 113 h 170"/>
                <a:gd name="T78" fmla="*/ 74 w 75"/>
                <a:gd name="T79" fmla="*/ 80 h 170"/>
                <a:gd name="T80" fmla="*/ 75 w 75"/>
                <a:gd name="T81" fmla="*/ 66 h 170"/>
                <a:gd name="T82" fmla="*/ 74 w 75"/>
                <a:gd name="T83" fmla="*/ 59 h 170"/>
                <a:gd name="T84" fmla="*/ 51 w 75"/>
                <a:gd name="T85" fmla="*/ 122 h 170"/>
                <a:gd name="T86" fmla="*/ 51 w 75"/>
                <a:gd name="T87" fmla="*/ 128 h 170"/>
                <a:gd name="T88" fmla="*/ 44 w 75"/>
                <a:gd name="T89" fmla="*/ 132 h 170"/>
                <a:gd name="T90" fmla="*/ 40 w 75"/>
                <a:gd name="T91" fmla="*/ 136 h 170"/>
                <a:gd name="T92" fmla="*/ 31 w 75"/>
                <a:gd name="T93" fmla="*/ 139 h 170"/>
                <a:gd name="T94" fmla="*/ 24 w 75"/>
                <a:gd name="T95" fmla="*/ 144 h 170"/>
                <a:gd name="T96" fmla="*/ 13 w 75"/>
                <a:gd name="T97" fmla="*/ 146 h 170"/>
                <a:gd name="T98" fmla="*/ 12 w 75"/>
                <a:gd name="T99" fmla="*/ 145 h 170"/>
                <a:gd name="T100" fmla="*/ 17 w 75"/>
                <a:gd name="T101" fmla="*/ 135 h 170"/>
                <a:gd name="T102" fmla="*/ 30 w 75"/>
                <a:gd name="T103" fmla="*/ 118 h 170"/>
                <a:gd name="T104" fmla="*/ 31 w 75"/>
                <a:gd name="T105" fmla="*/ 115 h 170"/>
                <a:gd name="T106" fmla="*/ 36 w 75"/>
                <a:gd name="T107" fmla="*/ 108 h 170"/>
                <a:gd name="T108" fmla="*/ 49 w 75"/>
                <a:gd name="T109" fmla="*/ 99 h 170"/>
                <a:gd name="T110" fmla="*/ 51 w 75"/>
                <a:gd name="T111" fmla="*/ 99 h 170"/>
                <a:gd name="T112" fmla="*/ 51 w 75"/>
                <a:gd name="T113" fmla="*/ 114 h 170"/>
                <a:gd name="T114" fmla="*/ 51 w 75"/>
                <a:gd name="T115" fmla="*/ 122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5" h="170">
                  <a:moveTo>
                    <a:pt x="74" y="59"/>
                  </a:moveTo>
                  <a:cubicBezTo>
                    <a:pt x="74" y="53"/>
                    <a:pt x="74" y="46"/>
                    <a:pt x="73" y="42"/>
                  </a:cubicBezTo>
                  <a:cubicBezTo>
                    <a:pt x="72" y="38"/>
                    <a:pt x="74" y="33"/>
                    <a:pt x="72" y="30"/>
                  </a:cubicBezTo>
                  <a:cubicBezTo>
                    <a:pt x="68" y="20"/>
                    <a:pt x="51" y="12"/>
                    <a:pt x="42" y="7"/>
                  </a:cubicBezTo>
                  <a:cubicBezTo>
                    <a:pt x="38" y="5"/>
                    <a:pt x="38" y="2"/>
                    <a:pt x="33" y="1"/>
                  </a:cubicBezTo>
                  <a:cubicBezTo>
                    <a:pt x="32" y="0"/>
                    <a:pt x="30" y="3"/>
                    <a:pt x="30" y="4"/>
                  </a:cubicBezTo>
                  <a:cubicBezTo>
                    <a:pt x="29" y="10"/>
                    <a:pt x="34" y="12"/>
                    <a:pt x="37" y="16"/>
                  </a:cubicBezTo>
                  <a:cubicBezTo>
                    <a:pt x="39" y="18"/>
                    <a:pt x="40" y="21"/>
                    <a:pt x="42" y="23"/>
                  </a:cubicBezTo>
                  <a:cubicBezTo>
                    <a:pt x="45" y="27"/>
                    <a:pt x="49" y="30"/>
                    <a:pt x="51" y="35"/>
                  </a:cubicBezTo>
                  <a:cubicBezTo>
                    <a:pt x="54" y="43"/>
                    <a:pt x="54" y="63"/>
                    <a:pt x="52" y="71"/>
                  </a:cubicBezTo>
                  <a:cubicBezTo>
                    <a:pt x="52" y="74"/>
                    <a:pt x="52" y="77"/>
                    <a:pt x="52" y="80"/>
                  </a:cubicBezTo>
                  <a:cubicBezTo>
                    <a:pt x="52" y="84"/>
                    <a:pt x="51" y="87"/>
                    <a:pt x="51" y="90"/>
                  </a:cubicBezTo>
                  <a:cubicBezTo>
                    <a:pt x="49" y="89"/>
                    <a:pt x="47" y="87"/>
                    <a:pt x="44" y="86"/>
                  </a:cubicBezTo>
                  <a:cubicBezTo>
                    <a:pt x="43" y="86"/>
                    <a:pt x="41" y="85"/>
                    <a:pt x="39" y="85"/>
                  </a:cubicBezTo>
                  <a:cubicBezTo>
                    <a:pt x="37" y="84"/>
                    <a:pt x="36" y="82"/>
                    <a:pt x="33" y="81"/>
                  </a:cubicBezTo>
                  <a:cubicBezTo>
                    <a:pt x="31" y="80"/>
                    <a:pt x="28" y="81"/>
                    <a:pt x="26" y="80"/>
                  </a:cubicBezTo>
                  <a:cubicBezTo>
                    <a:pt x="23" y="79"/>
                    <a:pt x="22" y="77"/>
                    <a:pt x="17" y="77"/>
                  </a:cubicBezTo>
                  <a:cubicBezTo>
                    <a:pt x="16" y="77"/>
                    <a:pt x="14" y="78"/>
                    <a:pt x="14" y="79"/>
                  </a:cubicBezTo>
                  <a:cubicBezTo>
                    <a:pt x="15" y="83"/>
                    <a:pt x="18" y="84"/>
                    <a:pt x="19" y="88"/>
                  </a:cubicBezTo>
                  <a:cubicBezTo>
                    <a:pt x="19" y="89"/>
                    <a:pt x="19" y="90"/>
                    <a:pt x="19" y="91"/>
                  </a:cubicBezTo>
                  <a:cubicBezTo>
                    <a:pt x="20" y="94"/>
                    <a:pt x="21" y="98"/>
                    <a:pt x="21" y="101"/>
                  </a:cubicBezTo>
                  <a:cubicBezTo>
                    <a:pt x="22" y="106"/>
                    <a:pt x="19" y="109"/>
                    <a:pt x="18" y="112"/>
                  </a:cubicBezTo>
                  <a:cubicBezTo>
                    <a:pt x="14" y="124"/>
                    <a:pt x="12" y="137"/>
                    <a:pt x="2" y="143"/>
                  </a:cubicBezTo>
                  <a:cubicBezTo>
                    <a:pt x="2" y="144"/>
                    <a:pt x="2" y="144"/>
                    <a:pt x="1" y="144"/>
                  </a:cubicBezTo>
                  <a:cubicBezTo>
                    <a:pt x="1" y="145"/>
                    <a:pt x="1" y="146"/>
                    <a:pt x="1" y="146"/>
                  </a:cubicBezTo>
                  <a:cubicBezTo>
                    <a:pt x="1" y="153"/>
                    <a:pt x="0" y="167"/>
                    <a:pt x="6" y="169"/>
                  </a:cubicBezTo>
                  <a:cubicBezTo>
                    <a:pt x="7" y="170"/>
                    <a:pt x="7" y="170"/>
                    <a:pt x="7" y="170"/>
                  </a:cubicBezTo>
                  <a:cubicBezTo>
                    <a:pt x="8" y="170"/>
                    <a:pt x="14" y="170"/>
                    <a:pt x="15" y="170"/>
                  </a:cubicBezTo>
                  <a:cubicBezTo>
                    <a:pt x="17" y="169"/>
                    <a:pt x="21" y="162"/>
                    <a:pt x="24" y="161"/>
                  </a:cubicBezTo>
                  <a:cubicBezTo>
                    <a:pt x="28" y="158"/>
                    <a:pt x="32" y="156"/>
                    <a:pt x="36" y="153"/>
                  </a:cubicBezTo>
                  <a:cubicBezTo>
                    <a:pt x="37" y="152"/>
                    <a:pt x="38" y="151"/>
                    <a:pt x="38" y="151"/>
                  </a:cubicBezTo>
                  <a:cubicBezTo>
                    <a:pt x="42" y="148"/>
                    <a:pt x="46" y="144"/>
                    <a:pt x="50" y="141"/>
                  </a:cubicBezTo>
                  <a:cubicBezTo>
                    <a:pt x="50" y="141"/>
                    <a:pt x="51" y="141"/>
                    <a:pt x="51" y="141"/>
                  </a:cubicBezTo>
                  <a:cubicBezTo>
                    <a:pt x="51" y="142"/>
                    <a:pt x="52" y="146"/>
                    <a:pt x="51" y="147"/>
                  </a:cubicBezTo>
                  <a:cubicBezTo>
                    <a:pt x="51" y="155"/>
                    <a:pt x="50" y="160"/>
                    <a:pt x="53" y="165"/>
                  </a:cubicBezTo>
                  <a:cubicBezTo>
                    <a:pt x="55" y="165"/>
                    <a:pt x="57" y="165"/>
                    <a:pt x="58" y="164"/>
                  </a:cubicBezTo>
                  <a:cubicBezTo>
                    <a:pt x="62" y="163"/>
                    <a:pt x="63" y="157"/>
                    <a:pt x="65" y="154"/>
                  </a:cubicBezTo>
                  <a:cubicBezTo>
                    <a:pt x="69" y="145"/>
                    <a:pt x="70" y="134"/>
                    <a:pt x="72" y="124"/>
                  </a:cubicBezTo>
                  <a:cubicBezTo>
                    <a:pt x="72" y="120"/>
                    <a:pt x="72" y="117"/>
                    <a:pt x="72" y="113"/>
                  </a:cubicBezTo>
                  <a:cubicBezTo>
                    <a:pt x="75" y="103"/>
                    <a:pt x="74" y="91"/>
                    <a:pt x="74" y="80"/>
                  </a:cubicBezTo>
                  <a:cubicBezTo>
                    <a:pt x="74" y="75"/>
                    <a:pt x="74" y="71"/>
                    <a:pt x="75" y="66"/>
                  </a:cubicBezTo>
                  <a:cubicBezTo>
                    <a:pt x="74" y="64"/>
                    <a:pt x="74" y="61"/>
                    <a:pt x="74" y="59"/>
                  </a:cubicBezTo>
                  <a:close/>
                  <a:moveTo>
                    <a:pt x="51" y="122"/>
                  </a:moveTo>
                  <a:cubicBezTo>
                    <a:pt x="51" y="124"/>
                    <a:pt x="51" y="126"/>
                    <a:pt x="51" y="128"/>
                  </a:cubicBezTo>
                  <a:cubicBezTo>
                    <a:pt x="50" y="130"/>
                    <a:pt x="46" y="131"/>
                    <a:pt x="44" y="132"/>
                  </a:cubicBezTo>
                  <a:cubicBezTo>
                    <a:pt x="43" y="133"/>
                    <a:pt x="41" y="135"/>
                    <a:pt x="40" y="136"/>
                  </a:cubicBezTo>
                  <a:cubicBezTo>
                    <a:pt x="37" y="137"/>
                    <a:pt x="34" y="137"/>
                    <a:pt x="31" y="139"/>
                  </a:cubicBezTo>
                  <a:cubicBezTo>
                    <a:pt x="29" y="140"/>
                    <a:pt x="26" y="142"/>
                    <a:pt x="24" y="144"/>
                  </a:cubicBezTo>
                  <a:cubicBezTo>
                    <a:pt x="22" y="145"/>
                    <a:pt x="16" y="148"/>
                    <a:pt x="13" y="146"/>
                  </a:cubicBezTo>
                  <a:cubicBezTo>
                    <a:pt x="12" y="146"/>
                    <a:pt x="12" y="145"/>
                    <a:pt x="12" y="145"/>
                  </a:cubicBezTo>
                  <a:cubicBezTo>
                    <a:pt x="12" y="141"/>
                    <a:pt x="15" y="138"/>
                    <a:pt x="17" y="135"/>
                  </a:cubicBezTo>
                  <a:cubicBezTo>
                    <a:pt x="21" y="129"/>
                    <a:pt x="26" y="124"/>
                    <a:pt x="30" y="118"/>
                  </a:cubicBezTo>
                  <a:cubicBezTo>
                    <a:pt x="30" y="117"/>
                    <a:pt x="31" y="116"/>
                    <a:pt x="31" y="115"/>
                  </a:cubicBezTo>
                  <a:cubicBezTo>
                    <a:pt x="32" y="113"/>
                    <a:pt x="35" y="111"/>
                    <a:pt x="36" y="108"/>
                  </a:cubicBezTo>
                  <a:cubicBezTo>
                    <a:pt x="44" y="108"/>
                    <a:pt x="48" y="104"/>
                    <a:pt x="49" y="99"/>
                  </a:cubicBezTo>
                  <a:cubicBezTo>
                    <a:pt x="50" y="99"/>
                    <a:pt x="51" y="99"/>
                    <a:pt x="51" y="99"/>
                  </a:cubicBezTo>
                  <a:cubicBezTo>
                    <a:pt x="51" y="104"/>
                    <a:pt x="52" y="109"/>
                    <a:pt x="51" y="114"/>
                  </a:cubicBezTo>
                  <a:cubicBezTo>
                    <a:pt x="51" y="117"/>
                    <a:pt x="52" y="121"/>
                    <a:pt x="51" y="122"/>
                  </a:cubicBezTo>
                  <a:close/>
                </a:path>
              </a:pathLst>
            </a:custGeom>
            <a:grpFill/>
            <a:ln>
              <a:noFill/>
            </a:ln>
          </p:spPr>
          <p:txBody>
            <a:bodyPr vert="horz" wrap="square" lIns="91440" tIns="45720" rIns="91440" bIns="45720" numCol="1" anchor="t" anchorCtr="0" compatLnSpc="1"/>
            <a:lstStyle/>
            <a:p>
              <a:endParaRPr lang="zh-CN" altLang="en-US"/>
            </a:p>
          </p:txBody>
        </p:sp>
        <p:sp>
          <p:nvSpPr>
            <p:cNvPr id="52" name="Freeform 46"/>
            <p:cNvSpPr/>
            <p:nvPr userDrawn="1"/>
          </p:nvSpPr>
          <p:spPr bwMode="auto">
            <a:xfrm>
              <a:off x="4246514" y="684635"/>
              <a:ext cx="158750" cy="219075"/>
            </a:xfrm>
            <a:custGeom>
              <a:avLst/>
              <a:gdLst>
                <a:gd name="T0" fmla="*/ 14 w 42"/>
                <a:gd name="T1" fmla="*/ 25 h 58"/>
                <a:gd name="T2" fmla="*/ 19 w 42"/>
                <a:gd name="T3" fmla="*/ 30 h 58"/>
                <a:gd name="T4" fmla="*/ 28 w 42"/>
                <a:gd name="T5" fmla="*/ 58 h 58"/>
                <a:gd name="T6" fmla="*/ 42 w 42"/>
                <a:gd name="T7" fmla="*/ 47 h 58"/>
                <a:gd name="T8" fmla="*/ 25 w 42"/>
                <a:gd name="T9" fmla="*/ 15 h 58"/>
                <a:gd name="T10" fmla="*/ 13 w 42"/>
                <a:gd name="T11" fmla="*/ 9 h 58"/>
                <a:gd name="T12" fmla="*/ 2 w 42"/>
                <a:gd name="T13" fmla="*/ 0 h 58"/>
                <a:gd name="T14" fmla="*/ 0 w 42"/>
                <a:gd name="T15" fmla="*/ 2 h 58"/>
                <a:gd name="T16" fmla="*/ 0 w 42"/>
                <a:gd name="T17" fmla="*/ 9 h 58"/>
                <a:gd name="T18" fmla="*/ 5 w 42"/>
                <a:gd name="T19" fmla="*/ 13 h 58"/>
                <a:gd name="T20" fmla="*/ 14 w 42"/>
                <a:gd name="T21" fmla="*/ 2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58">
                  <a:moveTo>
                    <a:pt x="14" y="25"/>
                  </a:moveTo>
                  <a:cubicBezTo>
                    <a:pt x="15" y="27"/>
                    <a:pt x="18" y="28"/>
                    <a:pt x="19" y="30"/>
                  </a:cubicBezTo>
                  <a:cubicBezTo>
                    <a:pt x="24" y="37"/>
                    <a:pt x="25" y="50"/>
                    <a:pt x="28" y="58"/>
                  </a:cubicBezTo>
                  <a:cubicBezTo>
                    <a:pt x="35" y="58"/>
                    <a:pt x="39" y="51"/>
                    <a:pt x="42" y="47"/>
                  </a:cubicBezTo>
                  <a:cubicBezTo>
                    <a:pt x="42" y="36"/>
                    <a:pt x="31" y="19"/>
                    <a:pt x="25" y="15"/>
                  </a:cubicBezTo>
                  <a:cubicBezTo>
                    <a:pt x="21" y="12"/>
                    <a:pt x="17" y="11"/>
                    <a:pt x="13" y="9"/>
                  </a:cubicBezTo>
                  <a:cubicBezTo>
                    <a:pt x="9" y="6"/>
                    <a:pt x="7" y="2"/>
                    <a:pt x="2" y="0"/>
                  </a:cubicBezTo>
                  <a:cubicBezTo>
                    <a:pt x="2" y="0"/>
                    <a:pt x="0" y="2"/>
                    <a:pt x="0" y="2"/>
                  </a:cubicBezTo>
                  <a:cubicBezTo>
                    <a:pt x="0" y="5"/>
                    <a:pt x="0" y="7"/>
                    <a:pt x="0" y="9"/>
                  </a:cubicBezTo>
                  <a:cubicBezTo>
                    <a:pt x="2" y="10"/>
                    <a:pt x="3" y="12"/>
                    <a:pt x="5" y="13"/>
                  </a:cubicBezTo>
                  <a:cubicBezTo>
                    <a:pt x="8" y="17"/>
                    <a:pt x="11" y="21"/>
                    <a:pt x="14" y="25"/>
                  </a:cubicBezTo>
                  <a:close/>
                </a:path>
              </a:pathLst>
            </a:custGeom>
            <a:grpFill/>
            <a:ln>
              <a:noFill/>
            </a:ln>
          </p:spPr>
          <p:txBody>
            <a:bodyPr vert="horz" wrap="square" lIns="91440" tIns="45720" rIns="91440" bIns="45720" numCol="1" anchor="t" anchorCtr="0" compatLnSpc="1"/>
            <a:lstStyle/>
            <a:p>
              <a:endParaRPr lang="zh-CN" altLang="en-US"/>
            </a:p>
          </p:txBody>
        </p:sp>
        <p:sp>
          <p:nvSpPr>
            <p:cNvPr id="53" name="Freeform 47"/>
            <p:cNvSpPr>
              <a:spLocks noEditPoints="1"/>
            </p:cNvSpPr>
            <p:nvPr userDrawn="1"/>
          </p:nvSpPr>
          <p:spPr bwMode="auto">
            <a:xfrm>
              <a:off x="4276676" y="529060"/>
              <a:ext cx="474663" cy="533400"/>
            </a:xfrm>
            <a:custGeom>
              <a:avLst/>
              <a:gdLst>
                <a:gd name="T0" fmla="*/ 120 w 126"/>
                <a:gd name="T1" fmla="*/ 50 h 141"/>
                <a:gd name="T2" fmla="*/ 114 w 126"/>
                <a:gd name="T3" fmla="*/ 33 h 141"/>
                <a:gd name="T4" fmla="*/ 105 w 126"/>
                <a:gd name="T5" fmla="*/ 32 h 141"/>
                <a:gd name="T6" fmla="*/ 79 w 126"/>
                <a:gd name="T7" fmla="*/ 40 h 141"/>
                <a:gd name="T8" fmla="*/ 86 w 126"/>
                <a:gd name="T9" fmla="*/ 19 h 141"/>
                <a:gd name="T10" fmla="*/ 82 w 126"/>
                <a:gd name="T11" fmla="*/ 1 h 141"/>
                <a:gd name="T12" fmla="*/ 67 w 126"/>
                <a:gd name="T13" fmla="*/ 30 h 141"/>
                <a:gd name="T14" fmla="*/ 46 w 126"/>
                <a:gd name="T15" fmla="*/ 34 h 141"/>
                <a:gd name="T16" fmla="*/ 48 w 126"/>
                <a:gd name="T17" fmla="*/ 44 h 141"/>
                <a:gd name="T18" fmla="*/ 50 w 126"/>
                <a:gd name="T19" fmla="*/ 52 h 141"/>
                <a:gd name="T20" fmla="*/ 60 w 126"/>
                <a:gd name="T21" fmla="*/ 54 h 141"/>
                <a:gd name="T22" fmla="*/ 43 w 126"/>
                <a:gd name="T23" fmla="*/ 66 h 141"/>
                <a:gd name="T24" fmla="*/ 46 w 126"/>
                <a:gd name="T25" fmla="*/ 72 h 141"/>
                <a:gd name="T26" fmla="*/ 37 w 126"/>
                <a:gd name="T27" fmla="*/ 90 h 141"/>
                <a:gd name="T28" fmla="*/ 53 w 126"/>
                <a:gd name="T29" fmla="*/ 79 h 141"/>
                <a:gd name="T30" fmla="*/ 62 w 126"/>
                <a:gd name="T31" fmla="*/ 90 h 141"/>
                <a:gd name="T32" fmla="*/ 79 w 126"/>
                <a:gd name="T33" fmla="*/ 90 h 141"/>
                <a:gd name="T34" fmla="*/ 73 w 126"/>
                <a:gd name="T35" fmla="*/ 94 h 141"/>
                <a:gd name="T36" fmla="*/ 37 w 126"/>
                <a:gd name="T37" fmla="*/ 113 h 141"/>
                <a:gd name="T38" fmla="*/ 0 w 126"/>
                <a:gd name="T39" fmla="*/ 135 h 141"/>
                <a:gd name="T40" fmla="*/ 0 w 126"/>
                <a:gd name="T41" fmla="*/ 139 h 141"/>
                <a:gd name="T42" fmla="*/ 68 w 126"/>
                <a:gd name="T43" fmla="*/ 111 h 141"/>
                <a:gd name="T44" fmla="*/ 85 w 126"/>
                <a:gd name="T45" fmla="*/ 98 h 141"/>
                <a:gd name="T46" fmla="*/ 83 w 126"/>
                <a:gd name="T47" fmla="*/ 104 h 141"/>
                <a:gd name="T48" fmla="*/ 75 w 126"/>
                <a:gd name="T49" fmla="*/ 114 h 141"/>
                <a:gd name="T50" fmla="*/ 61 w 126"/>
                <a:gd name="T51" fmla="*/ 127 h 141"/>
                <a:gd name="T52" fmla="*/ 78 w 126"/>
                <a:gd name="T53" fmla="*/ 124 h 141"/>
                <a:gd name="T54" fmla="*/ 92 w 126"/>
                <a:gd name="T55" fmla="*/ 116 h 141"/>
                <a:gd name="T56" fmla="*/ 100 w 126"/>
                <a:gd name="T57" fmla="*/ 87 h 141"/>
                <a:gd name="T58" fmla="*/ 100 w 126"/>
                <a:gd name="T59" fmla="*/ 78 h 141"/>
                <a:gd name="T60" fmla="*/ 81 w 126"/>
                <a:gd name="T61" fmla="*/ 80 h 141"/>
                <a:gd name="T62" fmla="*/ 75 w 126"/>
                <a:gd name="T63" fmla="*/ 63 h 141"/>
                <a:gd name="T64" fmla="*/ 68 w 126"/>
                <a:gd name="T65" fmla="*/ 74 h 141"/>
                <a:gd name="T66" fmla="*/ 76 w 126"/>
                <a:gd name="T67" fmla="*/ 48 h 141"/>
                <a:gd name="T68" fmla="*/ 86 w 126"/>
                <a:gd name="T69" fmla="*/ 7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6" h="141">
                  <a:moveTo>
                    <a:pt x="100" y="78"/>
                  </a:moveTo>
                  <a:cubicBezTo>
                    <a:pt x="106" y="69"/>
                    <a:pt x="115" y="61"/>
                    <a:pt x="120" y="50"/>
                  </a:cubicBezTo>
                  <a:cubicBezTo>
                    <a:pt x="121" y="47"/>
                    <a:pt x="126" y="39"/>
                    <a:pt x="123" y="35"/>
                  </a:cubicBezTo>
                  <a:cubicBezTo>
                    <a:pt x="121" y="33"/>
                    <a:pt x="117" y="34"/>
                    <a:pt x="114" y="33"/>
                  </a:cubicBezTo>
                  <a:cubicBezTo>
                    <a:pt x="113" y="33"/>
                    <a:pt x="112" y="31"/>
                    <a:pt x="111" y="31"/>
                  </a:cubicBezTo>
                  <a:cubicBezTo>
                    <a:pt x="109" y="30"/>
                    <a:pt x="106" y="32"/>
                    <a:pt x="105" y="32"/>
                  </a:cubicBezTo>
                  <a:cubicBezTo>
                    <a:pt x="100" y="34"/>
                    <a:pt x="95" y="35"/>
                    <a:pt x="90" y="37"/>
                  </a:cubicBezTo>
                  <a:cubicBezTo>
                    <a:pt x="88" y="38"/>
                    <a:pt x="81" y="41"/>
                    <a:pt x="79" y="40"/>
                  </a:cubicBezTo>
                  <a:cubicBezTo>
                    <a:pt x="78" y="40"/>
                    <a:pt x="78" y="39"/>
                    <a:pt x="77" y="39"/>
                  </a:cubicBezTo>
                  <a:cubicBezTo>
                    <a:pt x="78" y="31"/>
                    <a:pt x="84" y="26"/>
                    <a:pt x="86" y="19"/>
                  </a:cubicBezTo>
                  <a:cubicBezTo>
                    <a:pt x="87" y="17"/>
                    <a:pt x="90" y="12"/>
                    <a:pt x="88" y="10"/>
                  </a:cubicBezTo>
                  <a:cubicBezTo>
                    <a:pt x="88" y="6"/>
                    <a:pt x="84" y="3"/>
                    <a:pt x="82" y="1"/>
                  </a:cubicBezTo>
                  <a:cubicBezTo>
                    <a:pt x="81" y="0"/>
                    <a:pt x="78" y="1"/>
                    <a:pt x="78" y="3"/>
                  </a:cubicBezTo>
                  <a:cubicBezTo>
                    <a:pt x="78" y="14"/>
                    <a:pt x="73" y="26"/>
                    <a:pt x="67" y="30"/>
                  </a:cubicBezTo>
                  <a:cubicBezTo>
                    <a:pt x="65" y="31"/>
                    <a:pt x="63" y="31"/>
                    <a:pt x="60" y="32"/>
                  </a:cubicBezTo>
                  <a:cubicBezTo>
                    <a:pt x="56" y="33"/>
                    <a:pt x="51" y="38"/>
                    <a:pt x="46" y="34"/>
                  </a:cubicBezTo>
                  <a:cubicBezTo>
                    <a:pt x="44" y="34"/>
                    <a:pt x="43" y="34"/>
                    <a:pt x="42" y="35"/>
                  </a:cubicBezTo>
                  <a:cubicBezTo>
                    <a:pt x="42" y="40"/>
                    <a:pt x="45" y="43"/>
                    <a:pt x="48" y="44"/>
                  </a:cubicBezTo>
                  <a:cubicBezTo>
                    <a:pt x="49" y="45"/>
                    <a:pt x="52" y="45"/>
                    <a:pt x="55" y="44"/>
                  </a:cubicBezTo>
                  <a:cubicBezTo>
                    <a:pt x="54" y="48"/>
                    <a:pt x="52" y="51"/>
                    <a:pt x="50" y="52"/>
                  </a:cubicBezTo>
                  <a:cubicBezTo>
                    <a:pt x="50" y="54"/>
                    <a:pt x="50" y="55"/>
                    <a:pt x="50" y="56"/>
                  </a:cubicBezTo>
                  <a:cubicBezTo>
                    <a:pt x="55" y="57"/>
                    <a:pt x="56" y="54"/>
                    <a:pt x="60" y="54"/>
                  </a:cubicBezTo>
                  <a:cubicBezTo>
                    <a:pt x="59" y="59"/>
                    <a:pt x="55" y="61"/>
                    <a:pt x="53" y="65"/>
                  </a:cubicBezTo>
                  <a:cubicBezTo>
                    <a:pt x="50" y="66"/>
                    <a:pt x="46" y="66"/>
                    <a:pt x="43" y="66"/>
                  </a:cubicBezTo>
                  <a:cubicBezTo>
                    <a:pt x="43" y="66"/>
                    <a:pt x="43" y="67"/>
                    <a:pt x="43" y="67"/>
                  </a:cubicBezTo>
                  <a:cubicBezTo>
                    <a:pt x="43" y="70"/>
                    <a:pt x="44" y="71"/>
                    <a:pt x="46" y="72"/>
                  </a:cubicBezTo>
                  <a:cubicBezTo>
                    <a:pt x="45" y="77"/>
                    <a:pt x="41" y="80"/>
                    <a:pt x="39" y="84"/>
                  </a:cubicBezTo>
                  <a:cubicBezTo>
                    <a:pt x="38" y="85"/>
                    <a:pt x="35" y="87"/>
                    <a:pt x="37" y="90"/>
                  </a:cubicBezTo>
                  <a:cubicBezTo>
                    <a:pt x="37" y="91"/>
                    <a:pt x="38" y="91"/>
                    <a:pt x="39" y="91"/>
                  </a:cubicBezTo>
                  <a:cubicBezTo>
                    <a:pt x="44" y="87"/>
                    <a:pt x="51" y="85"/>
                    <a:pt x="53" y="79"/>
                  </a:cubicBezTo>
                  <a:cubicBezTo>
                    <a:pt x="60" y="79"/>
                    <a:pt x="60" y="81"/>
                    <a:pt x="64" y="83"/>
                  </a:cubicBezTo>
                  <a:cubicBezTo>
                    <a:pt x="64" y="86"/>
                    <a:pt x="63" y="88"/>
                    <a:pt x="62" y="90"/>
                  </a:cubicBezTo>
                  <a:cubicBezTo>
                    <a:pt x="62" y="92"/>
                    <a:pt x="62" y="93"/>
                    <a:pt x="62" y="94"/>
                  </a:cubicBezTo>
                  <a:cubicBezTo>
                    <a:pt x="67" y="94"/>
                    <a:pt x="75" y="87"/>
                    <a:pt x="79" y="90"/>
                  </a:cubicBezTo>
                  <a:cubicBezTo>
                    <a:pt x="79" y="90"/>
                    <a:pt x="79" y="90"/>
                    <a:pt x="79" y="90"/>
                  </a:cubicBezTo>
                  <a:cubicBezTo>
                    <a:pt x="79" y="92"/>
                    <a:pt x="76" y="93"/>
                    <a:pt x="73" y="94"/>
                  </a:cubicBezTo>
                  <a:cubicBezTo>
                    <a:pt x="69" y="97"/>
                    <a:pt x="63" y="99"/>
                    <a:pt x="58" y="101"/>
                  </a:cubicBezTo>
                  <a:cubicBezTo>
                    <a:pt x="51" y="105"/>
                    <a:pt x="43" y="109"/>
                    <a:pt x="37" y="113"/>
                  </a:cubicBezTo>
                  <a:cubicBezTo>
                    <a:pt x="35" y="114"/>
                    <a:pt x="33" y="114"/>
                    <a:pt x="31" y="115"/>
                  </a:cubicBezTo>
                  <a:cubicBezTo>
                    <a:pt x="21" y="121"/>
                    <a:pt x="11" y="129"/>
                    <a:pt x="0" y="135"/>
                  </a:cubicBezTo>
                  <a:cubicBezTo>
                    <a:pt x="0" y="135"/>
                    <a:pt x="0" y="135"/>
                    <a:pt x="0" y="135"/>
                  </a:cubicBezTo>
                  <a:cubicBezTo>
                    <a:pt x="0" y="137"/>
                    <a:pt x="0" y="138"/>
                    <a:pt x="0" y="139"/>
                  </a:cubicBezTo>
                  <a:cubicBezTo>
                    <a:pt x="14" y="141"/>
                    <a:pt x="24" y="135"/>
                    <a:pt x="34" y="132"/>
                  </a:cubicBezTo>
                  <a:cubicBezTo>
                    <a:pt x="46" y="127"/>
                    <a:pt x="58" y="118"/>
                    <a:pt x="68" y="111"/>
                  </a:cubicBezTo>
                  <a:cubicBezTo>
                    <a:pt x="71" y="109"/>
                    <a:pt x="74" y="104"/>
                    <a:pt x="77" y="102"/>
                  </a:cubicBezTo>
                  <a:cubicBezTo>
                    <a:pt x="80" y="100"/>
                    <a:pt x="82" y="100"/>
                    <a:pt x="85" y="98"/>
                  </a:cubicBezTo>
                  <a:cubicBezTo>
                    <a:pt x="85" y="98"/>
                    <a:pt x="86" y="98"/>
                    <a:pt x="87" y="98"/>
                  </a:cubicBezTo>
                  <a:cubicBezTo>
                    <a:pt x="86" y="101"/>
                    <a:pt x="84" y="102"/>
                    <a:pt x="83" y="104"/>
                  </a:cubicBezTo>
                  <a:cubicBezTo>
                    <a:pt x="83" y="105"/>
                    <a:pt x="82" y="106"/>
                    <a:pt x="82" y="107"/>
                  </a:cubicBezTo>
                  <a:cubicBezTo>
                    <a:pt x="79" y="109"/>
                    <a:pt x="77" y="111"/>
                    <a:pt x="75" y="114"/>
                  </a:cubicBezTo>
                  <a:cubicBezTo>
                    <a:pt x="74" y="115"/>
                    <a:pt x="73" y="117"/>
                    <a:pt x="71" y="118"/>
                  </a:cubicBezTo>
                  <a:cubicBezTo>
                    <a:pt x="68" y="121"/>
                    <a:pt x="64" y="124"/>
                    <a:pt x="61" y="127"/>
                  </a:cubicBezTo>
                  <a:cubicBezTo>
                    <a:pt x="61" y="128"/>
                    <a:pt x="61" y="130"/>
                    <a:pt x="62" y="132"/>
                  </a:cubicBezTo>
                  <a:cubicBezTo>
                    <a:pt x="69" y="131"/>
                    <a:pt x="73" y="126"/>
                    <a:pt x="78" y="124"/>
                  </a:cubicBezTo>
                  <a:cubicBezTo>
                    <a:pt x="81" y="123"/>
                    <a:pt x="84" y="122"/>
                    <a:pt x="87" y="121"/>
                  </a:cubicBezTo>
                  <a:cubicBezTo>
                    <a:pt x="89" y="119"/>
                    <a:pt x="90" y="117"/>
                    <a:pt x="92" y="116"/>
                  </a:cubicBezTo>
                  <a:cubicBezTo>
                    <a:pt x="101" y="109"/>
                    <a:pt x="108" y="105"/>
                    <a:pt x="107" y="89"/>
                  </a:cubicBezTo>
                  <a:cubicBezTo>
                    <a:pt x="104" y="88"/>
                    <a:pt x="101" y="88"/>
                    <a:pt x="100" y="87"/>
                  </a:cubicBezTo>
                  <a:cubicBezTo>
                    <a:pt x="97" y="87"/>
                    <a:pt x="93" y="87"/>
                    <a:pt x="90" y="87"/>
                  </a:cubicBezTo>
                  <a:cubicBezTo>
                    <a:pt x="92" y="82"/>
                    <a:pt x="97" y="82"/>
                    <a:pt x="100" y="78"/>
                  </a:cubicBezTo>
                  <a:close/>
                  <a:moveTo>
                    <a:pt x="86" y="72"/>
                  </a:moveTo>
                  <a:cubicBezTo>
                    <a:pt x="84" y="75"/>
                    <a:pt x="83" y="77"/>
                    <a:pt x="81" y="80"/>
                  </a:cubicBezTo>
                  <a:cubicBezTo>
                    <a:pt x="80" y="80"/>
                    <a:pt x="80" y="80"/>
                    <a:pt x="79" y="79"/>
                  </a:cubicBezTo>
                  <a:cubicBezTo>
                    <a:pt x="78" y="73"/>
                    <a:pt x="77" y="68"/>
                    <a:pt x="75" y="63"/>
                  </a:cubicBezTo>
                  <a:cubicBezTo>
                    <a:pt x="74" y="63"/>
                    <a:pt x="73" y="63"/>
                    <a:pt x="72" y="64"/>
                  </a:cubicBezTo>
                  <a:cubicBezTo>
                    <a:pt x="69" y="66"/>
                    <a:pt x="71" y="72"/>
                    <a:pt x="68" y="74"/>
                  </a:cubicBezTo>
                  <a:cubicBezTo>
                    <a:pt x="66" y="76"/>
                    <a:pt x="63" y="71"/>
                    <a:pt x="62" y="70"/>
                  </a:cubicBezTo>
                  <a:cubicBezTo>
                    <a:pt x="63" y="61"/>
                    <a:pt x="72" y="54"/>
                    <a:pt x="76" y="48"/>
                  </a:cubicBezTo>
                  <a:cubicBezTo>
                    <a:pt x="85" y="48"/>
                    <a:pt x="91" y="52"/>
                    <a:pt x="99" y="52"/>
                  </a:cubicBezTo>
                  <a:cubicBezTo>
                    <a:pt x="98" y="63"/>
                    <a:pt x="90" y="66"/>
                    <a:pt x="86" y="72"/>
                  </a:cubicBezTo>
                  <a:close/>
                </a:path>
              </a:pathLst>
            </a:custGeom>
            <a:grpFill/>
            <a:ln>
              <a:noFill/>
            </a:ln>
          </p:spPr>
          <p:txBody>
            <a:bodyPr vert="horz" wrap="square" lIns="91440" tIns="45720" rIns="91440" bIns="45720" numCol="1" anchor="t" anchorCtr="0" compatLnSpc="1"/>
            <a:lstStyle/>
            <a:p>
              <a:endParaRPr lang="zh-CN" altLang="en-US"/>
            </a:p>
          </p:txBody>
        </p:sp>
        <p:sp>
          <p:nvSpPr>
            <p:cNvPr id="54" name="Freeform 48"/>
            <p:cNvSpPr/>
            <p:nvPr userDrawn="1"/>
          </p:nvSpPr>
          <p:spPr bwMode="auto">
            <a:xfrm>
              <a:off x="4240164" y="867197"/>
              <a:ext cx="71438" cy="120650"/>
            </a:xfrm>
            <a:custGeom>
              <a:avLst/>
              <a:gdLst>
                <a:gd name="T0" fmla="*/ 2 w 19"/>
                <a:gd name="T1" fmla="*/ 24 h 32"/>
                <a:gd name="T2" fmla="*/ 7 w 19"/>
                <a:gd name="T3" fmla="*/ 32 h 32"/>
                <a:gd name="T4" fmla="*/ 12 w 19"/>
                <a:gd name="T5" fmla="*/ 32 h 32"/>
                <a:gd name="T6" fmla="*/ 18 w 19"/>
                <a:gd name="T7" fmla="*/ 19 h 32"/>
                <a:gd name="T8" fmla="*/ 5 w 19"/>
                <a:gd name="T9" fmla="*/ 0 h 32"/>
                <a:gd name="T10" fmla="*/ 1 w 19"/>
                <a:gd name="T11" fmla="*/ 0 h 32"/>
                <a:gd name="T12" fmla="*/ 2 w 19"/>
                <a:gd name="T13" fmla="*/ 15 h 32"/>
                <a:gd name="T14" fmla="*/ 2 w 19"/>
                <a:gd name="T15" fmla="*/ 24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32">
                  <a:moveTo>
                    <a:pt x="2" y="24"/>
                  </a:moveTo>
                  <a:cubicBezTo>
                    <a:pt x="3" y="26"/>
                    <a:pt x="6" y="29"/>
                    <a:pt x="7" y="32"/>
                  </a:cubicBezTo>
                  <a:cubicBezTo>
                    <a:pt x="9" y="32"/>
                    <a:pt x="10" y="32"/>
                    <a:pt x="12" y="32"/>
                  </a:cubicBezTo>
                  <a:cubicBezTo>
                    <a:pt x="15" y="29"/>
                    <a:pt x="17" y="25"/>
                    <a:pt x="18" y="19"/>
                  </a:cubicBezTo>
                  <a:cubicBezTo>
                    <a:pt x="19" y="14"/>
                    <a:pt x="9" y="1"/>
                    <a:pt x="5" y="0"/>
                  </a:cubicBezTo>
                  <a:cubicBezTo>
                    <a:pt x="4" y="0"/>
                    <a:pt x="2" y="0"/>
                    <a:pt x="1" y="0"/>
                  </a:cubicBezTo>
                  <a:cubicBezTo>
                    <a:pt x="0" y="3"/>
                    <a:pt x="2" y="12"/>
                    <a:pt x="2" y="15"/>
                  </a:cubicBezTo>
                  <a:cubicBezTo>
                    <a:pt x="2" y="18"/>
                    <a:pt x="2" y="21"/>
                    <a:pt x="2" y="24"/>
                  </a:cubicBezTo>
                  <a:close/>
                </a:path>
              </a:pathLst>
            </a:custGeom>
            <a:grpFill/>
            <a:ln>
              <a:noFill/>
            </a:ln>
          </p:spPr>
          <p:txBody>
            <a:bodyPr vert="horz" wrap="square" lIns="91440" tIns="45720" rIns="91440" bIns="45720" numCol="1" anchor="t" anchorCtr="0" compatLnSpc="1"/>
            <a:lstStyle/>
            <a:p>
              <a:endParaRPr lang="zh-CN" altLang="en-US"/>
            </a:p>
          </p:txBody>
        </p:sp>
        <p:sp>
          <p:nvSpPr>
            <p:cNvPr id="55" name="Freeform 49"/>
            <p:cNvSpPr/>
            <p:nvPr userDrawn="1"/>
          </p:nvSpPr>
          <p:spPr bwMode="auto">
            <a:xfrm>
              <a:off x="4210001" y="1051347"/>
              <a:ext cx="398463" cy="265113"/>
            </a:xfrm>
            <a:custGeom>
              <a:avLst/>
              <a:gdLst>
                <a:gd name="T0" fmla="*/ 87 w 106"/>
                <a:gd name="T1" fmla="*/ 0 h 70"/>
                <a:gd name="T2" fmla="*/ 63 w 106"/>
                <a:gd name="T3" fmla="*/ 7 h 70"/>
                <a:gd name="T4" fmla="*/ 38 w 106"/>
                <a:gd name="T5" fmla="*/ 16 h 70"/>
                <a:gd name="T6" fmla="*/ 22 w 106"/>
                <a:gd name="T7" fmla="*/ 24 h 70"/>
                <a:gd name="T8" fmla="*/ 17 w 106"/>
                <a:gd name="T9" fmla="*/ 25 h 70"/>
                <a:gd name="T10" fmla="*/ 10 w 106"/>
                <a:gd name="T11" fmla="*/ 29 h 70"/>
                <a:gd name="T12" fmla="*/ 4 w 106"/>
                <a:gd name="T13" fmla="*/ 30 h 70"/>
                <a:gd name="T14" fmla="*/ 0 w 106"/>
                <a:gd name="T15" fmla="*/ 35 h 70"/>
                <a:gd name="T16" fmla="*/ 6 w 106"/>
                <a:gd name="T17" fmla="*/ 49 h 70"/>
                <a:gd name="T18" fmla="*/ 7 w 106"/>
                <a:gd name="T19" fmla="*/ 52 h 70"/>
                <a:gd name="T20" fmla="*/ 10 w 106"/>
                <a:gd name="T21" fmla="*/ 54 h 70"/>
                <a:gd name="T22" fmla="*/ 20 w 106"/>
                <a:gd name="T23" fmla="*/ 51 h 70"/>
                <a:gd name="T24" fmla="*/ 41 w 106"/>
                <a:gd name="T25" fmla="*/ 37 h 70"/>
                <a:gd name="T26" fmla="*/ 51 w 106"/>
                <a:gd name="T27" fmla="*/ 32 h 70"/>
                <a:gd name="T28" fmla="*/ 59 w 106"/>
                <a:gd name="T29" fmla="*/ 31 h 70"/>
                <a:gd name="T30" fmla="*/ 69 w 106"/>
                <a:gd name="T31" fmla="*/ 28 h 70"/>
                <a:gd name="T32" fmla="*/ 71 w 106"/>
                <a:gd name="T33" fmla="*/ 31 h 70"/>
                <a:gd name="T34" fmla="*/ 70 w 106"/>
                <a:gd name="T35" fmla="*/ 40 h 70"/>
                <a:gd name="T36" fmla="*/ 72 w 106"/>
                <a:gd name="T37" fmla="*/ 47 h 70"/>
                <a:gd name="T38" fmla="*/ 69 w 106"/>
                <a:gd name="T39" fmla="*/ 51 h 70"/>
                <a:gd name="T40" fmla="*/ 54 w 106"/>
                <a:gd name="T41" fmla="*/ 56 h 70"/>
                <a:gd name="T42" fmla="*/ 44 w 106"/>
                <a:gd name="T43" fmla="*/ 56 h 70"/>
                <a:gd name="T44" fmla="*/ 43 w 106"/>
                <a:gd name="T45" fmla="*/ 56 h 70"/>
                <a:gd name="T46" fmla="*/ 44 w 106"/>
                <a:gd name="T47" fmla="*/ 60 h 70"/>
                <a:gd name="T48" fmla="*/ 52 w 106"/>
                <a:gd name="T49" fmla="*/ 63 h 70"/>
                <a:gd name="T50" fmla="*/ 67 w 106"/>
                <a:gd name="T51" fmla="*/ 67 h 70"/>
                <a:gd name="T52" fmla="*/ 71 w 106"/>
                <a:gd name="T53" fmla="*/ 63 h 70"/>
                <a:gd name="T54" fmla="*/ 80 w 106"/>
                <a:gd name="T55" fmla="*/ 62 h 70"/>
                <a:gd name="T56" fmla="*/ 83 w 106"/>
                <a:gd name="T57" fmla="*/ 56 h 70"/>
                <a:gd name="T58" fmla="*/ 86 w 106"/>
                <a:gd name="T59" fmla="*/ 49 h 70"/>
                <a:gd name="T60" fmla="*/ 85 w 106"/>
                <a:gd name="T61" fmla="*/ 42 h 70"/>
                <a:gd name="T62" fmla="*/ 84 w 106"/>
                <a:gd name="T63" fmla="*/ 37 h 70"/>
                <a:gd name="T64" fmla="*/ 80 w 106"/>
                <a:gd name="T65" fmla="*/ 25 h 70"/>
                <a:gd name="T66" fmla="*/ 81 w 106"/>
                <a:gd name="T67" fmla="*/ 23 h 70"/>
                <a:gd name="T68" fmla="*/ 97 w 106"/>
                <a:gd name="T69" fmla="*/ 21 h 70"/>
                <a:gd name="T70" fmla="*/ 104 w 106"/>
                <a:gd name="T71" fmla="*/ 15 h 70"/>
                <a:gd name="T72" fmla="*/ 106 w 106"/>
                <a:gd name="T73" fmla="*/ 9 h 70"/>
                <a:gd name="T74" fmla="*/ 103 w 106"/>
                <a:gd name="T75" fmla="*/ 2 h 70"/>
                <a:gd name="T76" fmla="*/ 87 w 106"/>
                <a:gd name="T7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6" h="70">
                  <a:moveTo>
                    <a:pt x="87" y="0"/>
                  </a:moveTo>
                  <a:cubicBezTo>
                    <a:pt x="83" y="4"/>
                    <a:pt x="69" y="4"/>
                    <a:pt x="63" y="7"/>
                  </a:cubicBezTo>
                  <a:cubicBezTo>
                    <a:pt x="55" y="10"/>
                    <a:pt x="47" y="13"/>
                    <a:pt x="38" y="16"/>
                  </a:cubicBezTo>
                  <a:cubicBezTo>
                    <a:pt x="33" y="19"/>
                    <a:pt x="27" y="22"/>
                    <a:pt x="22" y="24"/>
                  </a:cubicBezTo>
                  <a:cubicBezTo>
                    <a:pt x="20" y="24"/>
                    <a:pt x="19" y="25"/>
                    <a:pt x="17" y="25"/>
                  </a:cubicBezTo>
                  <a:cubicBezTo>
                    <a:pt x="15" y="26"/>
                    <a:pt x="13" y="28"/>
                    <a:pt x="10" y="29"/>
                  </a:cubicBezTo>
                  <a:cubicBezTo>
                    <a:pt x="8" y="30"/>
                    <a:pt x="6" y="30"/>
                    <a:pt x="4" y="30"/>
                  </a:cubicBezTo>
                  <a:cubicBezTo>
                    <a:pt x="2" y="31"/>
                    <a:pt x="1" y="33"/>
                    <a:pt x="0" y="35"/>
                  </a:cubicBezTo>
                  <a:cubicBezTo>
                    <a:pt x="0" y="42"/>
                    <a:pt x="4" y="45"/>
                    <a:pt x="6" y="49"/>
                  </a:cubicBezTo>
                  <a:cubicBezTo>
                    <a:pt x="6" y="50"/>
                    <a:pt x="6" y="51"/>
                    <a:pt x="7" y="52"/>
                  </a:cubicBezTo>
                  <a:cubicBezTo>
                    <a:pt x="7" y="53"/>
                    <a:pt x="9" y="54"/>
                    <a:pt x="10" y="54"/>
                  </a:cubicBezTo>
                  <a:cubicBezTo>
                    <a:pt x="14" y="54"/>
                    <a:pt x="18" y="52"/>
                    <a:pt x="20" y="51"/>
                  </a:cubicBezTo>
                  <a:cubicBezTo>
                    <a:pt x="28" y="47"/>
                    <a:pt x="34" y="41"/>
                    <a:pt x="41" y="37"/>
                  </a:cubicBezTo>
                  <a:cubicBezTo>
                    <a:pt x="44" y="35"/>
                    <a:pt x="48" y="33"/>
                    <a:pt x="51" y="32"/>
                  </a:cubicBezTo>
                  <a:cubicBezTo>
                    <a:pt x="54" y="31"/>
                    <a:pt x="56" y="32"/>
                    <a:pt x="59" y="31"/>
                  </a:cubicBezTo>
                  <a:cubicBezTo>
                    <a:pt x="64" y="29"/>
                    <a:pt x="62" y="26"/>
                    <a:pt x="69" y="28"/>
                  </a:cubicBezTo>
                  <a:cubicBezTo>
                    <a:pt x="70" y="29"/>
                    <a:pt x="71" y="30"/>
                    <a:pt x="71" y="31"/>
                  </a:cubicBezTo>
                  <a:cubicBezTo>
                    <a:pt x="72" y="34"/>
                    <a:pt x="70" y="38"/>
                    <a:pt x="70" y="40"/>
                  </a:cubicBezTo>
                  <a:cubicBezTo>
                    <a:pt x="71" y="43"/>
                    <a:pt x="72" y="43"/>
                    <a:pt x="72" y="47"/>
                  </a:cubicBezTo>
                  <a:cubicBezTo>
                    <a:pt x="71" y="48"/>
                    <a:pt x="70" y="50"/>
                    <a:pt x="69" y="51"/>
                  </a:cubicBezTo>
                  <a:cubicBezTo>
                    <a:pt x="65" y="54"/>
                    <a:pt x="59" y="55"/>
                    <a:pt x="54" y="56"/>
                  </a:cubicBezTo>
                  <a:cubicBezTo>
                    <a:pt x="51" y="57"/>
                    <a:pt x="46" y="55"/>
                    <a:pt x="44" y="56"/>
                  </a:cubicBezTo>
                  <a:cubicBezTo>
                    <a:pt x="43" y="56"/>
                    <a:pt x="43" y="56"/>
                    <a:pt x="43" y="56"/>
                  </a:cubicBezTo>
                  <a:cubicBezTo>
                    <a:pt x="43" y="58"/>
                    <a:pt x="43" y="59"/>
                    <a:pt x="44" y="60"/>
                  </a:cubicBezTo>
                  <a:cubicBezTo>
                    <a:pt x="45" y="64"/>
                    <a:pt x="47" y="62"/>
                    <a:pt x="52" y="63"/>
                  </a:cubicBezTo>
                  <a:cubicBezTo>
                    <a:pt x="56" y="65"/>
                    <a:pt x="60" y="70"/>
                    <a:pt x="67" y="67"/>
                  </a:cubicBezTo>
                  <a:cubicBezTo>
                    <a:pt x="68" y="66"/>
                    <a:pt x="69" y="64"/>
                    <a:pt x="71" y="63"/>
                  </a:cubicBezTo>
                  <a:cubicBezTo>
                    <a:pt x="74" y="62"/>
                    <a:pt x="77" y="64"/>
                    <a:pt x="80" y="62"/>
                  </a:cubicBezTo>
                  <a:cubicBezTo>
                    <a:pt x="82" y="61"/>
                    <a:pt x="82" y="58"/>
                    <a:pt x="83" y="56"/>
                  </a:cubicBezTo>
                  <a:cubicBezTo>
                    <a:pt x="84" y="54"/>
                    <a:pt x="86" y="52"/>
                    <a:pt x="86" y="49"/>
                  </a:cubicBezTo>
                  <a:cubicBezTo>
                    <a:pt x="87" y="46"/>
                    <a:pt x="85" y="44"/>
                    <a:pt x="85" y="42"/>
                  </a:cubicBezTo>
                  <a:cubicBezTo>
                    <a:pt x="84" y="40"/>
                    <a:pt x="84" y="39"/>
                    <a:pt x="84" y="37"/>
                  </a:cubicBezTo>
                  <a:cubicBezTo>
                    <a:pt x="82" y="33"/>
                    <a:pt x="80" y="31"/>
                    <a:pt x="80" y="25"/>
                  </a:cubicBezTo>
                  <a:cubicBezTo>
                    <a:pt x="79" y="24"/>
                    <a:pt x="80" y="23"/>
                    <a:pt x="81" y="23"/>
                  </a:cubicBezTo>
                  <a:cubicBezTo>
                    <a:pt x="86" y="22"/>
                    <a:pt x="91" y="21"/>
                    <a:pt x="97" y="21"/>
                  </a:cubicBezTo>
                  <a:cubicBezTo>
                    <a:pt x="99" y="19"/>
                    <a:pt x="102" y="17"/>
                    <a:pt x="104" y="15"/>
                  </a:cubicBezTo>
                  <a:cubicBezTo>
                    <a:pt x="105" y="13"/>
                    <a:pt x="105" y="10"/>
                    <a:pt x="106" y="9"/>
                  </a:cubicBezTo>
                  <a:cubicBezTo>
                    <a:pt x="106" y="5"/>
                    <a:pt x="104" y="4"/>
                    <a:pt x="103" y="2"/>
                  </a:cubicBezTo>
                  <a:cubicBezTo>
                    <a:pt x="96" y="2"/>
                    <a:pt x="93" y="0"/>
                    <a:pt x="87" y="0"/>
                  </a:cubicBezTo>
                  <a:close/>
                </a:path>
              </a:pathLst>
            </a:custGeom>
            <a:grpFill/>
            <a:ln>
              <a:noFill/>
            </a:ln>
          </p:spPr>
          <p:txBody>
            <a:bodyPr vert="horz" wrap="square" lIns="91440" tIns="45720" rIns="91440" bIns="45720" numCol="1" anchor="t" anchorCtr="0" compatLnSpc="1"/>
            <a:lstStyle/>
            <a:p>
              <a:endParaRPr lang="zh-CN" altLang="en-US"/>
            </a:p>
          </p:txBody>
        </p:sp>
        <p:sp>
          <p:nvSpPr>
            <p:cNvPr id="56" name="Freeform 50"/>
            <p:cNvSpPr/>
            <p:nvPr userDrawn="1"/>
          </p:nvSpPr>
          <p:spPr bwMode="auto">
            <a:xfrm>
              <a:off x="3400376" y="624310"/>
              <a:ext cx="557213" cy="593725"/>
            </a:xfrm>
            <a:custGeom>
              <a:avLst/>
              <a:gdLst>
                <a:gd name="T0" fmla="*/ 143 w 148"/>
                <a:gd name="T1" fmla="*/ 58 h 157"/>
                <a:gd name="T2" fmla="*/ 146 w 148"/>
                <a:gd name="T3" fmla="*/ 53 h 157"/>
                <a:gd name="T4" fmla="*/ 145 w 148"/>
                <a:gd name="T5" fmla="*/ 47 h 157"/>
                <a:gd name="T6" fmla="*/ 119 w 148"/>
                <a:gd name="T7" fmla="*/ 62 h 157"/>
                <a:gd name="T8" fmla="*/ 106 w 148"/>
                <a:gd name="T9" fmla="*/ 70 h 157"/>
                <a:gd name="T10" fmla="*/ 106 w 148"/>
                <a:gd name="T11" fmla="*/ 70 h 157"/>
                <a:gd name="T12" fmla="*/ 105 w 148"/>
                <a:gd name="T13" fmla="*/ 40 h 157"/>
                <a:gd name="T14" fmla="*/ 105 w 148"/>
                <a:gd name="T15" fmla="*/ 29 h 157"/>
                <a:gd name="T16" fmla="*/ 107 w 148"/>
                <a:gd name="T17" fmla="*/ 26 h 157"/>
                <a:gd name="T18" fmla="*/ 106 w 148"/>
                <a:gd name="T19" fmla="*/ 14 h 157"/>
                <a:gd name="T20" fmla="*/ 96 w 148"/>
                <a:gd name="T21" fmla="*/ 7 h 157"/>
                <a:gd name="T22" fmla="*/ 90 w 148"/>
                <a:gd name="T23" fmla="*/ 2 h 157"/>
                <a:gd name="T24" fmla="*/ 79 w 148"/>
                <a:gd name="T25" fmla="*/ 0 h 157"/>
                <a:gd name="T26" fmla="*/ 75 w 148"/>
                <a:gd name="T27" fmla="*/ 2 h 157"/>
                <a:gd name="T28" fmla="*/ 84 w 148"/>
                <a:gd name="T29" fmla="*/ 33 h 157"/>
                <a:gd name="T30" fmla="*/ 85 w 148"/>
                <a:gd name="T31" fmla="*/ 66 h 157"/>
                <a:gd name="T32" fmla="*/ 82 w 148"/>
                <a:gd name="T33" fmla="*/ 84 h 157"/>
                <a:gd name="T34" fmla="*/ 63 w 148"/>
                <a:gd name="T35" fmla="*/ 93 h 157"/>
                <a:gd name="T36" fmla="*/ 53 w 148"/>
                <a:gd name="T37" fmla="*/ 97 h 157"/>
                <a:gd name="T38" fmla="*/ 42 w 148"/>
                <a:gd name="T39" fmla="*/ 100 h 157"/>
                <a:gd name="T40" fmla="*/ 24 w 148"/>
                <a:gd name="T41" fmla="*/ 110 h 157"/>
                <a:gd name="T42" fmla="*/ 19 w 148"/>
                <a:gd name="T43" fmla="*/ 111 h 157"/>
                <a:gd name="T44" fmla="*/ 12 w 148"/>
                <a:gd name="T45" fmla="*/ 114 h 157"/>
                <a:gd name="T46" fmla="*/ 9 w 148"/>
                <a:gd name="T47" fmla="*/ 114 h 157"/>
                <a:gd name="T48" fmla="*/ 4 w 148"/>
                <a:gd name="T49" fmla="*/ 108 h 157"/>
                <a:gd name="T50" fmla="*/ 2 w 148"/>
                <a:gd name="T51" fmla="*/ 107 h 157"/>
                <a:gd name="T52" fmla="*/ 1 w 148"/>
                <a:gd name="T53" fmla="*/ 109 h 157"/>
                <a:gd name="T54" fmla="*/ 6 w 148"/>
                <a:gd name="T55" fmla="*/ 134 h 157"/>
                <a:gd name="T56" fmla="*/ 36 w 148"/>
                <a:gd name="T57" fmla="*/ 125 h 157"/>
                <a:gd name="T58" fmla="*/ 47 w 148"/>
                <a:gd name="T59" fmla="*/ 119 h 157"/>
                <a:gd name="T60" fmla="*/ 55 w 148"/>
                <a:gd name="T61" fmla="*/ 112 h 157"/>
                <a:gd name="T62" fmla="*/ 59 w 148"/>
                <a:gd name="T63" fmla="*/ 111 h 157"/>
                <a:gd name="T64" fmla="*/ 78 w 148"/>
                <a:gd name="T65" fmla="*/ 105 h 157"/>
                <a:gd name="T66" fmla="*/ 57 w 148"/>
                <a:gd name="T67" fmla="*/ 140 h 157"/>
                <a:gd name="T68" fmla="*/ 52 w 148"/>
                <a:gd name="T69" fmla="*/ 142 h 157"/>
                <a:gd name="T70" fmla="*/ 47 w 148"/>
                <a:gd name="T71" fmla="*/ 145 h 157"/>
                <a:gd name="T72" fmla="*/ 44 w 148"/>
                <a:gd name="T73" fmla="*/ 145 h 157"/>
                <a:gd name="T74" fmla="*/ 37 w 148"/>
                <a:gd name="T75" fmla="*/ 149 h 157"/>
                <a:gd name="T76" fmla="*/ 33 w 148"/>
                <a:gd name="T77" fmla="*/ 156 h 157"/>
                <a:gd name="T78" fmla="*/ 33 w 148"/>
                <a:gd name="T79" fmla="*/ 157 h 157"/>
                <a:gd name="T80" fmla="*/ 83 w 148"/>
                <a:gd name="T81" fmla="*/ 136 h 157"/>
                <a:gd name="T82" fmla="*/ 97 w 148"/>
                <a:gd name="T83" fmla="*/ 123 h 157"/>
                <a:gd name="T84" fmla="*/ 103 w 148"/>
                <a:gd name="T85" fmla="*/ 99 h 157"/>
                <a:gd name="T86" fmla="*/ 105 w 148"/>
                <a:gd name="T87" fmla="*/ 89 h 157"/>
                <a:gd name="T88" fmla="*/ 115 w 148"/>
                <a:gd name="T89" fmla="*/ 82 h 157"/>
                <a:gd name="T90" fmla="*/ 121 w 148"/>
                <a:gd name="T91" fmla="*/ 76 h 157"/>
                <a:gd name="T92" fmla="*/ 135 w 148"/>
                <a:gd name="T93" fmla="*/ 66 h 157"/>
                <a:gd name="T94" fmla="*/ 143 w 148"/>
                <a:gd name="T95" fmla="*/ 5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8" h="157">
                  <a:moveTo>
                    <a:pt x="143" y="58"/>
                  </a:moveTo>
                  <a:cubicBezTo>
                    <a:pt x="144" y="56"/>
                    <a:pt x="144" y="54"/>
                    <a:pt x="146" y="53"/>
                  </a:cubicBezTo>
                  <a:cubicBezTo>
                    <a:pt x="148" y="52"/>
                    <a:pt x="146" y="47"/>
                    <a:pt x="145" y="47"/>
                  </a:cubicBezTo>
                  <a:cubicBezTo>
                    <a:pt x="129" y="43"/>
                    <a:pt x="127" y="55"/>
                    <a:pt x="119" y="62"/>
                  </a:cubicBezTo>
                  <a:cubicBezTo>
                    <a:pt x="115" y="65"/>
                    <a:pt x="110" y="67"/>
                    <a:pt x="106" y="70"/>
                  </a:cubicBezTo>
                  <a:cubicBezTo>
                    <a:pt x="106" y="70"/>
                    <a:pt x="106" y="70"/>
                    <a:pt x="106" y="70"/>
                  </a:cubicBezTo>
                  <a:cubicBezTo>
                    <a:pt x="104" y="61"/>
                    <a:pt x="105" y="50"/>
                    <a:pt x="105" y="40"/>
                  </a:cubicBezTo>
                  <a:cubicBezTo>
                    <a:pt x="105" y="36"/>
                    <a:pt x="105" y="32"/>
                    <a:pt x="105" y="29"/>
                  </a:cubicBezTo>
                  <a:cubicBezTo>
                    <a:pt x="105" y="28"/>
                    <a:pt x="107" y="27"/>
                    <a:pt x="107" y="26"/>
                  </a:cubicBezTo>
                  <a:cubicBezTo>
                    <a:pt x="109" y="23"/>
                    <a:pt x="108" y="17"/>
                    <a:pt x="106" y="14"/>
                  </a:cubicBezTo>
                  <a:cubicBezTo>
                    <a:pt x="104" y="10"/>
                    <a:pt x="99" y="9"/>
                    <a:pt x="96" y="7"/>
                  </a:cubicBezTo>
                  <a:cubicBezTo>
                    <a:pt x="94" y="5"/>
                    <a:pt x="92" y="3"/>
                    <a:pt x="90" y="2"/>
                  </a:cubicBezTo>
                  <a:cubicBezTo>
                    <a:pt x="86" y="1"/>
                    <a:pt x="82" y="2"/>
                    <a:pt x="79" y="0"/>
                  </a:cubicBezTo>
                  <a:cubicBezTo>
                    <a:pt x="77" y="0"/>
                    <a:pt x="77" y="1"/>
                    <a:pt x="75" y="2"/>
                  </a:cubicBezTo>
                  <a:cubicBezTo>
                    <a:pt x="72" y="12"/>
                    <a:pt x="81" y="26"/>
                    <a:pt x="84" y="33"/>
                  </a:cubicBezTo>
                  <a:cubicBezTo>
                    <a:pt x="86" y="39"/>
                    <a:pt x="86" y="59"/>
                    <a:pt x="85" y="66"/>
                  </a:cubicBezTo>
                  <a:cubicBezTo>
                    <a:pt x="83" y="72"/>
                    <a:pt x="85" y="80"/>
                    <a:pt x="82" y="84"/>
                  </a:cubicBezTo>
                  <a:cubicBezTo>
                    <a:pt x="81" y="86"/>
                    <a:pt x="66" y="91"/>
                    <a:pt x="63" y="93"/>
                  </a:cubicBezTo>
                  <a:cubicBezTo>
                    <a:pt x="60" y="94"/>
                    <a:pt x="56" y="96"/>
                    <a:pt x="53" y="97"/>
                  </a:cubicBezTo>
                  <a:cubicBezTo>
                    <a:pt x="49" y="98"/>
                    <a:pt x="45" y="98"/>
                    <a:pt x="42" y="100"/>
                  </a:cubicBezTo>
                  <a:cubicBezTo>
                    <a:pt x="37" y="103"/>
                    <a:pt x="30" y="109"/>
                    <a:pt x="24" y="110"/>
                  </a:cubicBezTo>
                  <a:cubicBezTo>
                    <a:pt x="23" y="111"/>
                    <a:pt x="21" y="111"/>
                    <a:pt x="19" y="111"/>
                  </a:cubicBezTo>
                  <a:cubicBezTo>
                    <a:pt x="17" y="112"/>
                    <a:pt x="14" y="113"/>
                    <a:pt x="12" y="114"/>
                  </a:cubicBezTo>
                  <a:cubicBezTo>
                    <a:pt x="11" y="114"/>
                    <a:pt x="9" y="114"/>
                    <a:pt x="9" y="114"/>
                  </a:cubicBezTo>
                  <a:cubicBezTo>
                    <a:pt x="7" y="112"/>
                    <a:pt x="5" y="110"/>
                    <a:pt x="4" y="108"/>
                  </a:cubicBezTo>
                  <a:cubicBezTo>
                    <a:pt x="3" y="107"/>
                    <a:pt x="2" y="107"/>
                    <a:pt x="2" y="107"/>
                  </a:cubicBezTo>
                  <a:cubicBezTo>
                    <a:pt x="2" y="107"/>
                    <a:pt x="1" y="108"/>
                    <a:pt x="1" y="109"/>
                  </a:cubicBezTo>
                  <a:cubicBezTo>
                    <a:pt x="1" y="122"/>
                    <a:pt x="0" y="125"/>
                    <a:pt x="6" y="134"/>
                  </a:cubicBezTo>
                  <a:cubicBezTo>
                    <a:pt x="19" y="137"/>
                    <a:pt x="28" y="131"/>
                    <a:pt x="36" y="125"/>
                  </a:cubicBezTo>
                  <a:cubicBezTo>
                    <a:pt x="40" y="123"/>
                    <a:pt x="43" y="121"/>
                    <a:pt x="47" y="119"/>
                  </a:cubicBezTo>
                  <a:cubicBezTo>
                    <a:pt x="50" y="117"/>
                    <a:pt x="52" y="113"/>
                    <a:pt x="55" y="112"/>
                  </a:cubicBezTo>
                  <a:cubicBezTo>
                    <a:pt x="56" y="111"/>
                    <a:pt x="58" y="111"/>
                    <a:pt x="59" y="111"/>
                  </a:cubicBezTo>
                  <a:cubicBezTo>
                    <a:pt x="65" y="109"/>
                    <a:pt x="70" y="105"/>
                    <a:pt x="78" y="105"/>
                  </a:cubicBezTo>
                  <a:cubicBezTo>
                    <a:pt x="78" y="119"/>
                    <a:pt x="66" y="134"/>
                    <a:pt x="57" y="140"/>
                  </a:cubicBezTo>
                  <a:cubicBezTo>
                    <a:pt x="55" y="141"/>
                    <a:pt x="54" y="142"/>
                    <a:pt x="52" y="142"/>
                  </a:cubicBezTo>
                  <a:cubicBezTo>
                    <a:pt x="51" y="143"/>
                    <a:pt x="49" y="144"/>
                    <a:pt x="47" y="145"/>
                  </a:cubicBezTo>
                  <a:cubicBezTo>
                    <a:pt x="46" y="145"/>
                    <a:pt x="45" y="145"/>
                    <a:pt x="44" y="145"/>
                  </a:cubicBezTo>
                  <a:cubicBezTo>
                    <a:pt x="42" y="146"/>
                    <a:pt x="39" y="148"/>
                    <a:pt x="37" y="149"/>
                  </a:cubicBezTo>
                  <a:cubicBezTo>
                    <a:pt x="34" y="152"/>
                    <a:pt x="34" y="154"/>
                    <a:pt x="33" y="156"/>
                  </a:cubicBezTo>
                  <a:cubicBezTo>
                    <a:pt x="33" y="157"/>
                    <a:pt x="33" y="157"/>
                    <a:pt x="33" y="157"/>
                  </a:cubicBezTo>
                  <a:cubicBezTo>
                    <a:pt x="56" y="157"/>
                    <a:pt x="70" y="147"/>
                    <a:pt x="83" y="136"/>
                  </a:cubicBezTo>
                  <a:cubicBezTo>
                    <a:pt x="88" y="132"/>
                    <a:pt x="94" y="129"/>
                    <a:pt x="97" y="123"/>
                  </a:cubicBezTo>
                  <a:cubicBezTo>
                    <a:pt x="100" y="115"/>
                    <a:pt x="101" y="106"/>
                    <a:pt x="103" y="99"/>
                  </a:cubicBezTo>
                  <a:cubicBezTo>
                    <a:pt x="104" y="96"/>
                    <a:pt x="104" y="93"/>
                    <a:pt x="105" y="89"/>
                  </a:cubicBezTo>
                  <a:cubicBezTo>
                    <a:pt x="106" y="87"/>
                    <a:pt x="112" y="84"/>
                    <a:pt x="115" y="82"/>
                  </a:cubicBezTo>
                  <a:cubicBezTo>
                    <a:pt x="117" y="80"/>
                    <a:pt x="119" y="78"/>
                    <a:pt x="121" y="76"/>
                  </a:cubicBezTo>
                  <a:cubicBezTo>
                    <a:pt x="126" y="72"/>
                    <a:pt x="131" y="69"/>
                    <a:pt x="135" y="66"/>
                  </a:cubicBezTo>
                  <a:cubicBezTo>
                    <a:pt x="138" y="64"/>
                    <a:pt x="142" y="61"/>
                    <a:pt x="143" y="58"/>
                  </a:cubicBezTo>
                  <a:close/>
                </a:path>
              </a:pathLst>
            </a:custGeom>
            <a:grpFill/>
            <a:ln>
              <a:noFill/>
            </a:ln>
          </p:spPr>
          <p:txBody>
            <a:bodyPr vert="horz" wrap="square" lIns="91440" tIns="45720" rIns="91440" bIns="45720" numCol="1" anchor="t" anchorCtr="0" compatLnSpc="1"/>
            <a:lstStyle/>
            <a:p>
              <a:endParaRPr lang="zh-CN" altLang="en-US"/>
            </a:p>
          </p:txBody>
        </p:sp>
        <p:sp>
          <p:nvSpPr>
            <p:cNvPr id="57" name="Freeform 51"/>
            <p:cNvSpPr/>
            <p:nvPr userDrawn="1"/>
          </p:nvSpPr>
          <p:spPr bwMode="auto">
            <a:xfrm>
              <a:off x="3886151" y="1062460"/>
              <a:ext cx="120650" cy="152400"/>
            </a:xfrm>
            <a:custGeom>
              <a:avLst/>
              <a:gdLst>
                <a:gd name="T0" fmla="*/ 15 w 32"/>
                <a:gd name="T1" fmla="*/ 8 h 40"/>
                <a:gd name="T2" fmla="*/ 1 w 32"/>
                <a:gd name="T3" fmla="*/ 0 h 40"/>
                <a:gd name="T4" fmla="*/ 0 w 32"/>
                <a:gd name="T5" fmla="*/ 1 h 40"/>
                <a:gd name="T6" fmla="*/ 4 w 32"/>
                <a:gd name="T7" fmla="*/ 20 h 40"/>
                <a:gd name="T8" fmla="*/ 5 w 32"/>
                <a:gd name="T9" fmla="*/ 24 h 40"/>
                <a:gd name="T10" fmla="*/ 7 w 32"/>
                <a:gd name="T11" fmla="*/ 34 h 40"/>
                <a:gd name="T12" fmla="*/ 19 w 32"/>
                <a:gd name="T13" fmla="*/ 38 h 40"/>
                <a:gd name="T14" fmla="*/ 32 w 32"/>
                <a:gd name="T15" fmla="*/ 29 h 40"/>
                <a:gd name="T16" fmla="*/ 15 w 32"/>
                <a:gd name="T17"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40">
                  <a:moveTo>
                    <a:pt x="15" y="8"/>
                  </a:moveTo>
                  <a:cubicBezTo>
                    <a:pt x="11" y="5"/>
                    <a:pt x="9" y="0"/>
                    <a:pt x="1" y="0"/>
                  </a:cubicBezTo>
                  <a:cubicBezTo>
                    <a:pt x="1" y="0"/>
                    <a:pt x="0" y="0"/>
                    <a:pt x="0" y="1"/>
                  </a:cubicBezTo>
                  <a:cubicBezTo>
                    <a:pt x="0" y="11"/>
                    <a:pt x="1" y="12"/>
                    <a:pt x="4" y="20"/>
                  </a:cubicBezTo>
                  <a:cubicBezTo>
                    <a:pt x="4" y="21"/>
                    <a:pt x="4" y="22"/>
                    <a:pt x="5" y="24"/>
                  </a:cubicBezTo>
                  <a:cubicBezTo>
                    <a:pt x="6" y="26"/>
                    <a:pt x="10" y="30"/>
                    <a:pt x="7" y="34"/>
                  </a:cubicBezTo>
                  <a:cubicBezTo>
                    <a:pt x="8" y="38"/>
                    <a:pt x="14" y="40"/>
                    <a:pt x="19" y="38"/>
                  </a:cubicBezTo>
                  <a:cubicBezTo>
                    <a:pt x="24" y="37"/>
                    <a:pt x="29" y="33"/>
                    <a:pt x="32" y="29"/>
                  </a:cubicBezTo>
                  <a:cubicBezTo>
                    <a:pt x="32" y="18"/>
                    <a:pt x="22" y="13"/>
                    <a:pt x="15" y="8"/>
                  </a:cubicBezTo>
                  <a:close/>
                </a:path>
              </a:pathLst>
            </a:custGeom>
            <a:grpFill/>
            <a:ln>
              <a:noFill/>
            </a:ln>
          </p:spPr>
          <p:txBody>
            <a:bodyPr vert="horz" wrap="square" lIns="91440" tIns="45720" rIns="91440" bIns="45720" numCol="1" anchor="t" anchorCtr="0" compatLnSpc="1"/>
            <a:lstStyle/>
            <a:p>
              <a:endParaRPr lang="zh-CN" altLang="en-US"/>
            </a:p>
          </p:txBody>
        </p:sp>
        <p:sp>
          <p:nvSpPr>
            <p:cNvPr id="58" name="Freeform 52"/>
            <p:cNvSpPr/>
            <p:nvPr userDrawn="1"/>
          </p:nvSpPr>
          <p:spPr bwMode="auto">
            <a:xfrm>
              <a:off x="2990801" y="517947"/>
              <a:ext cx="176213" cy="182563"/>
            </a:xfrm>
            <a:custGeom>
              <a:avLst/>
              <a:gdLst>
                <a:gd name="T0" fmla="*/ 6 w 47"/>
                <a:gd name="T1" fmla="*/ 16 h 48"/>
                <a:gd name="T2" fmla="*/ 8 w 47"/>
                <a:gd name="T3" fmla="*/ 18 h 48"/>
                <a:gd name="T4" fmla="*/ 12 w 47"/>
                <a:gd name="T5" fmla="*/ 27 h 48"/>
                <a:gd name="T6" fmla="*/ 10 w 47"/>
                <a:gd name="T7" fmla="*/ 44 h 48"/>
                <a:gd name="T8" fmla="*/ 12 w 47"/>
                <a:gd name="T9" fmla="*/ 48 h 48"/>
                <a:gd name="T10" fmla="*/ 28 w 47"/>
                <a:gd name="T11" fmla="*/ 37 h 48"/>
                <a:gd name="T12" fmla="*/ 46 w 47"/>
                <a:gd name="T13" fmla="*/ 22 h 48"/>
                <a:gd name="T14" fmla="*/ 43 w 47"/>
                <a:gd name="T15" fmla="*/ 18 h 48"/>
                <a:gd name="T16" fmla="*/ 32 w 47"/>
                <a:gd name="T17" fmla="*/ 10 h 48"/>
                <a:gd name="T18" fmla="*/ 26 w 47"/>
                <a:gd name="T19" fmla="*/ 8 h 48"/>
                <a:gd name="T20" fmla="*/ 5 w 47"/>
                <a:gd name="T21" fmla="*/ 0 h 48"/>
                <a:gd name="T22" fmla="*/ 5 w 47"/>
                <a:gd name="T23" fmla="*/ 11 h 48"/>
                <a:gd name="T24" fmla="*/ 6 w 47"/>
                <a:gd name="T25"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48">
                  <a:moveTo>
                    <a:pt x="6" y="16"/>
                  </a:moveTo>
                  <a:cubicBezTo>
                    <a:pt x="7" y="17"/>
                    <a:pt x="7" y="17"/>
                    <a:pt x="8" y="18"/>
                  </a:cubicBezTo>
                  <a:cubicBezTo>
                    <a:pt x="9" y="20"/>
                    <a:pt x="11" y="24"/>
                    <a:pt x="12" y="27"/>
                  </a:cubicBezTo>
                  <a:cubicBezTo>
                    <a:pt x="14" y="32"/>
                    <a:pt x="14" y="41"/>
                    <a:pt x="10" y="44"/>
                  </a:cubicBezTo>
                  <a:cubicBezTo>
                    <a:pt x="10" y="44"/>
                    <a:pt x="10" y="48"/>
                    <a:pt x="12" y="48"/>
                  </a:cubicBezTo>
                  <a:cubicBezTo>
                    <a:pt x="19" y="48"/>
                    <a:pt x="26" y="43"/>
                    <a:pt x="28" y="37"/>
                  </a:cubicBezTo>
                  <a:cubicBezTo>
                    <a:pt x="40" y="38"/>
                    <a:pt x="47" y="34"/>
                    <a:pt x="46" y="22"/>
                  </a:cubicBezTo>
                  <a:cubicBezTo>
                    <a:pt x="45" y="21"/>
                    <a:pt x="45" y="19"/>
                    <a:pt x="43" y="18"/>
                  </a:cubicBezTo>
                  <a:cubicBezTo>
                    <a:pt x="40" y="15"/>
                    <a:pt x="36" y="12"/>
                    <a:pt x="32" y="10"/>
                  </a:cubicBezTo>
                  <a:cubicBezTo>
                    <a:pt x="30" y="9"/>
                    <a:pt x="28" y="9"/>
                    <a:pt x="26" y="8"/>
                  </a:cubicBezTo>
                  <a:cubicBezTo>
                    <a:pt x="20" y="4"/>
                    <a:pt x="15" y="0"/>
                    <a:pt x="5" y="0"/>
                  </a:cubicBezTo>
                  <a:cubicBezTo>
                    <a:pt x="0" y="6"/>
                    <a:pt x="3" y="6"/>
                    <a:pt x="5" y="11"/>
                  </a:cubicBezTo>
                  <a:cubicBezTo>
                    <a:pt x="5" y="13"/>
                    <a:pt x="6" y="15"/>
                    <a:pt x="6" y="16"/>
                  </a:cubicBezTo>
                  <a:close/>
                </a:path>
              </a:pathLst>
            </a:custGeom>
            <a:grpFill/>
            <a:ln>
              <a:noFill/>
            </a:ln>
          </p:spPr>
          <p:txBody>
            <a:bodyPr vert="horz" wrap="square" lIns="91440" tIns="45720" rIns="91440" bIns="45720" numCol="1" anchor="t" anchorCtr="0" compatLnSpc="1"/>
            <a:lstStyle/>
            <a:p>
              <a:endParaRPr lang="zh-CN" altLang="en-US"/>
            </a:p>
          </p:txBody>
        </p:sp>
        <p:sp>
          <p:nvSpPr>
            <p:cNvPr id="59" name="Freeform 53"/>
            <p:cNvSpPr/>
            <p:nvPr userDrawn="1"/>
          </p:nvSpPr>
          <p:spPr bwMode="auto">
            <a:xfrm>
              <a:off x="2900314" y="722735"/>
              <a:ext cx="304800" cy="161925"/>
            </a:xfrm>
            <a:custGeom>
              <a:avLst/>
              <a:gdLst>
                <a:gd name="T0" fmla="*/ 20 w 81"/>
                <a:gd name="T1" fmla="*/ 42 h 43"/>
                <a:gd name="T2" fmla="*/ 34 w 81"/>
                <a:gd name="T3" fmla="*/ 41 h 43"/>
                <a:gd name="T4" fmla="*/ 55 w 81"/>
                <a:gd name="T5" fmla="*/ 21 h 43"/>
                <a:gd name="T6" fmla="*/ 69 w 81"/>
                <a:gd name="T7" fmla="*/ 11 h 43"/>
                <a:gd name="T8" fmla="*/ 75 w 81"/>
                <a:gd name="T9" fmla="*/ 10 h 43"/>
                <a:gd name="T10" fmla="*/ 81 w 81"/>
                <a:gd name="T11" fmla="*/ 4 h 43"/>
                <a:gd name="T12" fmla="*/ 79 w 81"/>
                <a:gd name="T13" fmla="*/ 0 h 43"/>
                <a:gd name="T14" fmla="*/ 74 w 81"/>
                <a:gd name="T15" fmla="*/ 0 h 43"/>
                <a:gd name="T16" fmla="*/ 65 w 81"/>
                <a:gd name="T17" fmla="*/ 1 h 43"/>
                <a:gd name="T18" fmla="*/ 50 w 81"/>
                <a:gd name="T19" fmla="*/ 7 h 43"/>
                <a:gd name="T20" fmla="*/ 46 w 81"/>
                <a:gd name="T21" fmla="*/ 7 h 43"/>
                <a:gd name="T22" fmla="*/ 2 w 81"/>
                <a:gd name="T23" fmla="*/ 25 h 43"/>
                <a:gd name="T24" fmla="*/ 2 w 81"/>
                <a:gd name="T25" fmla="*/ 32 h 43"/>
                <a:gd name="T26" fmla="*/ 20 w 81"/>
                <a:gd name="T2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 h="43">
                  <a:moveTo>
                    <a:pt x="20" y="42"/>
                  </a:moveTo>
                  <a:cubicBezTo>
                    <a:pt x="24" y="43"/>
                    <a:pt x="31" y="42"/>
                    <a:pt x="34" y="41"/>
                  </a:cubicBezTo>
                  <a:cubicBezTo>
                    <a:pt x="41" y="38"/>
                    <a:pt x="49" y="25"/>
                    <a:pt x="55" y="21"/>
                  </a:cubicBezTo>
                  <a:cubicBezTo>
                    <a:pt x="60" y="18"/>
                    <a:pt x="64" y="13"/>
                    <a:pt x="69" y="11"/>
                  </a:cubicBezTo>
                  <a:cubicBezTo>
                    <a:pt x="71" y="11"/>
                    <a:pt x="73" y="10"/>
                    <a:pt x="75" y="10"/>
                  </a:cubicBezTo>
                  <a:cubicBezTo>
                    <a:pt x="77" y="8"/>
                    <a:pt x="79" y="6"/>
                    <a:pt x="81" y="4"/>
                  </a:cubicBezTo>
                  <a:cubicBezTo>
                    <a:pt x="81" y="1"/>
                    <a:pt x="80" y="0"/>
                    <a:pt x="79" y="0"/>
                  </a:cubicBezTo>
                  <a:cubicBezTo>
                    <a:pt x="77" y="0"/>
                    <a:pt x="76" y="0"/>
                    <a:pt x="74" y="0"/>
                  </a:cubicBezTo>
                  <a:cubicBezTo>
                    <a:pt x="71" y="1"/>
                    <a:pt x="67" y="1"/>
                    <a:pt x="65" y="1"/>
                  </a:cubicBezTo>
                  <a:cubicBezTo>
                    <a:pt x="60" y="3"/>
                    <a:pt x="54" y="5"/>
                    <a:pt x="50" y="7"/>
                  </a:cubicBezTo>
                  <a:cubicBezTo>
                    <a:pt x="48" y="7"/>
                    <a:pt x="47" y="7"/>
                    <a:pt x="46" y="7"/>
                  </a:cubicBezTo>
                  <a:cubicBezTo>
                    <a:pt x="31" y="12"/>
                    <a:pt x="16" y="19"/>
                    <a:pt x="2" y="25"/>
                  </a:cubicBezTo>
                  <a:cubicBezTo>
                    <a:pt x="2" y="27"/>
                    <a:pt x="0" y="30"/>
                    <a:pt x="2" y="32"/>
                  </a:cubicBezTo>
                  <a:cubicBezTo>
                    <a:pt x="3" y="37"/>
                    <a:pt x="15" y="41"/>
                    <a:pt x="20" y="42"/>
                  </a:cubicBezTo>
                  <a:close/>
                </a:path>
              </a:pathLst>
            </a:custGeom>
            <a:grpFill/>
            <a:ln>
              <a:noFill/>
            </a:ln>
          </p:spPr>
          <p:txBody>
            <a:bodyPr vert="horz" wrap="square" lIns="91440" tIns="45720" rIns="91440" bIns="45720" numCol="1" anchor="t" anchorCtr="0" compatLnSpc="1"/>
            <a:lstStyle/>
            <a:p>
              <a:endParaRPr lang="zh-CN" altLang="en-US"/>
            </a:p>
          </p:txBody>
        </p:sp>
        <p:sp>
          <p:nvSpPr>
            <p:cNvPr id="60" name="Freeform 54"/>
            <p:cNvSpPr/>
            <p:nvPr userDrawn="1"/>
          </p:nvSpPr>
          <p:spPr bwMode="auto">
            <a:xfrm>
              <a:off x="2798714" y="892597"/>
              <a:ext cx="395288" cy="439738"/>
            </a:xfrm>
            <a:custGeom>
              <a:avLst/>
              <a:gdLst>
                <a:gd name="T0" fmla="*/ 76 w 105"/>
                <a:gd name="T1" fmla="*/ 37 h 116"/>
                <a:gd name="T2" fmla="*/ 78 w 105"/>
                <a:gd name="T3" fmla="*/ 32 h 116"/>
                <a:gd name="T4" fmla="*/ 88 w 105"/>
                <a:gd name="T5" fmla="*/ 23 h 116"/>
                <a:gd name="T6" fmla="*/ 92 w 105"/>
                <a:gd name="T7" fmla="*/ 19 h 116"/>
                <a:gd name="T8" fmla="*/ 105 w 105"/>
                <a:gd name="T9" fmla="*/ 8 h 116"/>
                <a:gd name="T10" fmla="*/ 81 w 105"/>
                <a:gd name="T11" fmla="*/ 1 h 116"/>
                <a:gd name="T12" fmla="*/ 71 w 105"/>
                <a:gd name="T13" fmla="*/ 8 h 116"/>
                <a:gd name="T14" fmla="*/ 57 w 105"/>
                <a:gd name="T15" fmla="*/ 16 h 116"/>
                <a:gd name="T16" fmla="*/ 33 w 105"/>
                <a:gd name="T17" fmla="*/ 20 h 116"/>
                <a:gd name="T18" fmla="*/ 28 w 105"/>
                <a:gd name="T19" fmla="*/ 19 h 116"/>
                <a:gd name="T20" fmla="*/ 26 w 105"/>
                <a:gd name="T21" fmla="*/ 30 h 116"/>
                <a:gd name="T22" fmla="*/ 27 w 105"/>
                <a:gd name="T23" fmla="*/ 63 h 116"/>
                <a:gd name="T24" fmla="*/ 33 w 105"/>
                <a:gd name="T25" fmla="*/ 74 h 116"/>
                <a:gd name="T26" fmla="*/ 47 w 105"/>
                <a:gd name="T27" fmla="*/ 56 h 116"/>
                <a:gd name="T28" fmla="*/ 47 w 105"/>
                <a:gd name="T29" fmla="*/ 53 h 116"/>
                <a:gd name="T30" fmla="*/ 47 w 105"/>
                <a:gd name="T31" fmla="*/ 43 h 116"/>
                <a:gd name="T32" fmla="*/ 57 w 105"/>
                <a:gd name="T33" fmla="*/ 42 h 116"/>
                <a:gd name="T34" fmla="*/ 56 w 105"/>
                <a:gd name="T35" fmla="*/ 60 h 116"/>
                <a:gd name="T36" fmla="*/ 30 w 105"/>
                <a:gd name="T37" fmla="*/ 81 h 116"/>
                <a:gd name="T38" fmla="*/ 20 w 105"/>
                <a:gd name="T39" fmla="*/ 86 h 116"/>
                <a:gd name="T40" fmla="*/ 12 w 105"/>
                <a:gd name="T41" fmla="*/ 91 h 116"/>
                <a:gd name="T42" fmla="*/ 1 w 105"/>
                <a:gd name="T43" fmla="*/ 92 h 116"/>
                <a:gd name="T44" fmla="*/ 35 w 105"/>
                <a:gd name="T45" fmla="*/ 95 h 116"/>
                <a:gd name="T46" fmla="*/ 43 w 105"/>
                <a:gd name="T47" fmla="*/ 85 h 116"/>
                <a:gd name="T48" fmla="*/ 50 w 105"/>
                <a:gd name="T49" fmla="*/ 79 h 116"/>
                <a:gd name="T50" fmla="*/ 56 w 105"/>
                <a:gd name="T51" fmla="*/ 77 h 116"/>
                <a:gd name="T52" fmla="*/ 56 w 105"/>
                <a:gd name="T53" fmla="*/ 92 h 116"/>
                <a:gd name="T54" fmla="*/ 49 w 105"/>
                <a:gd name="T55" fmla="*/ 96 h 116"/>
                <a:gd name="T56" fmla="*/ 58 w 105"/>
                <a:gd name="T57" fmla="*/ 103 h 116"/>
                <a:gd name="T58" fmla="*/ 61 w 105"/>
                <a:gd name="T59" fmla="*/ 111 h 116"/>
                <a:gd name="T60" fmla="*/ 71 w 105"/>
                <a:gd name="T61" fmla="*/ 115 h 116"/>
                <a:gd name="T62" fmla="*/ 67 w 105"/>
                <a:gd name="T63" fmla="*/ 78 h 116"/>
                <a:gd name="T64" fmla="*/ 72 w 105"/>
                <a:gd name="T65" fmla="*/ 57 h 116"/>
                <a:gd name="T66" fmla="*/ 93 w 105"/>
                <a:gd name="T67" fmla="*/ 4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5" h="116">
                  <a:moveTo>
                    <a:pt x="91" y="36"/>
                  </a:moveTo>
                  <a:cubicBezTo>
                    <a:pt x="86" y="36"/>
                    <a:pt x="81" y="35"/>
                    <a:pt x="76" y="37"/>
                  </a:cubicBezTo>
                  <a:cubicBezTo>
                    <a:pt x="74" y="38"/>
                    <a:pt x="73" y="39"/>
                    <a:pt x="71" y="40"/>
                  </a:cubicBezTo>
                  <a:cubicBezTo>
                    <a:pt x="71" y="37"/>
                    <a:pt x="77" y="34"/>
                    <a:pt x="78" y="32"/>
                  </a:cubicBezTo>
                  <a:cubicBezTo>
                    <a:pt x="80" y="30"/>
                    <a:pt x="81" y="28"/>
                    <a:pt x="83" y="26"/>
                  </a:cubicBezTo>
                  <a:cubicBezTo>
                    <a:pt x="85" y="25"/>
                    <a:pt x="87" y="24"/>
                    <a:pt x="88" y="23"/>
                  </a:cubicBezTo>
                  <a:cubicBezTo>
                    <a:pt x="89" y="22"/>
                    <a:pt x="89" y="20"/>
                    <a:pt x="90" y="19"/>
                  </a:cubicBezTo>
                  <a:cubicBezTo>
                    <a:pt x="91" y="19"/>
                    <a:pt x="92" y="19"/>
                    <a:pt x="92" y="19"/>
                  </a:cubicBezTo>
                  <a:cubicBezTo>
                    <a:pt x="94" y="18"/>
                    <a:pt x="94" y="16"/>
                    <a:pt x="95" y="15"/>
                  </a:cubicBezTo>
                  <a:cubicBezTo>
                    <a:pt x="99" y="12"/>
                    <a:pt x="102" y="12"/>
                    <a:pt x="105" y="8"/>
                  </a:cubicBezTo>
                  <a:cubicBezTo>
                    <a:pt x="105" y="7"/>
                    <a:pt x="104" y="5"/>
                    <a:pt x="103" y="4"/>
                  </a:cubicBezTo>
                  <a:cubicBezTo>
                    <a:pt x="100" y="2"/>
                    <a:pt x="86" y="0"/>
                    <a:pt x="81" y="1"/>
                  </a:cubicBezTo>
                  <a:cubicBezTo>
                    <a:pt x="79" y="2"/>
                    <a:pt x="75" y="4"/>
                    <a:pt x="73" y="5"/>
                  </a:cubicBezTo>
                  <a:cubicBezTo>
                    <a:pt x="72" y="6"/>
                    <a:pt x="71" y="7"/>
                    <a:pt x="71" y="8"/>
                  </a:cubicBezTo>
                  <a:cubicBezTo>
                    <a:pt x="68" y="9"/>
                    <a:pt x="66" y="9"/>
                    <a:pt x="64" y="9"/>
                  </a:cubicBezTo>
                  <a:cubicBezTo>
                    <a:pt x="61" y="11"/>
                    <a:pt x="59" y="14"/>
                    <a:pt x="57" y="16"/>
                  </a:cubicBezTo>
                  <a:cubicBezTo>
                    <a:pt x="51" y="20"/>
                    <a:pt x="46" y="23"/>
                    <a:pt x="40" y="26"/>
                  </a:cubicBezTo>
                  <a:cubicBezTo>
                    <a:pt x="38" y="27"/>
                    <a:pt x="35" y="21"/>
                    <a:pt x="33" y="20"/>
                  </a:cubicBezTo>
                  <a:cubicBezTo>
                    <a:pt x="32" y="19"/>
                    <a:pt x="30" y="19"/>
                    <a:pt x="29" y="18"/>
                  </a:cubicBezTo>
                  <a:cubicBezTo>
                    <a:pt x="28" y="19"/>
                    <a:pt x="28" y="19"/>
                    <a:pt x="28" y="19"/>
                  </a:cubicBezTo>
                  <a:cubicBezTo>
                    <a:pt x="27" y="19"/>
                    <a:pt x="27" y="19"/>
                    <a:pt x="26" y="20"/>
                  </a:cubicBezTo>
                  <a:cubicBezTo>
                    <a:pt x="26" y="23"/>
                    <a:pt x="27" y="27"/>
                    <a:pt x="26" y="30"/>
                  </a:cubicBezTo>
                  <a:cubicBezTo>
                    <a:pt x="25" y="37"/>
                    <a:pt x="22" y="50"/>
                    <a:pt x="24" y="59"/>
                  </a:cubicBezTo>
                  <a:cubicBezTo>
                    <a:pt x="25" y="60"/>
                    <a:pt x="26" y="62"/>
                    <a:pt x="27" y="63"/>
                  </a:cubicBezTo>
                  <a:cubicBezTo>
                    <a:pt x="28" y="65"/>
                    <a:pt x="27" y="66"/>
                    <a:pt x="28" y="68"/>
                  </a:cubicBezTo>
                  <a:cubicBezTo>
                    <a:pt x="29" y="70"/>
                    <a:pt x="32" y="71"/>
                    <a:pt x="33" y="74"/>
                  </a:cubicBezTo>
                  <a:cubicBezTo>
                    <a:pt x="37" y="73"/>
                    <a:pt x="44" y="61"/>
                    <a:pt x="47" y="56"/>
                  </a:cubicBezTo>
                  <a:cubicBezTo>
                    <a:pt x="47" y="56"/>
                    <a:pt x="47" y="56"/>
                    <a:pt x="47" y="56"/>
                  </a:cubicBezTo>
                  <a:cubicBezTo>
                    <a:pt x="47" y="55"/>
                    <a:pt x="47" y="54"/>
                    <a:pt x="47" y="53"/>
                  </a:cubicBezTo>
                  <a:cubicBezTo>
                    <a:pt x="47" y="53"/>
                    <a:pt x="47" y="53"/>
                    <a:pt x="47" y="53"/>
                  </a:cubicBezTo>
                  <a:cubicBezTo>
                    <a:pt x="47" y="53"/>
                    <a:pt x="47" y="53"/>
                    <a:pt x="47" y="53"/>
                  </a:cubicBezTo>
                  <a:cubicBezTo>
                    <a:pt x="47" y="50"/>
                    <a:pt x="47" y="46"/>
                    <a:pt x="47" y="43"/>
                  </a:cubicBezTo>
                  <a:cubicBezTo>
                    <a:pt x="49" y="42"/>
                    <a:pt x="52" y="42"/>
                    <a:pt x="53" y="41"/>
                  </a:cubicBezTo>
                  <a:cubicBezTo>
                    <a:pt x="55" y="41"/>
                    <a:pt x="56" y="41"/>
                    <a:pt x="57" y="42"/>
                  </a:cubicBezTo>
                  <a:cubicBezTo>
                    <a:pt x="57" y="43"/>
                    <a:pt x="52" y="55"/>
                    <a:pt x="51" y="56"/>
                  </a:cubicBezTo>
                  <a:cubicBezTo>
                    <a:pt x="52" y="59"/>
                    <a:pt x="54" y="60"/>
                    <a:pt x="56" y="60"/>
                  </a:cubicBezTo>
                  <a:cubicBezTo>
                    <a:pt x="55" y="66"/>
                    <a:pt x="49" y="68"/>
                    <a:pt x="45" y="70"/>
                  </a:cubicBezTo>
                  <a:cubicBezTo>
                    <a:pt x="40" y="74"/>
                    <a:pt x="35" y="77"/>
                    <a:pt x="30" y="81"/>
                  </a:cubicBezTo>
                  <a:cubicBezTo>
                    <a:pt x="28" y="82"/>
                    <a:pt x="26" y="82"/>
                    <a:pt x="24" y="83"/>
                  </a:cubicBezTo>
                  <a:cubicBezTo>
                    <a:pt x="23" y="84"/>
                    <a:pt x="22" y="86"/>
                    <a:pt x="20" y="86"/>
                  </a:cubicBezTo>
                  <a:cubicBezTo>
                    <a:pt x="18" y="87"/>
                    <a:pt x="16" y="88"/>
                    <a:pt x="14" y="89"/>
                  </a:cubicBezTo>
                  <a:cubicBezTo>
                    <a:pt x="13" y="90"/>
                    <a:pt x="13" y="91"/>
                    <a:pt x="12" y="91"/>
                  </a:cubicBezTo>
                  <a:cubicBezTo>
                    <a:pt x="10" y="92"/>
                    <a:pt x="8" y="90"/>
                    <a:pt x="7" y="90"/>
                  </a:cubicBezTo>
                  <a:cubicBezTo>
                    <a:pt x="4" y="90"/>
                    <a:pt x="3" y="91"/>
                    <a:pt x="1" y="92"/>
                  </a:cubicBezTo>
                  <a:cubicBezTo>
                    <a:pt x="0" y="103"/>
                    <a:pt x="5" y="114"/>
                    <a:pt x="17" y="114"/>
                  </a:cubicBezTo>
                  <a:cubicBezTo>
                    <a:pt x="23" y="107"/>
                    <a:pt x="29" y="102"/>
                    <a:pt x="35" y="95"/>
                  </a:cubicBezTo>
                  <a:cubicBezTo>
                    <a:pt x="37" y="93"/>
                    <a:pt x="39" y="92"/>
                    <a:pt x="40" y="90"/>
                  </a:cubicBezTo>
                  <a:cubicBezTo>
                    <a:pt x="42" y="88"/>
                    <a:pt x="42" y="87"/>
                    <a:pt x="43" y="85"/>
                  </a:cubicBezTo>
                  <a:cubicBezTo>
                    <a:pt x="44" y="84"/>
                    <a:pt x="45" y="85"/>
                    <a:pt x="46" y="84"/>
                  </a:cubicBezTo>
                  <a:cubicBezTo>
                    <a:pt x="47" y="82"/>
                    <a:pt x="49" y="81"/>
                    <a:pt x="50" y="79"/>
                  </a:cubicBezTo>
                  <a:cubicBezTo>
                    <a:pt x="52" y="78"/>
                    <a:pt x="53" y="78"/>
                    <a:pt x="54" y="76"/>
                  </a:cubicBezTo>
                  <a:cubicBezTo>
                    <a:pt x="55" y="76"/>
                    <a:pt x="55" y="76"/>
                    <a:pt x="56" y="77"/>
                  </a:cubicBezTo>
                  <a:cubicBezTo>
                    <a:pt x="57" y="78"/>
                    <a:pt x="57" y="81"/>
                    <a:pt x="58" y="82"/>
                  </a:cubicBezTo>
                  <a:cubicBezTo>
                    <a:pt x="58" y="86"/>
                    <a:pt x="58" y="91"/>
                    <a:pt x="56" y="92"/>
                  </a:cubicBezTo>
                  <a:cubicBezTo>
                    <a:pt x="54" y="92"/>
                    <a:pt x="53" y="93"/>
                    <a:pt x="52" y="93"/>
                  </a:cubicBezTo>
                  <a:cubicBezTo>
                    <a:pt x="51" y="94"/>
                    <a:pt x="50" y="95"/>
                    <a:pt x="49" y="96"/>
                  </a:cubicBezTo>
                  <a:cubicBezTo>
                    <a:pt x="49" y="97"/>
                    <a:pt x="49" y="98"/>
                    <a:pt x="49" y="99"/>
                  </a:cubicBezTo>
                  <a:cubicBezTo>
                    <a:pt x="49" y="100"/>
                    <a:pt x="57" y="102"/>
                    <a:pt x="58" y="103"/>
                  </a:cubicBezTo>
                  <a:cubicBezTo>
                    <a:pt x="59" y="103"/>
                    <a:pt x="61" y="106"/>
                    <a:pt x="61" y="107"/>
                  </a:cubicBezTo>
                  <a:cubicBezTo>
                    <a:pt x="61" y="108"/>
                    <a:pt x="61" y="109"/>
                    <a:pt x="61" y="111"/>
                  </a:cubicBezTo>
                  <a:cubicBezTo>
                    <a:pt x="62" y="112"/>
                    <a:pt x="64" y="113"/>
                    <a:pt x="65" y="115"/>
                  </a:cubicBezTo>
                  <a:cubicBezTo>
                    <a:pt x="66" y="115"/>
                    <a:pt x="69" y="116"/>
                    <a:pt x="71" y="115"/>
                  </a:cubicBezTo>
                  <a:cubicBezTo>
                    <a:pt x="71" y="115"/>
                    <a:pt x="71" y="114"/>
                    <a:pt x="72" y="114"/>
                  </a:cubicBezTo>
                  <a:cubicBezTo>
                    <a:pt x="72" y="101"/>
                    <a:pt x="71" y="89"/>
                    <a:pt x="67" y="78"/>
                  </a:cubicBezTo>
                  <a:cubicBezTo>
                    <a:pt x="66" y="75"/>
                    <a:pt x="61" y="69"/>
                    <a:pt x="64" y="64"/>
                  </a:cubicBezTo>
                  <a:cubicBezTo>
                    <a:pt x="64" y="57"/>
                    <a:pt x="68" y="59"/>
                    <a:pt x="72" y="57"/>
                  </a:cubicBezTo>
                  <a:cubicBezTo>
                    <a:pt x="78" y="54"/>
                    <a:pt x="83" y="51"/>
                    <a:pt x="89" y="47"/>
                  </a:cubicBezTo>
                  <a:cubicBezTo>
                    <a:pt x="90" y="45"/>
                    <a:pt x="91" y="43"/>
                    <a:pt x="93" y="41"/>
                  </a:cubicBezTo>
                  <a:cubicBezTo>
                    <a:pt x="93" y="39"/>
                    <a:pt x="92" y="38"/>
                    <a:pt x="91" y="36"/>
                  </a:cubicBezTo>
                  <a:close/>
                </a:path>
              </a:pathLst>
            </a:custGeom>
            <a:grpFill/>
            <a:ln>
              <a:noFill/>
            </a:ln>
          </p:spPr>
          <p:txBody>
            <a:bodyPr vert="horz" wrap="square" lIns="91440" tIns="45720" rIns="91440" bIns="45720" numCol="1" anchor="t" anchorCtr="0" compatLnSpc="1"/>
            <a:lstStyle/>
            <a:p>
              <a:endParaRPr lang="zh-CN" altLang="en-US"/>
            </a:p>
          </p:txBody>
        </p:sp>
        <p:sp>
          <p:nvSpPr>
            <p:cNvPr id="61" name="Freeform 55"/>
            <p:cNvSpPr/>
            <p:nvPr userDrawn="1"/>
          </p:nvSpPr>
          <p:spPr bwMode="auto">
            <a:xfrm>
              <a:off x="3138439" y="1097385"/>
              <a:ext cx="119063" cy="147638"/>
            </a:xfrm>
            <a:custGeom>
              <a:avLst/>
              <a:gdLst>
                <a:gd name="T0" fmla="*/ 27 w 32"/>
                <a:gd name="T1" fmla="*/ 12 h 39"/>
                <a:gd name="T2" fmla="*/ 6 w 32"/>
                <a:gd name="T3" fmla="*/ 0 h 39"/>
                <a:gd name="T4" fmla="*/ 2 w 32"/>
                <a:gd name="T5" fmla="*/ 0 h 39"/>
                <a:gd name="T6" fmla="*/ 5 w 32"/>
                <a:gd name="T7" fmla="*/ 23 h 39"/>
                <a:gd name="T8" fmla="*/ 8 w 32"/>
                <a:gd name="T9" fmla="*/ 27 h 39"/>
                <a:gd name="T10" fmla="*/ 17 w 32"/>
                <a:gd name="T11" fmla="*/ 36 h 39"/>
                <a:gd name="T12" fmla="*/ 30 w 32"/>
                <a:gd name="T13" fmla="*/ 31 h 39"/>
                <a:gd name="T14" fmla="*/ 31 w 32"/>
                <a:gd name="T15" fmla="*/ 18 h 39"/>
                <a:gd name="T16" fmla="*/ 27 w 32"/>
                <a:gd name="T17" fmla="*/ 1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9">
                  <a:moveTo>
                    <a:pt x="27" y="12"/>
                  </a:moveTo>
                  <a:cubicBezTo>
                    <a:pt x="22" y="5"/>
                    <a:pt x="17" y="0"/>
                    <a:pt x="6" y="0"/>
                  </a:cubicBezTo>
                  <a:cubicBezTo>
                    <a:pt x="5" y="0"/>
                    <a:pt x="3" y="0"/>
                    <a:pt x="2" y="0"/>
                  </a:cubicBezTo>
                  <a:cubicBezTo>
                    <a:pt x="0" y="9"/>
                    <a:pt x="0" y="17"/>
                    <a:pt x="5" y="23"/>
                  </a:cubicBezTo>
                  <a:cubicBezTo>
                    <a:pt x="6" y="25"/>
                    <a:pt x="7" y="26"/>
                    <a:pt x="8" y="27"/>
                  </a:cubicBezTo>
                  <a:cubicBezTo>
                    <a:pt x="11" y="30"/>
                    <a:pt x="12" y="34"/>
                    <a:pt x="17" y="36"/>
                  </a:cubicBezTo>
                  <a:cubicBezTo>
                    <a:pt x="22" y="39"/>
                    <a:pt x="27" y="33"/>
                    <a:pt x="30" y="31"/>
                  </a:cubicBezTo>
                  <a:cubicBezTo>
                    <a:pt x="30" y="29"/>
                    <a:pt x="32" y="21"/>
                    <a:pt x="31" y="18"/>
                  </a:cubicBezTo>
                  <a:cubicBezTo>
                    <a:pt x="31" y="15"/>
                    <a:pt x="28" y="14"/>
                    <a:pt x="27" y="12"/>
                  </a:cubicBezTo>
                  <a:close/>
                </a:path>
              </a:pathLst>
            </a:custGeom>
            <a:grpFill/>
            <a:ln>
              <a:noFill/>
            </a:ln>
          </p:spPr>
          <p:txBody>
            <a:bodyPr vert="horz" wrap="square" lIns="91440" tIns="45720" rIns="91440" bIns="45720" numCol="1" anchor="t" anchorCtr="0" compatLnSpc="1"/>
            <a:lstStyle/>
            <a:p>
              <a:endParaRPr lang="zh-CN" altLang="en-US"/>
            </a:p>
          </p:txBody>
        </p:sp>
      </p:grpSp>
      <p:sp>
        <p:nvSpPr>
          <p:cNvPr id="3" name="等腰三角形 2"/>
          <p:cNvSpPr/>
          <p:nvPr userDrawn="1"/>
        </p:nvSpPr>
        <p:spPr>
          <a:xfrm rot="5400000">
            <a:off x="424534" y="229816"/>
            <a:ext cx="254643" cy="21952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2023-06-06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2023-06-06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2023-06-06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2023-06-06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2023-06-06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2023-06-06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2023-06-06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2023-06-06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2023-06-06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0.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1.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3.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image" Target="../media/image5.png"/><Relationship Id="rId5" Type="http://schemas.openxmlformats.org/officeDocument/2006/relationships/image" Target="../media/image3.jpeg"/><Relationship Id="rId4"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17.xml"/></Relationships>
</file>

<file path=ppt/slides/_rels/slide1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7.xml"/><Relationship Id="rId7" Type="http://schemas.openxmlformats.org/officeDocument/2006/relationships/image" Target="../media/image9.png"/><Relationship Id="rId2" Type="http://schemas.openxmlformats.org/officeDocument/2006/relationships/slideLayout" Target="../slideLayouts/slideLayout7.xml"/><Relationship Id="rId1" Type="http://schemas.openxmlformats.org/officeDocument/2006/relationships/tags" Target="../tags/tag1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3.jpeg"/><Relationship Id="rId9"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19.xml"/><Relationship Id="rId5" Type="http://schemas.openxmlformats.org/officeDocument/2006/relationships/image" Target="../media/image12.png"/><Relationship Id="rId4" Type="http://schemas.openxmlformats.org/officeDocument/2006/relationships/image" Target="../media/image3.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20.xml"/><Relationship Id="rId5" Type="http://schemas.openxmlformats.org/officeDocument/2006/relationships/image" Target="../media/image13.pn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0.png"/></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2.xml"/><Relationship Id="rId1" Type="http://schemas.openxmlformats.org/officeDocument/2006/relationships/tags" Target="../tags/tag21.xml"/><Relationship Id="rId5" Type="http://schemas.openxmlformats.org/officeDocument/2006/relationships/image" Target="../media/image19.png"/><Relationship Id="rId4" Type="http://schemas.openxmlformats.org/officeDocument/2006/relationships/notesSlide" Target="../notesSlides/notesSlide1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2.png"/><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notesSlide" Target="../notesSlides/notesSlide14.xml"/></Relationships>
</file>

<file path=ppt/slides/_rels/slide25.xml.rels><?xml version="1.0" encoding="UTF-8" standalone="yes"?>
<Relationships xmlns="http://schemas.openxmlformats.org/package/2006/relationships"><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3.png"/><Relationship Id="rId5" Type="http://schemas.openxmlformats.org/officeDocument/2006/relationships/notesSlide" Target="../notesSlides/notesSlide15.xml"/><Relationship Id="rId4"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28.xml"/><Relationship Id="rId4" Type="http://schemas.openxmlformats.org/officeDocument/2006/relationships/image" Target="../media/image3.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29.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3.jpe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3.jpeg"/></Relationships>
</file>

<file path=ppt/slides/_rels/slide2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3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3.xml"/><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32.xml"/><Relationship Id="rId4" Type="http://schemas.openxmlformats.org/officeDocument/2006/relationships/image" Target="../media/image3.jpe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33.xml"/><Relationship Id="rId4" Type="http://schemas.openxmlformats.org/officeDocument/2006/relationships/image" Target="../media/image3.jpe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image" Target="../media/image28.png"/><Relationship Id="rId4" Type="http://schemas.openxmlformats.org/officeDocument/2006/relationships/image" Target="../media/image3.jpe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35.xml"/><Relationship Id="rId5" Type="http://schemas.openxmlformats.org/officeDocument/2006/relationships/image" Target="../media/image29.png"/><Relationship Id="rId4" Type="http://schemas.openxmlformats.org/officeDocument/2006/relationships/image" Target="../media/image3.jpeg"/></Relationships>
</file>

<file path=ppt/slides/_rels/slide3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36.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image" Target="../media/image30.emf"/><Relationship Id="rId4" Type="http://schemas.openxmlformats.org/officeDocument/2006/relationships/image" Target="../media/image3.jpe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38.xml"/><Relationship Id="rId5" Type="http://schemas.openxmlformats.org/officeDocument/2006/relationships/image" Target="../media/image31.emf"/><Relationship Id="rId4" Type="http://schemas.openxmlformats.org/officeDocument/2006/relationships/image" Target="../media/image3.jpeg"/></Relationships>
</file>

<file path=ppt/slides/_rels/slide3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39.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5.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6.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7.xml"/><Relationship Id="rId5" Type="http://schemas.openxmlformats.org/officeDocument/2006/relationships/image" Target="../media/image4.pn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66495" y="1542256"/>
            <a:ext cx="12192000" cy="3386138"/>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816610" y="1296670"/>
            <a:ext cx="4022725" cy="4264025"/>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206115" y="2296795"/>
            <a:ext cx="9302750" cy="706755"/>
          </a:xfrm>
          <a:prstGeom prst="rect">
            <a:avLst/>
          </a:prstGeom>
          <a:noFill/>
        </p:spPr>
        <p:txBody>
          <a:bodyPr wrap="square" rtlCol="0">
            <a:spAutoFit/>
          </a:bodyPr>
          <a:lstStyle/>
          <a:p>
            <a:r>
              <a:rPr lang="zh-CN" altLang="en-US" sz="4000" b="1" spc="600" dirty="0">
                <a:solidFill>
                  <a:schemeClr val="bg1"/>
                </a:solidFill>
                <a:latin typeface="黑体" panose="02010609060101010101" charset="-122"/>
                <a:ea typeface="黑体" panose="02010609060101010101" charset="-122"/>
                <a:sym typeface="+mn-ea"/>
              </a:rPr>
              <a:t>在线文章热度的冷启动识别</a:t>
            </a:r>
          </a:p>
        </p:txBody>
      </p:sp>
      <p:cxnSp>
        <p:nvCxnSpPr>
          <p:cNvPr id="11" name="直接连接符 10"/>
          <p:cNvCxnSpPr/>
          <p:nvPr/>
        </p:nvCxnSpPr>
        <p:spPr>
          <a:xfrm>
            <a:off x="3380980" y="3235014"/>
            <a:ext cx="35433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 name="图片 2" descr="01校标"/>
          <p:cNvPicPr>
            <a:picLocks noChangeAspect="1"/>
          </p:cNvPicPr>
          <p:nvPr/>
        </p:nvPicPr>
        <p:blipFill>
          <a:blip r:embed="rId3"/>
          <a:stretch>
            <a:fillRect/>
          </a:stretch>
        </p:blipFill>
        <p:spPr>
          <a:xfrm>
            <a:off x="107315" y="2209165"/>
            <a:ext cx="2169160" cy="2719070"/>
          </a:xfrm>
          <a:prstGeom prst="rect">
            <a:avLst/>
          </a:prstGeom>
        </p:spPr>
      </p:pic>
      <p:pic>
        <p:nvPicPr>
          <p:cNvPr id="10" name="图片 9"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288290" y="337185"/>
            <a:ext cx="1820545" cy="579120"/>
          </a:xfrm>
          <a:prstGeom prst="rect">
            <a:avLst/>
          </a:prstGeom>
        </p:spPr>
      </p:pic>
      <p:sp>
        <p:nvSpPr>
          <p:cNvPr id="7" name="文本框 6"/>
          <p:cNvSpPr txBox="1"/>
          <p:nvPr/>
        </p:nvSpPr>
        <p:spPr>
          <a:xfrm>
            <a:off x="3467298" y="3758089"/>
            <a:ext cx="5953760" cy="398780"/>
          </a:xfrm>
          <a:prstGeom prst="rect">
            <a:avLst/>
          </a:prstGeom>
          <a:noFill/>
        </p:spPr>
        <p:txBody>
          <a:bodyPr wrap="square" rtlCol="0" anchor="t">
            <a:spAutoFit/>
          </a:bodyPr>
          <a:lstStyle/>
          <a:p>
            <a:r>
              <a:rPr lang="zh-CN" altLang="en-US" sz="2000" b="1" dirty="0">
                <a:solidFill>
                  <a:schemeClr val="bg1"/>
                </a:solidFill>
                <a:effectLst/>
                <a:latin typeface="黑体" panose="02010609060101010101" charset="-122"/>
                <a:ea typeface="黑体" panose="02010609060101010101" charset="-122"/>
                <a:cs typeface="黑体" panose="02010609060101010101" charset="-122"/>
                <a:sym typeface="+mn-ea"/>
              </a:rPr>
              <a:t>项目成员：胡涂</a:t>
            </a:r>
            <a:r>
              <a:rPr lang="en-US" altLang="zh-CN" sz="2000" b="1" dirty="0">
                <a:solidFill>
                  <a:schemeClr val="bg1"/>
                </a:solidFill>
                <a:effectLst/>
                <a:latin typeface="黑体" panose="02010609060101010101" charset="-122"/>
                <a:ea typeface="黑体" panose="02010609060101010101" charset="-122"/>
                <a:cs typeface="黑体" panose="02010609060101010101" charset="-122"/>
                <a:sym typeface="+mn-ea"/>
              </a:rPr>
              <a:t> </a:t>
            </a:r>
            <a:r>
              <a:rPr lang="zh-CN" altLang="en-US" sz="2000" b="1" dirty="0">
                <a:solidFill>
                  <a:schemeClr val="bg1"/>
                </a:solidFill>
                <a:effectLst/>
                <a:latin typeface="黑体" panose="02010609060101010101" charset="-122"/>
                <a:ea typeface="黑体" panose="02010609060101010101" charset="-122"/>
                <a:cs typeface="黑体" panose="02010609060101010101" charset="-122"/>
                <a:sym typeface="+mn-ea"/>
              </a:rPr>
              <a:t>郑宇</a:t>
            </a:r>
            <a:r>
              <a:rPr lang="en-US" altLang="zh-CN" sz="2000" b="1" dirty="0">
                <a:solidFill>
                  <a:schemeClr val="bg1"/>
                </a:solidFill>
                <a:effectLst/>
                <a:latin typeface="黑体" panose="02010609060101010101" charset="-122"/>
                <a:ea typeface="黑体" panose="02010609060101010101" charset="-122"/>
                <a:cs typeface="黑体" panose="02010609060101010101" charset="-122"/>
                <a:sym typeface="+mn-ea"/>
              </a:rPr>
              <a:t> </a:t>
            </a:r>
            <a:r>
              <a:rPr lang="zh-CN" altLang="en-US" sz="2000" dirty="0">
                <a:solidFill>
                  <a:schemeClr val="bg1"/>
                </a:solidFill>
                <a:effectLst/>
                <a:latin typeface="黑体" panose="02010609060101010101" charset="-122"/>
                <a:ea typeface="黑体" panose="02010609060101010101" charset="-122"/>
                <a:cs typeface="黑体" panose="02010609060101010101" charset="-122"/>
                <a:sym typeface="+mn-ea"/>
              </a:rPr>
              <a:t>邓雨茵</a:t>
            </a:r>
            <a:endParaRPr lang="en-US" altLang="zh-CN" sz="2000" dirty="0">
              <a:solidFill>
                <a:schemeClr val="bg1"/>
              </a:solidFill>
              <a:effectLst/>
              <a:latin typeface="黑体" panose="02010609060101010101" charset="-122"/>
              <a:ea typeface="黑体" panose="02010609060101010101" charset="-122"/>
              <a:cs typeface="黑体" panose="02010609060101010101" charset="-122"/>
              <a:sym typeface="+mn-ea"/>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35549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219075" y="417582"/>
              <a:ext cx="1181100" cy="707886"/>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02</a:t>
              </a:r>
              <a:endParaRPr lang="zh-CN" altLang="en-US"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endParaRPr>
            </a:p>
          </p:txBody>
        </p:sp>
      </p:grpSp>
      <p:sp>
        <p:nvSpPr>
          <p:cNvPr id="6" name="文本框 5"/>
          <p:cNvSpPr txBox="1"/>
          <p:nvPr/>
        </p:nvSpPr>
        <p:spPr>
          <a:xfrm>
            <a:off x="1450975" y="412115"/>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特征构建</a:t>
            </a:r>
          </a:p>
        </p:txBody>
      </p:sp>
      <p:sp>
        <p:nvSpPr>
          <p:cNvPr id="8" name="矩形 7"/>
          <p:cNvSpPr/>
          <p:nvPr/>
        </p:nvSpPr>
        <p:spPr>
          <a:xfrm>
            <a:off x="450850" y="1410970"/>
            <a:ext cx="11201400" cy="4959350"/>
          </a:xfrm>
          <a:prstGeom prst="rect">
            <a:avLst/>
          </a:prstGeom>
          <a:solidFill>
            <a:srgbClr val="404652">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Arial" panose="020B0604020202020204" pitchFamily="34" charset="0"/>
              <a:buChar char="•"/>
            </a:pP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利用</a:t>
            </a:r>
            <a:r>
              <a:rPr lang="en-US" altLang="zh-CN"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python</a:t>
            </a: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网络</a:t>
            </a:r>
            <a:r>
              <a:rPr lang="zh-CN" altLang="en-US" sz="3200" b="1" spc="600" dirty="0">
                <a:solidFill>
                  <a:srgbClr val="6E0F6D"/>
                </a:solidFill>
                <a:latin typeface="黑体" panose="02010609060101010101" charset="-122"/>
                <a:ea typeface="黑体" panose="02010609060101010101" charset="-122"/>
                <a:cs typeface="黑体" panose="02010609060101010101" charset="-122"/>
                <a:sym typeface="+mn-ea"/>
              </a:rPr>
              <a:t>爬虫</a:t>
            </a: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技术，根据数据集中提供的网址，爬取文章标题和正文内容，将其转化为文本格式</a:t>
            </a:r>
            <a:endParaRPr lang="zh-CN" altLang="zh-CN"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endParaRPr>
          </a:p>
          <a:p>
            <a:pPr marL="342900" indent="-342900">
              <a:lnSpc>
                <a:spcPct val="150000"/>
              </a:lnSpc>
              <a:buFont typeface="Arial" panose="020B0604020202020204" pitchFamily="34" charset="0"/>
              <a:buChar char="•"/>
            </a:pP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考虑新闻文章的热度与其所报道的事物的热度密切相关</a:t>
            </a:r>
            <a:endParaRPr lang="zh-CN" altLang="zh-CN" sz="2800" spc="600" dirty="0">
              <a:solidFill>
                <a:schemeClr val="tx1"/>
              </a:solidFill>
              <a:latin typeface="27"/>
              <a:ea typeface="黑体" panose="02010609060101010101" charset="-122"/>
              <a:cs typeface="黑体" panose="02010609060101010101" charset="-122"/>
              <a:sym typeface="+mn-ea"/>
            </a:endParaRPr>
          </a:p>
          <a:p>
            <a:pPr marL="342900" indent="-342900">
              <a:lnSpc>
                <a:spcPct val="150000"/>
              </a:lnSpc>
              <a:buFont typeface="Arial" panose="020B0604020202020204" pitchFamily="34" charset="0"/>
              <a:buChar char="•"/>
            </a:pP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爬取文章所属主题在文章发布前一周内的</a:t>
            </a:r>
            <a:r>
              <a:rPr lang="zh-CN" altLang="en-US" sz="3200" b="1" spc="600" dirty="0">
                <a:solidFill>
                  <a:srgbClr val="6E0F6D"/>
                </a:solidFill>
                <a:latin typeface="黑体" panose="02010609060101010101" charset="-122"/>
                <a:ea typeface="黑体" panose="02010609060101010101" charset="-122"/>
                <a:cs typeface="黑体" panose="02010609060101010101" charset="-122"/>
                <a:sym typeface="+mn-ea"/>
              </a:rPr>
              <a:t>谷歌趋势指数</a:t>
            </a:r>
            <a:endParaRPr lang="zh-CN" altLang="zh-CN" sz="27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endParaRPr>
          </a:p>
          <a:p>
            <a:pPr marL="342900" indent="-342900">
              <a:lnSpc>
                <a:spcPct val="150000"/>
              </a:lnSpc>
              <a:buFont typeface="Arial" panose="020B0604020202020204" pitchFamily="34" charset="0"/>
              <a:buChar char="•"/>
            </a:pP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运用</a:t>
            </a:r>
            <a:r>
              <a:rPr kumimoji="0" lang="zh-CN" altLang="en-US" sz="3200" b="1" i="0" u="none" strike="noStrike" kern="1200" cap="none" spc="600" normalizeH="0" baseline="0" noProof="0" dirty="0">
                <a:ln>
                  <a:noFill/>
                </a:ln>
                <a:solidFill>
                  <a:srgbClr val="6E0F6D"/>
                </a:solidFill>
                <a:effectLst/>
                <a:uLnTx/>
                <a:uFillTx/>
                <a:latin typeface="黑体" panose="02010609060101010101" charset="-122"/>
                <a:ea typeface="黑体" panose="02010609060101010101" charset="-122"/>
                <a:cs typeface="黑体" panose="02010609060101010101" charset="-122"/>
                <a:sym typeface="+mn-ea"/>
              </a:rPr>
              <a:t>自然语言处理</a:t>
            </a: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构建对于内容与语义的特征。</a:t>
            </a:r>
            <a:endParaRPr lang="zh-CN" altLang="zh-CN" sz="2800" spc="600" dirty="0">
              <a:solidFill>
                <a:srgbClr val="7030A0"/>
              </a:solidFill>
              <a:latin typeface="黑体" panose="02010609060101010101" charset="-122"/>
              <a:ea typeface="黑体" panose="02010609060101010101" charset="-122"/>
              <a:cs typeface="黑体" panose="02010609060101010101" charset="-122"/>
              <a:sym typeface="+mn-ea"/>
            </a:endParaRPr>
          </a:p>
        </p:txBody>
      </p:sp>
      <p:pic>
        <p:nvPicPr>
          <p:cNvPr id="12" name="图片 11"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747885" y="475615"/>
            <a:ext cx="1820545" cy="579120"/>
          </a:xfrm>
          <a:prstGeom prst="rect">
            <a:avLst/>
          </a:prstGeom>
        </p:spPr>
      </p:pic>
      <p:grpSp>
        <p:nvGrpSpPr>
          <p:cNvPr id="5" name="组合 4"/>
          <p:cNvGrpSpPr/>
          <p:nvPr/>
        </p:nvGrpSpPr>
        <p:grpSpPr>
          <a:xfrm>
            <a:off x="269875" y="3561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25" name="文本框 24"/>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02</a:t>
              </a:r>
            </a:p>
          </p:txBody>
        </p:sp>
      </p:grpSp>
      <p:sp>
        <p:nvSpPr>
          <p:cNvPr id="27" name="文本框 26"/>
          <p:cNvSpPr txBox="1"/>
          <p:nvPr/>
        </p:nvSpPr>
        <p:spPr>
          <a:xfrm>
            <a:off x="1450975" y="412115"/>
            <a:ext cx="4930775" cy="645160"/>
          </a:xfrm>
          <a:prstGeom prst="rect">
            <a:avLst/>
          </a:prstGeom>
          <a:noFill/>
        </p:spPr>
        <p:txBody>
          <a:bodyPr wrap="square" rtlCol="0">
            <a:spAutoFit/>
          </a:bodyPr>
          <a:lstStyle/>
          <a:p>
            <a:r>
              <a:rPr lang="zh-CN" altLang="en-US" sz="3600" b="1" spc="400" dirty="0">
                <a:solidFill>
                  <a:schemeClr val="tx1">
                    <a:lumMod val="75000"/>
                    <a:lumOff val="25000"/>
                  </a:schemeClr>
                </a:solidFill>
                <a:latin typeface="黑体" panose="02010609060101010101" charset="-122"/>
                <a:ea typeface="黑体" panose="02010609060101010101" charset="-122"/>
              </a:rPr>
              <a:t>特征构建</a:t>
            </a:r>
          </a:p>
        </p:txBody>
      </p:sp>
      <p:sp>
        <p:nvSpPr>
          <p:cNvPr id="4" name="矩形: 圆角 35"/>
          <p:cNvSpPr/>
          <p:nvPr/>
        </p:nvSpPr>
        <p:spPr>
          <a:xfrm>
            <a:off x="450850" y="2226945"/>
            <a:ext cx="4066540" cy="4077602"/>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50000"/>
              </a:lnSpc>
            </a:pPr>
            <a:r>
              <a:rPr lang="en-US" altLang="zh-CN" sz="2400" dirty="0">
                <a:solidFill>
                  <a:schemeClr val="tx1"/>
                </a:solidFill>
                <a:latin typeface="黑体" panose="02010609060101010101" charset="-122"/>
                <a:ea typeface="黑体" panose="02010609060101010101" charset="-122"/>
                <a:sym typeface="+mn-ea"/>
              </a:rPr>
              <a:t>1</a:t>
            </a:r>
            <a:r>
              <a:rPr lang="zh-CN" altLang="en-US" sz="2400" dirty="0">
                <a:solidFill>
                  <a:schemeClr val="tx1"/>
                </a:solidFill>
                <a:latin typeface="黑体" panose="02010609060101010101" charset="-122"/>
                <a:ea typeface="黑体" panose="02010609060101010101" charset="-122"/>
                <a:sym typeface="+mn-ea"/>
              </a:rPr>
              <a:t>、文章发布时间会影响文章的新颖性和时效性</a:t>
            </a: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2</a:t>
            </a:r>
            <a:r>
              <a:rPr lang="zh-CN" altLang="en-US" sz="2400" dirty="0">
                <a:solidFill>
                  <a:schemeClr val="tx1"/>
                </a:solidFill>
                <a:latin typeface="黑体" panose="02010609060101010101" charset="-122"/>
                <a:ea typeface="黑体" panose="02010609060101010101" charset="-122"/>
                <a:sym typeface="+mn-ea"/>
              </a:rPr>
              <a:t>、对于同一热点事物，越早发布的文章越能抓住读者的注意力</a:t>
            </a: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3</a:t>
            </a:r>
            <a:r>
              <a:rPr lang="zh-CN" altLang="en-US" sz="2400" dirty="0">
                <a:solidFill>
                  <a:schemeClr val="tx1"/>
                </a:solidFill>
                <a:latin typeface="黑体" panose="02010609060101010101" charset="-122"/>
                <a:ea typeface="黑体" panose="02010609060101010101" charset="-122"/>
                <a:sym typeface="+mn-ea"/>
              </a:rPr>
              <a:t>、一些文章可能与特定的节假日或事件有关</a:t>
            </a:r>
            <a:endParaRPr lang="zh-CN" altLang="en-US" sz="2400" b="1" spc="600" dirty="0">
              <a:solidFill>
                <a:schemeClr val="tx1"/>
              </a:solidFill>
              <a:latin typeface="黑体" panose="02010609060101010101" charset="-122"/>
              <a:ea typeface="黑体" panose="02010609060101010101" charset="-122"/>
              <a:sym typeface="+mn-ea"/>
            </a:endParaRPr>
          </a:p>
        </p:txBody>
      </p:sp>
      <p:sp>
        <p:nvSpPr>
          <p:cNvPr id="12" name="矩形 11"/>
          <p:cNvSpPr/>
          <p:nvPr/>
        </p:nvSpPr>
        <p:spPr>
          <a:xfrm>
            <a:off x="450850" y="1493520"/>
            <a:ext cx="4066540" cy="60071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kern="0" dirty="0">
                <a:solidFill>
                  <a:schemeClr val="bg1"/>
                </a:solidFill>
                <a:latin typeface="黑体" panose="02010609060101010101" charset="-122"/>
                <a:ea typeface="黑体" panose="02010609060101010101" charset="-122"/>
                <a:cs typeface="宋体" panose="02010600030101010101" pitchFamily="2" charset="-122"/>
                <a:sym typeface="+mn-ea"/>
              </a:rPr>
              <a:t>时间特征</a:t>
            </a:r>
          </a:p>
        </p:txBody>
      </p:sp>
      <p:graphicFrame>
        <p:nvGraphicFramePr>
          <p:cNvPr id="9" name="表格 8"/>
          <p:cNvGraphicFramePr>
            <a:graphicFrameLocks noGrp="1"/>
          </p:cNvGraphicFramePr>
          <p:nvPr/>
        </p:nvGraphicFramePr>
        <p:xfrm>
          <a:off x="5105400" y="1485900"/>
          <a:ext cx="6324600" cy="2837219"/>
        </p:xfrm>
        <a:graphic>
          <a:graphicData uri="http://schemas.openxmlformats.org/drawingml/2006/table">
            <a:tbl>
              <a:tblPr firstRow="1" firstCol="1" bandRow="1">
                <a:tableStyleId>{1FECB4D8-DB02-4DC6-A0A2-4F2EBAE1DC90}</a:tableStyleId>
              </a:tblPr>
              <a:tblGrid>
                <a:gridCol w="1766405">
                  <a:extLst>
                    <a:ext uri="{9D8B030D-6E8A-4147-A177-3AD203B41FA5}">
                      <a16:colId xmlns:a16="http://schemas.microsoft.com/office/drawing/2014/main" val="20000"/>
                    </a:ext>
                  </a:extLst>
                </a:gridCol>
                <a:gridCol w="3417693">
                  <a:extLst>
                    <a:ext uri="{9D8B030D-6E8A-4147-A177-3AD203B41FA5}">
                      <a16:colId xmlns:a16="http://schemas.microsoft.com/office/drawing/2014/main" val="20001"/>
                    </a:ext>
                  </a:extLst>
                </a:gridCol>
                <a:gridCol w="1140502">
                  <a:extLst>
                    <a:ext uri="{9D8B030D-6E8A-4147-A177-3AD203B41FA5}">
                      <a16:colId xmlns:a16="http://schemas.microsoft.com/office/drawing/2014/main" val="20002"/>
                    </a:ext>
                  </a:extLst>
                </a:gridCol>
              </a:tblGrid>
              <a:tr h="405317">
                <a:tc>
                  <a:txBody>
                    <a:bodyPr/>
                    <a:lstStyle/>
                    <a:p>
                      <a:pPr algn="just"/>
                      <a:r>
                        <a:rPr lang="zh-CN" sz="1050" kern="100" dirty="0">
                          <a:effectLst/>
                        </a:rPr>
                        <a:t>特征</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dirty="0">
                          <a:effectLst/>
                        </a:rPr>
                        <a:t>含义</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属性</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0"/>
                  </a:ext>
                </a:extLst>
              </a:tr>
              <a:tr h="405317">
                <a:tc>
                  <a:txBody>
                    <a:bodyPr/>
                    <a:lstStyle/>
                    <a:p>
                      <a:pPr algn="just"/>
                      <a:r>
                        <a:rPr lang="en-US" sz="1050" kern="100" dirty="0" err="1">
                          <a:effectLst/>
                        </a:rPr>
                        <a:t>timedelta</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距离收集时间的间隔，以天为单位。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1"/>
                  </a:ext>
                </a:extLst>
              </a:tr>
              <a:tr h="405317">
                <a:tc>
                  <a:txBody>
                    <a:bodyPr/>
                    <a:lstStyle/>
                    <a:p>
                      <a:pPr algn="just"/>
                      <a:r>
                        <a:rPr lang="en-US" sz="1050" kern="100" dirty="0">
                          <a:effectLst/>
                        </a:rPr>
                        <a:t>Date</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集数据的日期，格式为年</a:t>
                      </a:r>
                      <a:r>
                        <a:rPr lang="en-US" sz="1050" kern="100">
                          <a:effectLst/>
                        </a:rPr>
                        <a:t>-</a:t>
                      </a:r>
                      <a:r>
                        <a:rPr lang="zh-CN" sz="1050" kern="100">
                          <a:effectLst/>
                        </a:rPr>
                        <a:t>月</a:t>
                      </a:r>
                      <a:r>
                        <a:rPr lang="en-US" sz="1050" kern="100">
                          <a:effectLst/>
                        </a:rPr>
                        <a:t>-</a:t>
                      </a:r>
                      <a:r>
                        <a:rPr lang="zh-CN" sz="1050" kern="100">
                          <a:effectLst/>
                        </a:rPr>
                        <a:t>日。</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Date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2"/>
                  </a:ext>
                </a:extLst>
              </a:tr>
              <a:tr h="405317">
                <a:tc>
                  <a:txBody>
                    <a:bodyPr/>
                    <a:lstStyle/>
                    <a:p>
                      <a:pPr algn="just"/>
                      <a:r>
                        <a:rPr lang="en-US" sz="1050" kern="100">
                          <a:effectLst/>
                        </a:rPr>
                        <a:t>dayRatio</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文章发表的前一天相较于前两天的热度增长率</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3"/>
                  </a:ext>
                </a:extLst>
              </a:tr>
              <a:tr h="405317">
                <a:tc>
                  <a:txBody>
                    <a:bodyPr/>
                    <a:lstStyle/>
                    <a:p>
                      <a:pPr algn="just"/>
                      <a:r>
                        <a:rPr lang="en-US" sz="1050" kern="100">
                          <a:effectLst/>
                        </a:rPr>
                        <a:t>threeDayRatio</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文章发表的前三天相较于前六到三天的热度的增长率</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4"/>
                  </a:ext>
                </a:extLst>
              </a:tr>
              <a:tr h="405317">
                <a:tc>
                  <a:txBody>
                    <a:bodyPr/>
                    <a:lstStyle/>
                    <a:p>
                      <a:pPr algn="just"/>
                      <a:r>
                        <a:rPr lang="en-US" sz="1050" kern="100">
                          <a:effectLst/>
                        </a:rPr>
                        <a:t>weekRatio</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文章发表的前一周相较于前两周的热度的增长率</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5"/>
                  </a:ext>
                </a:extLst>
              </a:tr>
              <a:tr h="405317">
                <a:tc>
                  <a:txBody>
                    <a:bodyPr/>
                    <a:lstStyle/>
                    <a:p>
                      <a:pPr algn="just"/>
                      <a:r>
                        <a:rPr lang="en-US" sz="1050" kern="100" dirty="0" err="1">
                          <a:effectLst/>
                        </a:rPr>
                        <a:t>twoWeekRatio</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dirty="0">
                          <a:effectLst/>
                        </a:rPr>
                        <a:t>文章发表的前两周相较于前四到二的热度的增长率</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dirty="0">
                          <a:effectLst/>
                        </a:rPr>
                        <a:t>Number(0~1)</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6"/>
                  </a:ext>
                </a:extLst>
              </a:tr>
            </a:tbl>
          </a:graphicData>
        </a:graphic>
      </p:graphicFrame>
      <p:graphicFrame>
        <p:nvGraphicFramePr>
          <p:cNvPr id="10" name="表格 9"/>
          <p:cNvGraphicFramePr>
            <a:graphicFrameLocks noGrp="1"/>
          </p:cNvGraphicFramePr>
          <p:nvPr/>
        </p:nvGraphicFramePr>
        <p:xfrm>
          <a:off x="5105400" y="2342883"/>
          <a:ext cx="6324600" cy="4160520"/>
        </p:xfrm>
        <a:graphic>
          <a:graphicData uri="http://schemas.openxmlformats.org/drawingml/2006/table">
            <a:tbl>
              <a:tblPr firstRow="1" firstCol="1" bandRow="1">
                <a:tableStyleId>{1FECB4D8-DB02-4DC6-A0A2-4F2EBAE1DC90}</a:tableStyleId>
              </a:tblPr>
              <a:tblGrid>
                <a:gridCol w="1766405">
                  <a:extLst>
                    <a:ext uri="{9D8B030D-6E8A-4147-A177-3AD203B41FA5}">
                      <a16:colId xmlns:a16="http://schemas.microsoft.com/office/drawing/2014/main" val="20000"/>
                    </a:ext>
                  </a:extLst>
                </a:gridCol>
                <a:gridCol w="3417693">
                  <a:extLst>
                    <a:ext uri="{9D8B030D-6E8A-4147-A177-3AD203B41FA5}">
                      <a16:colId xmlns:a16="http://schemas.microsoft.com/office/drawing/2014/main" val="20001"/>
                    </a:ext>
                  </a:extLst>
                </a:gridCol>
                <a:gridCol w="1140502">
                  <a:extLst>
                    <a:ext uri="{9D8B030D-6E8A-4147-A177-3AD203B41FA5}">
                      <a16:colId xmlns:a16="http://schemas.microsoft.com/office/drawing/2014/main" val="20002"/>
                    </a:ext>
                  </a:extLst>
                </a:gridCol>
              </a:tblGrid>
              <a:tr h="320040">
                <a:tc>
                  <a:txBody>
                    <a:bodyPr/>
                    <a:lstStyle/>
                    <a:p>
                      <a:pPr algn="just"/>
                      <a:r>
                        <a:rPr lang="zh-CN" sz="1050" kern="100" dirty="0">
                          <a:effectLst/>
                        </a:rPr>
                        <a:t>特征</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含义</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属性</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0"/>
                  </a:ext>
                </a:extLst>
              </a:tr>
              <a:tr h="320040">
                <a:tc>
                  <a:txBody>
                    <a:bodyPr/>
                    <a:lstStyle/>
                    <a:p>
                      <a:pPr algn="just"/>
                      <a:r>
                        <a:rPr lang="en-US" sz="1050" kern="100">
                          <a:effectLst/>
                        </a:rPr>
                        <a:t>weekday_is_monday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是否是星期一，是为</a:t>
                      </a:r>
                      <a:r>
                        <a:rPr lang="en-US" sz="1050" kern="100">
                          <a:effectLst/>
                        </a:rPr>
                        <a:t>1</a:t>
                      </a:r>
                      <a:r>
                        <a:rPr lang="zh-CN" sz="1050" kern="100">
                          <a:effectLst/>
                        </a:rPr>
                        <a:t>，否为</a:t>
                      </a:r>
                      <a:r>
                        <a:rPr lang="en-US" sz="1050" kern="100">
                          <a:effectLst/>
                        </a:rPr>
                        <a:t>0(</a:t>
                      </a:r>
                      <a:r>
                        <a:rPr lang="zh-CN" sz="1050" kern="100">
                          <a:effectLst/>
                        </a:rPr>
                        <a:t>下同</a:t>
                      </a:r>
                      <a:r>
                        <a:rPr lang="en-US" sz="1050" kern="100">
                          <a:effectLst/>
                        </a:rPr>
                        <a:t>)</a:t>
                      </a:r>
                      <a:r>
                        <a:rPr lang="zh-CN" sz="1050" kern="100">
                          <a:effectLst/>
                        </a:rPr>
                        <a: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Factor(0,1)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1"/>
                  </a:ext>
                </a:extLst>
              </a:tr>
              <a:tr h="320040">
                <a:tc>
                  <a:txBody>
                    <a:bodyPr/>
                    <a:lstStyle/>
                    <a:p>
                      <a:pPr algn="just"/>
                      <a:r>
                        <a:rPr lang="en-US" sz="1050" kern="100">
                          <a:effectLst/>
                        </a:rPr>
                        <a:t>weekday_is_tuesday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是否是星期二</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Factor(0,1)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2"/>
                  </a:ext>
                </a:extLst>
              </a:tr>
              <a:tr h="320040">
                <a:tc>
                  <a:txBody>
                    <a:bodyPr/>
                    <a:lstStyle/>
                    <a:p>
                      <a:pPr algn="just"/>
                      <a:r>
                        <a:rPr lang="en-US" sz="1050" kern="100">
                          <a:effectLst/>
                        </a:rPr>
                        <a:t>weekday_is_wednesday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是否是星期三</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Factor(0,1)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3"/>
                  </a:ext>
                </a:extLst>
              </a:tr>
              <a:tr h="320040">
                <a:tc>
                  <a:txBody>
                    <a:bodyPr/>
                    <a:lstStyle/>
                    <a:p>
                      <a:pPr algn="just"/>
                      <a:r>
                        <a:rPr lang="en-US" sz="1050" kern="100">
                          <a:effectLst/>
                        </a:rPr>
                        <a:t>weekday_is_thursday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是否是星期四</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Factor(0,1)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4"/>
                  </a:ext>
                </a:extLst>
              </a:tr>
              <a:tr h="320040">
                <a:tc>
                  <a:txBody>
                    <a:bodyPr/>
                    <a:lstStyle/>
                    <a:p>
                      <a:pPr algn="just"/>
                      <a:r>
                        <a:rPr lang="en-US" sz="1050" kern="100">
                          <a:effectLst/>
                        </a:rPr>
                        <a:t>weekday_is_friday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是否是星期五</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Factor(0,1)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5"/>
                  </a:ext>
                </a:extLst>
              </a:tr>
              <a:tr h="320040">
                <a:tc>
                  <a:txBody>
                    <a:bodyPr/>
                    <a:lstStyle/>
                    <a:p>
                      <a:pPr algn="just"/>
                      <a:r>
                        <a:rPr lang="en-US" sz="1050" kern="100">
                          <a:effectLst/>
                        </a:rPr>
                        <a:t>weekday_is_saturday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是否是星期六</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Factor(0,1)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6"/>
                  </a:ext>
                </a:extLst>
              </a:tr>
              <a:tr h="320040">
                <a:tc>
                  <a:txBody>
                    <a:bodyPr/>
                    <a:lstStyle/>
                    <a:p>
                      <a:pPr algn="just"/>
                      <a:r>
                        <a:rPr lang="en-US" sz="1050" kern="100">
                          <a:effectLst/>
                        </a:rPr>
                        <a:t>weekday_is_sunday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是否是星期日</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Factor(0,1)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7"/>
                  </a:ext>
                </a:extLst>
              </a:tr>
              <a:tr h="320040">
                <a:tc>
                  <a:txBody>
                    <a:bodyPr/>
                    <a:lstStyle/>
                    <a:p>
                      <a:pPr algn="just"/>
                      <a:r>
                        <a:rPr lang="en-US" sz="1050" kern="100">
                          <a:effectLst/>
                        </a:rPr>
                        <a:t>is_weekend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是否是周末</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Factor(0,1)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8"/>
                  </a:ext>
                </a:extLst>
              </a:tr>
              <a:tr h="320040">
                <a:tc>
                  <a:txBody>
                    <a:bodyPr/>
                    <a:lstStyle/>
                    <a:p>
                      <a:pPr algn="just"/>
                      <a:r>
                        <a:rPr lang="en-US" sz="1050" kern="100">
                          <a:effectLst/>
                        </a:rPr>
                        <a:t>isHoliday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是否是节假日</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Factor(0,1)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9"/>
                  </a:ext>
                </a:extLst>
              </a:tr>
              <a:tr h="320040">
                <a:tc>
                  <a:txBody>
                    <a:bodyPr/>
                    <a:lstStyle/>
                    <a:p>
                      <a:pPr algn="just"/>
                      <a:r>
                        <a:rPr lang="en-US" sz="1050" kern="100">
                          <a:effectLst/>
                        </a:rPr>
                        <a:t>HolidayName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如果是节假日，节假日名称（</a:t>
                      </a:r>
                      <a:r>
                        <a:rPr lang="en-US" sz="1050" kern="100">
                          <a:effectLst/>
                        </a:rPr>
                        <a:t>Not Holiday</a:t>
                      </a:r>
                      <a:r>
                        <a:rPr lang="zh-CN" sz="1050" kern="100">
                          <a:effectLst/>
                        </a:rPr>
                        <a:t>表示不是节假日）。</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Factor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10"/>
                  </a:ext>
                </a:extLst>
              </a:tr>
              <a:tr h="320040">
                <a:tc>
                  <a:txBody>
                    <a:bodyPr/>
                    <a:lstStyle/>
                    <a:p>
                      <a:pPr algn="just"/>
                      <a:r>
                        <a:rPr lang="en-US" sz="1050" kern="100">
                          <a:effectLst/>
                        </a:rPr>
                        <a:t>HolidayDay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如果是节假日，是节假日的第几天（从</a:t>
                      </a:r>
                      <a:r>
                        <a:rPr lang="en-US" sz="1050" kern="100">
                          <a:effectLst/>
                        </a:rPr>
                        <a:t>1</a:t>
                      </a:r>
                      <a:r>
                        <a:rPr lang="zh-CN" sz="1050" kern="100">
                          <a:effectLst/>
                        </a:rPr>
                        <a:t>开始计数）。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11"/>
                  </a:ext>
                </a:extLst>
              </a:tr>
              <a:tr h="320040">
                <a:tc>
                  <a:txBody>
                    <a:bodyPr/>
                    <a:lstStyle/>
                    <a:p>
                      <a:pPr algn="just"/>
                      <a:r>
                        <a:rPr lang="en-US" sz="1050" kern="100">
                          <a:effectLst/>
                        </a:rPr>
                        <a:t>HolidayDaysLeft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如果是节假日，距离节假日结束还有几天（最后一天算</a:t>
                      </a:r>
                      <a:r>
                        <a:rPr lang="en-US" sz="1050" kern="100">
                          <a:effectLst/>
                        </a:rPr>
                        <a:t>1</a:t>
                      </a:r>
                      <a:r>
                        <a:rPr lang="zh-CN" sz="1050" kern="100">
                          <a:effectLst/>
                        </a:rPr>
                        <a: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dirty="0">
                          <a:effectLst/>
                        </a:rPr>
                        <a:t>Number</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12"/>
                  </a:ext>
                </a:extLst>
              </a:tr>
            </a:tbl>
          </a:graphicData>
        </a:graphic>
      </p:graphicFrame>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747885" y="475615"/>
            <a:ext cx="1820545" cy="579120"/>
          </a:xfrm>
          <a:prstGeom prst="rect">
            <a:avLst/>
          </a:prstGeom>
        </p:spPr>
      </p:pic>
      <p:grpSp>
        <p:nvGrpSpPr>
          <p:cNvPr id="5" name="组合 4"/>
          <p:cNvGrpSpPr/>
          <p:nvPr/>
        </p:nvGrpSpPr>
        <p:grpSpPr>
          <a:xfrm>
            <a:off x="269875" y="3561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25" name="文本框 24"/>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02</a:t>
              </a:r>
            </a:p>
          </p:txBody>
        </p:sp>
      </p:grpSp>
      <p:sp>
        <p:nvSpPr>
          <p:cNvPr id="27" name="文本框 26"/>
          <p:cNvSpPr txBox="1"/>
          <p:nvPr/>
        </p:nvSpPr>
        <p:spPr>
          <a:xfrm>
            <a:off x="1450975" y="412115"/>
            <a:ext cx="4930775" cy="645160"/>
          </a:xfrm>
          <a:prstGeom prst="rect">
            <a:avLst/>
          </a:prstGeom>
          <a:noFill/>
        </p:spPr>
        <p:txBody>
          <a:bodyPr wrap="square" rtlCol="0">
            <a:spAutoFit/>
          </a:bodyPr>
          <a:lstStyle/>
          <a:p>
            <a:r>
              <a:rPr lang="zh-CN" altLang="en-US" sz="3600" b="1" spc="400" dirty="0">
                <a:solidFill>
                  <a:schemeClr val="tx1">
                    <a:lumMod val="75000"/>
                    <a:lumOff val="25000"/>
                  </a:schemeClr>
                </a:solidFill>
                <a:latin typeface="黑体" panose="02010609060101010101" charset="-122"/>
                <a:ea typeface="黑体" panose="02010609060101010101" charset="-122"/>
              </a:rPr>
              <a:t>特征构建</a:t>
            </a:r>
          </a:p>
        </p:txBody>
      </p:sp>
      <p:sp>
        <p:nvSpPr>
          <p:cNvPr id="4" name="矩形: 圆角 35"/>
          <p:cNvSpPr/>
          <p:nvPr/>
        </p:nvSpPr>
        <p:spPr>
          <a:xfrm>
            <a:off x="450850" y="2226945"/>
            <a:ext cx="4066540" cy="4218940"/>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50000"/>
              </a:lnSpc>
            </a:pPr>
            <a:r>
              <a:rPr lang="en-US" altLang="zh-CN" sz="2400" dirty="0">
                <a:solidFill>
                  <a:schemeClr val="tx1"/>
                </a:solidFill>
                <a:latin typeface="黑体" panose="02010609060101010101" charset="-122"/>
                <a:ea typeface="黑体" panose="02010609060101010101" charset="-122"/>
                <a:sym typeface="+mn-ea"/>
              </a:rPr>
              <a:t>1</a:t>
            </a:r>
            <a:r>
              <a:rPr lang="zh-CN" altLang="en-US" sz="2400" dirty="0">
                <a:solidFill>
                  <a:schemeClr val="tx1"/>
                </a:solidFill>
                <a:latin typeface="黑体" panose="02010609060101010101" charset="-122"/>
                <a:ea typeface="黑体" panose="02010609060101010101" charset="-122"/>
                <a:sym typeface="+mn-ea"/>
              </a:rPr>
              <a:t>、栏目可能影响文章的主题和内容，从而影响读者的兴趣和偏好</a:t>
            </a: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2</a:t>
            </a:r>
            <a:r>
              <a:rPr lang="zh-CN" altLang="en-US" sz="2400" dirty="0">
                <a:solidFill>
                  <a:schemeClr val="tx1"/>
                </a:solidFill>
                <a:latin typeface="黑体" panose="02010609060101010101" charset="-122"/>
                <a:ea typeface="黑体" panose="02010609060101010101" charset="-122"/>
                <a:sym typeface="+mn-ea"/>
              </a:rPr>
              <a:t>、不同的栏目可能吸引不同的读者群体</a:t>
            </a: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3</a:t>
            </a:r>
            <a:r>
              <a:rPr lang="zh-CN" altLang="en-US" sz="2400" dirty="0">
                <a:solidFill>
                  <a:schemeClr val="tx1"/>
                </a:solidFill>
                <a:latin typeface="黑体" panose="02010609060101010101" charset="-122"/>
                <a:ea typeface="黑体" panose="02010609060101010101" charset="-122"/>
                <a:sym typeface="+mn-ea"/>
              </a:rPr>
              <a:t>、有些栏目更受欢迎或更有争议，易被分享</a:t>
            </a:r>
          </a:p>
        </p:txBody>
      </p:sp>
      <p:sp>
        <p:nvSpPr>
          <p:cNvPr id="12" name="矩形 11"/>
          <p:cNvSpPr/>
          <p:nvPr/>
        </p:nvSpPr>
        <p:spPr>
          <a:xfrm>
            <a:off x="450850" y="1493520"/>
            <a:ext cx="4066540" cy="60071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kern="0" dirty="0">
                <a:solidFill>
                  <a:schemeClr val="bg1"/>
                </a:solidFill>
                <a:latin typeface="黑体" panose="02010609060101010101" charset="-122"/>
                <a:ea typeface="黑体" panose="02010609060101010101" charset="-122"/>
                <a:cs typeface="宋体" panose="02010600030101010101" pitchFamily="2" charset="-122"/>
                <a:sym typeface="+mn-ea"/>
              </a:rPr>
              <a:t>栏目特征</a:t>
            </a:r>
          </a:p>
        </p:txBody>
      </p:sp>
      <p:graphicFrame>
        <p:nvGraphicFramePr>
          <p:cNvPr id="2" name="表格 1"/>
          <p:cNvGraphicFramePr>
            <a:graphicFrameLocks noGrp="1"/>
          </p:cNvGraphicFramePr>
          <p:nvPr/>
        </p:nvGraphicFramePr>
        <p:xfrm>
          <a:off x="4856162" y="1493520"/>
          <a:ext cx="7043738" cy="5085080"/>
        </p:xfrm>
        <a:graphic>
          <a:graphicData uri="http://schemas.openxmlformats.org/drawingml/2006/table">
            <a:tbl>
              <a:tblPr firstRow="1" firstCol="1" bandRow="1">
                <a:tableStyleId>{1FECB4D8-DB02-4DC6-A0A2-4F2EBAE1DC90}</a:tableStyleId>
              </a:tblPr>
              <a:tblGrid>
                <a:gridCol w="2530176">
                  <a:extLst>
                    <a:ext uri="{9D8B030D-6E8A-4147-A177-3AD203B41FA5}">
                      <a16:colId xmlns:a16="http://schemas.microsoft.com/office/drawing/2014/main" val="20000"/>
                    </a:ext>
                  </a:extLst>
                </a:gridCol>
                <a:gridCol w="3242531">
                  <a:extLst>
                    <a:ext uri="{9D8B030D-6E8A-4147-A177-3AD203B41FA5}">
                      <a16:colId xmlns:a16="http://schemas.microsoft.com/office/drawing/2014/main" val="20001"/>
                    </a:ext>
                  </a:extLst>
                </a:gridCol>
                <a:gridCol w="1271031">
                  <a:extLst>
                    <a:ext uri="{9D8B030D-6E8A-4147-A177-3AD203B41FA5}">
                      <a16:colId xmlns:a16="http://schemas.microsoft.com/office/drawing/2014/main" val="20002"/>
                    </a:ext>
                  </a:extLst>
                </a:gridCol>
              </a:tblGrid>
              <a:tr h="726440">
                <a:tc>
                  <a:txBody>
                    <a:bodyPr/>
                    <a:lstStyle/>
                    <a:p>
                      <a:pPr algn="just"/>
                      <a:r>
                        <a:rPr lang="zh-CN" sz="1400" kern="100" dirty="0">
                          <a:effectLst/>
                        </a:rPr>
                        <a:t>特征</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含义</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属性</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0"/>
                  </a:ext>
                </a:extLst>
              </a:tr>
              <a:tr h="726440">
                <a:tc>
                  <a:txBody>
                    <a:bodyPr/>
                    <a:lstStyle/>
                    <a:p>
                      <a:pPr algn="just"/>
                      <a:r>
                        <a:rPr lang="en-US" sz="1400" kern="100">
                          <a:effectLst/>
                        </a:rPr>
                        <a:t>data_channel_is_lifestyle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是否属于生活方式栏目，是为</a:t>
                      </a:r>
                      <a:r>
                        <a:rPr lang="en-US" sz="1400" kern="100">
                          <a:effectLst/>
                        </a:rPr>
                        <a:t>1</a:t>
                      </a:r>
                      <a:r>
                        <a:rPr lang="zh-CN" sz="1400" kern="100">
                          <a:effectLst/>
                        </a:rPr>
                        <a:t>，否为</a:t>
                      </a:r>
                      <a:r>
                        <a:rPr lang="en-US" sz="1400" kern="100">
                          <a:effectLst/>
                        </a:rPr>
                        <a:t>0</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Factor(0,1)</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1"/>
                  </a:ext>
                </a:extLst>
              </a:tr>
              <a:tr h="726440">
                <a:tc>
                  <a:txBody>
                    <a:bodyPr/>
                    <a:lstStyle/>
                    <a:p>
                      <a:pPr algn="just"/>
                      <a:r>
                        <a:rPr lang="en-US" sz="1400" kern="100">
                          <a:effectLst/>
                        </a:rPr>
                        <a:t>data_channel_is_entertainment</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是否属于娱乐栏目</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Factor(0,1)</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2"/>
                  </a:ext>
                </a:extLst>
              </a:tr>
              <a:tr h="726440">
                <a:tc>
                  <a:txBody>
                    <a:bodyPr/>
                    <a:lstStyle/>
                    <a:p>
                      <a:pPr algn="just"/>
                      <a:r>
                        <a:rPr lang="en-US" sz="1400" kern="100">
                          <a:effectLst/>
                        </a:rPr>
                        <a:t>data_channel_is_bus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是否属于商业栏目</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Factor(0,1)</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3"/>
                  </a:ext>
                </a:extLst>
              </a:tr>
              <a:tr h="726440">
                <a:tc>
                  <a:txBody>
                    <a:bodyPr/>
                    <a:lstStyle/>
                    <a:p>
                      <a:pPr algn="just"/>
                      <a:r>
                        <a:rPr lang="en-US" sz="1400" kern="100">
                          <a:effectLst/>
                        </a:rPr>
                        <a:t>data_channel_is_socmed</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是否属于社交媒体栏目</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Factor(0,1)</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4"/>
                  </a:ext>
                </a:extLst>
              </a:tr>
              <a:tr h="726440">
                <a:tc>
                  <a:txBody>
                    <a:bodyPr/>
                    <a:lstStyle/>
                    <a:p>
                      <a:pPr algn="just"/>
                      <a:r>
                        <a:rPr lang="en-US" sz="1400" kern="100">
                          <a:effectLst/>
                        </a:rPr>
                        <a:t>data_channel_is_tech</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是否属于科技栏目</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Factor(0,1)</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5"/>
                  </a:ext>
                </a:extLst>
              </a:tr>
              <a:tr h="726440">
                <a:tc>
                  <a:txBody>
                    <a:bodyPr/>
                    <a:lstStyle/>
                    <a:p>
                      <a:pPr algn="just"/>
                      <a:r>
                        <a:rPr lang="en-US" sz="1400" kern="100">
                          <a:effectLst/>
                        </a:rPr>
                        <a:t>data_channel_is_world</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是否属于世界栏目</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dirty="0">
                          <a:effectLst/>
                        </a:rPr>
                        <a:t>Factor(0,1)</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6"/>
                  </a:ext>
                </a:extLst>
              </a:tr>
            </a:tbl>
          </a:graphicData>
        </a:graphic>
      </p:graphicFrame>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747885" y="475615"/>
            <a:ext cx="1820545" cy="579120"/>
          </a:xfrm>
          <a:prstGeom prst="rect">
            <a:avLst/>
          </a:prstGeom>
        </p:spPr>
      </p:pic>
      <p:grpSp>
        <p:nvGrpSpPr>
          <p:cNvPr id="5" name="组合 4"/>
          <p:cNvGrpSpPr/>
          <p:nvPr/>
        </p:nvGrpSpPr>
        <p:grpSpPr>
          <a:xfrm>
            <a:off x="269875" y="3561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25" name="文本框 24"/>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02</a:t>
              </a:r>
            </a:p>
          </p:txBody>
        </p:sp>
      </p:grpSp>
      <p:sp>
        <p:nvSpPr>
          <p:cNvPr id="27" name="文本框 26"/>
          <p:cNvSpPr txBox="1"/>
          <p:nvPr/>
        </p:nvSpPr>
        <p:spPr>
          <a:xfrm>
            <a:off x="1450975" y="412115"/>
            <a:ext cx="4930775" cy="645160"/>
          </a:xfrm>
          <a:prstGeom prst="rect">
            <a:avLst/>
          </a:prstGeom>
          <a:noFill/>
        </p:spPr>
        <p:txBody>
          <a:bodyPr wrap="square" rtlCol="0">
            <a:spAutoFit/>
          </a:bodyPr>
          <a:lstStyle/>
          <a:p>
            <a:r>
              <a:rPr lang="zh-CN" altLang="en-US" sz="3600" b="1" spc="400" dirty="0">
                <a:solidFill>
                  <a:schemeClr val="tx1">
                    <a:lumMod val="75000"/>
                    <a:lumOff val="25000"/>
                  </a:schemeClr>
                </a:solidFill>
                <a:latin typeface="黑体" panose="02010609060101010101" charset="-122"/>
                <a:ea typeface="黑体" panose="02010609060101010101" charset="-122"/>
              </a:rPr>
              <a:t>特征构建</a:t>
            </a:r>
          </a:p>
        </p:txBody>
      </p:sp>
      <p:sp>
        <p:nvSpPr>
          <p:cNvPr id="4" name="矩形: 圆角 35"/>
          <p:cNvSpPr/>
          <p:nvPr/>
        </p:nvSpPr>
        <p:spPr>
          <a:xfrm>
            <a:off x="450850" y="2226945"/>
            <a:ext cx="4066540" cy="4059555"/>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50000"/>
              </a:lnSpc>
            </a:pPr>
            <a:r>
              <a:rPr lang="en-US" altLang="zh-CN" sz="2400" dirty="0">
                <a:solidFill>
                  <a:schemeClr val="tx1"/>
                </a:solidFill>
                <a:latin typeface="黑体" panose="02010609060101010101" charset="-122"/>
                <a:ea typeface="黑体" panose="02010609060101010101" charset="-122"/>
                <a:sym typeface="+mn-ea"/>
              </a:rPr>
              <a:t>1</a:t>
            </a:r>
            <a:r>
              <a:rPr lang="zh-CN" altLang="en-US" sz="2400" dirty="0">
                <a:solidFill>
                  <a:schemeClr val="tx1"/>
                </a:solidFill>
                <a:latin typeface="黑体" panose="02010609060101010101" charset="-122"/>
                <a:ea typeface="黑体" panose="02010609060101010101" charset="-122"/>
                <a:sym typeface="+mn-ea"/>
              </a:rPr>
              <a:t>、文章的吸引力和刺激性越强，越能激发读者的好奇心和情感</a:t>
            </a: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2</a:t>
            </a:r>
            <a:r>
              <a:rPr lang="zh-CN" altLang="en-US" sz="2400" dirty="0">
                <a:solidFill>
                  <a:schemeClr val="tx1"/>
                </a:solidFill>
                <a:latin typeface="黑体" panose="02010609060101010101" charset="-122"/>
                <a:ea typeface="黑体" panose="02010609060101010101" charset="-122"/>
                <a:sym typeface="+mn-ea"/>
              </a:rPr>
              <a:t>、标题的可读性、简洁性、准确性和新奇性对于吸引读者和促进分析非常重要</a:t>
            </a:r>
          </a:p>
        </p:txBody>
      </p:sp>
      <p:sp>
        <p:nvSpPr>
          <p:cNvPr id="12" name="矩形 11"/>
          <p:cNvSpPr/>
          <p:nvPr/>
        </p:nvSpPr>
        <p:spPr>
          <a:xfrm>
            <a:off x="450850" y="1493520"/>
            <a:ext cx="4066540" cy="60071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kern="0" dirty="0">
                <a:solidFill>
                  <a:schemeClr val="bg1"/>
                </a:solidFill>
                <a:latin typeface="黑体" panose="02010609060101010101" charset="-122"/>
                <a:ea typeface="黑体" panose="02010609060101010101" charset="-122"/>
                <a:cs typeface="宋体" panose="02010600030101010101" pitchFamily="2" charset="-122"/>
                <a:sym typeface="+mn-ea"/>
              </a:rPr>
              <a:t>标题特征</a:t>
            </a:r>
          </a:p>
        </p:txBody>
      </p:sp>
      <p:graphicFrame>
        <p:nvGraphicFramePr>
          <p:cNvPr id="2" name="表格 1"/>
          <p:cNvGraphicFramePr>
            <a:graphicFrameLocks noGrp="1"/>
          </p:cNvGraphicFramePr>
          <p:nvPr/>
        </p:nvGraphicFramePr>
        <p:xfrm>
          <a:off x="4749800" y="1293654"/>
          <a:ext cx="7124699" cy="4281714"/>
        </p:xfrm>
        <a:graphic>
          <a:graphicData uri="http://schemas.openxmlformats.org/drawingml/2006/table">
            <a:tbl>
              <a:tblPr firstRow="1" firstCol="1" bandRow="1">
                <a:tableStyleId>{1FECB4D8-DB02-4DC6-A0A2-4F2EBAE1DC90}</a:tableStyleId>
              </a:tblPr>
              <a:tblGrid>
                <a:gridCol w="1968395">
                  <a:extLst>
                    <a:ext uri="{9D8B030D-6E8A-4147-A177-3AD203B41FA5}">
                      <a16:colId xmlns:a16="http://schemas.microsoft.com/office/drawing/2014/main" val="20000"/>
                    </a:ext>
                  </a:extLst>
                </a:gridCol>
                <a:gridCol w="3870663">
                  <a:extLst>
                    <a:ext uri="{9D8B030D-6E8A-4147-A177-3AD203B41FA5}">
                      <a16:colId xmlns:a16="http://schemas.microsoft.com/office/drawing/2014/main" val="20001"/>
                    </a:ext>
                  </a:extLst>
                </a:gridCol>
                <a:gridCol w="1285641">
                  <a:extLst>
                    <a:ext uri="{9D8B030D-6E8A-4147-A177-3AD203B41FA5}">
                      <a16:colId xmlns:a16="http://schemas.microsoft.com/office/drawing/2014/main" val="20002"/>
                    </a:ext>
                  </a:extLst>
                </a:gridCol>
              </a:tblGrid>
              <a:tr h="350454">
                <a:tc>
                  <a:txBody>
                    <a:bodyPr/>
                    <a:lstStyle/>
                    <a:p>
                      <a:pPr algn="just"/>
                      <a:r>
                        <a:rPr lang="zh-CN" sz="1050" kern="100">
                          <a:effectLst/>
                        </a:rPr>
                        <a:t>特征</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含义</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属性</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0"/>
                  </a:ext>
                </a:extLst>
              </a:tr>
              <a:tr h="350454">
                <a:tc>
                  <a:txBody>
                    <a:bodyPr/>
                    <a:lstStyle/>
                    <a:p>
                      <a:pPr algn="just"/>
                      <a:r>
                        <a:rPr lang="en-US" sz="1400" kern="100">
                          <a:effectLst/>
                        </a:rPr>
                        <a:t>n_tokens_title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dirty="0">
                          <a:effectLst/>
                        </a:rPr>
                        <a:t>标题字数，以空格分隔的单词数</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Number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1"/>
                  </a:ext>
                </a:extLst>
              </a:tr>
              <a:tr h="350454">
                <a:tc>
                  <a:txBody>
                    <a:bodyPr/>
                    <a:lstStyle/>
                    <a:p>
                      <a:pPr algn="just"/>
                      <a:r>
                        <a:rPr lang="en-US" sz="1400" kern="100">
                          <a:effectLst/>
                        </a:rPr>
                        <a:t>Comparatives Count</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标题比较级个数</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dirty="0">
                          <a:effectLst/>
                        </a:rPr>
                        <a:t>Number</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2"/>
                  </a:ext>
                </a:extLst>
              </a:tr>
              <a:tr h="350454">
                <a:tc>
                  <a:txBody>
                    <a:bodyPr/>
                    <a:lstStyle/>
                    <a:p>
                      <a:pPr algn="just"/>
                      <a:r>
                        <a:rPr lang="en-US" sz="1400" kern="100">
                          <a:effectLst/>
                        </a:rPr>
                        <a:t>Superlatives Count</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标题最高级个数</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Number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3"/>
                  </a:ext>
                </a:extLst>
              </a:tr>
              <a:tr h="350454">
                <a:tc>
                  <a:txBody>
                    <a:bodyPr/>
                    <a:lstStyle/>
                    <a:p>
                      <a:pPr algn="just"/>
                      <a:r>
                        <a:rPr lang="en-US" sz="1400" kern="100">
                          <a:effectLst/>
                        </a:rPr>
                        <a:t>Count Intensifiers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标题强化词个数</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Number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4"/>
                  </a:ext>
                </a:extLst>
              </a:tr>
              <a:tr h="350454">
                <a:tc>
                  <a:txBody>
                    <a:bodyPr/>
                    <a:lstStyle/>
                    <a:p>
                      <a:pPr algn="just"/>
                      <a:r>
                        <a:rPr lang="en-US" sz="1400" kern="100">
                          <a:effectLst/>
                        </a:rPr>
                        <a:t>Count Downtoners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标题弱化词个数</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dirty="0">
                          <a:effectLst/>
                        </a:rPr>
                        <a:t>Number</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5"/>
                  </a:ext>
                </a:extLst>
              </a:tr>
              <a:tr h="350454">
                <a:tc>
                  <a:txBody>
                    <a:bodyPr/>
                    <a:lstStyle/>
                    <a:p>
                      <a:pPr algn="just"/>
                      <a:r>
                        <a:rPr lang="en-US" sz="1400" kern="100" dirty="0" err="1">
                          <a:effectLst/>
                        </a:rPr>
                        <a:t>noun_count</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标题名词个数</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Number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6"/>
                  </a:ext>
                </a:extLst>
              </a:tr>
              <a:tr h="350454">
                <a:tc>
                  <a:txBody>
                    <a:bodyPr/>
                    <a:lstStyle/>
                    <a:p>
                      <a:pPr algn="just"/>
                      <a:r>
                        <a:rPr lang="en-US" sz="1400" kern="100">
                          <a:effectLst/>
                        </a:rPr>
                        <a:t>verb_count</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标题动词个数</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Number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7"/>
                  </a:ext>
                </a:extLst>
              </a:tr>
              <a:tr h="350454">
                <a:tc>
                  <a:txBody>
                    <a:bodyPr/>
                    <a:lstStyle/>
                    <a:p>
                      <a:pPr algn="just"/>
                      <a:r>
                        <a:rPr lang="en-US" sz="1400" kern="100">
                          <a:effectLst/>
                        </a:rPr>
                        <a:t>adverb_count</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标题副词个数</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Number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8"/>
                  </a:ext>
                </a:extLst>
              </a:tr>
              <a:tr h="350454">
                <a:tc>
                  <a:txBody>
                    <a:bodyPr/>
                    <a:lstStyle/>
                    <a:p>
                      <a:pPr algn="just"/>
                      <a:r>
                        <a:rPr lang="en-US" sz="1400" kern="100">
                          <a:effectLst/>
                        </a:rPr>
                        <a:t>punc_count</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标题标点符号个数</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Number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9"/>
                  </a:ext>
                </a:extLst>
              </a:tr>
              <a:tr h="350454">
                <a:tc>
                  <a:txBody>
                    <a:bodyPr/>
                    <a:lstStyle/>
                    <a:p>
                      <a:pPr algn="just"/>
                      <a:r>
                        <a:rPr lang="en-US" sz="1400" kern="100">
                          <a:effectLst/>
                        </a:rPr>
                        <a:t>title_subjectivity</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标题主观性，越高表示标题越带有个人情感或观点</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Number(0~1)</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10"/>
                  </a:ext>
                </a:extLst>
              </a:tr>
              <a:tr h="350454">
                <a:tc>
                  <a:txBody>
                    <a:bodyPr/>
                    <a:lstStyle/>
                    <a:p>
                      <a:pPr algn="just"/>
                      <a:r>
                        <a:rPr lang="en-US" sz="1400" kern="100">
                          <a:effectLst/>
                        </a:rPr>
                        <a:t>title_sentiment_polarity</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dirty="0">
                          <a:effectLst/>
                        </a:rPr>
                        <a:t>标题情感极性，越高表示标题越积极或正面。</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dirty="0">
                          <a:effectLst/>
                        </a:rPr>
                        <a:t>Number(0~1)</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11"/>
                  </a:ext>
                </a:extLst>
              </a:tr>
            </a:tbl>
          </a:graphicData>
        </a:graphic>
      </p:graphicFrame>
      <p:graphicFrame>
        <p:nvGraphicFramePr>
          <p:cNvPr id="6" name="表格 5"/>
          <p:cNvGraphicFramePr>
            <a:graphicFrameLocks noGrp="1"/>
          </p:cNvGraphicFramePr>
          <p:nvPr/>
        </p:nvGraphicFramePr>
        <p:xfrm>
          <a:off x="4749800" y="4229100"/>
          <a:ext cx="7124699" cy="2295365"/>
        </p:xfrm>
        <a:graphic>
          <a:graphicData uri="http://schemas.openxmlformats.org/drawingml/2006/table">
            <a:tbl>
              <a:tblPr firstRow="1" firstCol="1" bandRow="1">
                <a:tableStyleId>{1FECB4D8-DB02-4DC6-A0A2-4F2EBAE1DC90}</a:tableStyleId>
              </a:tblPr>
              <a:tblGrid>
                <a:gridCol w="1968396">
                  <a:extLst>
                    <a:ext uri="{9D8B030D-6E8A-4147-A177-3AD203B41FA5}">
                      <a16:colId xmlns:a16="http://schemas.microsoft.com/office/drawing/2014/main" val="20000"/>
                    </a:ext>
                  </a:extLst>
                </a:gridCol>
                <a:gridCol w="3870663">
                  <a:extLst>
                    <a:ext uri="{9D8B030D-6E8A-4147-A177-3AD203B41FA5}">
                      <a16:colId xmlns:a16="http://schemas.microsoft.com/office/drawing/2014/main" val="20001"/>
                    </a:ext>
                  </a:extLst>
                </a:gridCol>
                <a:gridCol w="1285640">
                  <a:extLst>
                    <a:ext uri="{9D8B030D-6E8A-4147-A177-3AD203B41FA5}">
                      <a16:colId xmlns:a16="http://schemas.microsoft.com/office/drawing/2014/main" val="20002"/>
                    </a:ext>
                  </a:extLst>
                </a:gridCol>
              </a:tblGrid>
              <a:tr h="459073">
                <a:tc>
                  <a:txBody>
                    <a:bodyPr/>
                    <a:lstStyle/>
                    <a:p>
                      <a:pPr algn="just"/>
                      <a:r>
                        <a:rPr lang="zh-CN" sz="1400" kern="100" dirty="0">
                          <a:effectLst/>
                        </a:rPr>
                        <a:t>特征</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dirty="0">
                          <a:effectLst/>
                        </a:rPr>
                        <a:t>含义</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属性</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0"/>
                  </a:ext>
                </a:extLst>
              </a:tr>
              <a:tr h="459073">
                <a:tc>
                  <a:txBody>
                    <a:bodyPr/>
                    <a:lstStyle/>
                    <a:p>
                      <a:pPr algn="just"/>
                      <a:r>
                        <a:rPr lang="en-US" sz="1400" kern="100">
                          <a:effectLst/>
                        </a:rPr>
                        <a:t>Flesch Kincaid Grade of Title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标题可读性指数</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dirty="0">
                          <a:effectLst/>
                        </a:rPr>
                        <a:t>Number</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1"/>
                  </a:ext>
                </a:extLst>
              </a:tr>
              <a:tr h="459073">
                <a:tc>
                  <a:txBody>
                    <a:bodyPr/>
                    <a:lstStyle/>
                    <a:p>
                      <a:pPr algn="just"/>
                      <a:r>
                        <a:rPr lang="en-US" sz="1400" kern="100">
                          <a:effectLst/>
                        </a:rPr>
                        <a:t>SyntaxTree Height</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标题语法分析树高度</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Number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2"/>
                  </a:ext>
                </a:extLst>
              </a:tr>
              <a:tr h="459073">
                <a:tc>
                  <a:txBody>
                    <a:bodyPr/>
                    <a:lstStyle/>
                    <a:p>
                      <a:pPr algn="just"/>
                      <a:r>
                        <a:rPr lang="en-US" sz="1400" kern="100">
                          <a:effectLst/>
                        </a:rPr>
                        <a:t>All Possible Meanings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标题所有可能意思（歧义）</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a:effectLst/>
                        </a:rPr>
                        <a:t>Number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3"/>
                  </a:ext>
                </a:extLst>
              </a:tr>
              <a:tr h="459073">
                <a:tc>
                  <a:txBody>
                    <a:bodyPr/>
                    <a:lstStyle/>
                    <a:p>
                      <a:pPr algn="just"/>
                      <a:r>
                        <a:rPr lang="en-US" sz="1400" kern="100">
                          <a:effectLst/>
                        </a:rPr>
                        <a:t>novel of title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400" kern="100">
                          <a:effectLst/>
                        </a:rPr>
                        <a:t>新奇程度</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400" kern="100" dirty="0">
                          <a:effectLst/>
                        </a:rPr>
                        <a:t>Number(0~1)</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4"/>
                  </a:ext>
                </a:extLst>
              </a:tr>
            </a:tbl>
          </a:graphicData>
        </a:graphic>
      </p:graphicFrame>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747885" y="475615"/>
            <a:ext cx="1820545" cy="579120"/>
          </a:xfrm>
          <a:prstGeom prst="rect">
            <a:avLst/>
          </a:prstGeom>
        </p:spPr>
      </p:pic>
      <p:grpSp>
        <p:nvGrpSpPr>
          <p:cNvPr id="5" name="组合 4"/>
          <p:cNvGrpSpPr/>
          <p:nvPr/>
        </p:nvGrpSpPr>
        <p:grpSpPr>
          <a:xfrm>
            <a:off x="269875" y="3561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25" name="文本框 24"/>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02</a:t>
              </a:r>
            </a:p>
          </p:txBody>
        </p:sp>
      </p:grpSp>
      <p:sp>
        <p:nvSpPr>
          <p:cNvPr id="27" name="文本框 26"/>
          <p:cNvSpPr txBox="1"/>
          <p:nvPr/>
        </p:nvSpPr>
        <p:spPr>
          <a:xfrm>
            <a:off x="1450975" y="412115"/>
            <a:ext cx="4930775" cy="645160"/>
          </a:xfrm>
          <a:prstGeom prst="rect">
            <a:avLst/>
          </a:prstGeom>
          <a:noFill/>
        </p:spPr>
        <p:txBody>
          <a:bodyPr wrap="square" rtlCol="0">
            <a:spAutoFit/>
          </a:bodyPr>
          <a:lstStyle/>
          <a:p>
            <a:r>
              <a:rPr lang="zh-CN" altLang="en-US" sz="3600" b="1" spc="400" dirty="0">
                <a:solidFill>
                  <a:schemeClr val="tx1">
                    <a:lumMod val="75000"/>
                    <a:lumOff val="25000"/>
                  </a:schemeClr>
                </a:solidFill>
                <a:latin typeface="黑体" panose="02010609060101010101" charset="-122"/>
                <a:ea typeface="黑体" panose="02010609060101010101" charset="-122"/>
              </a:rPr>
              <a:t>特征构建</a:t>
            </a:r>
          </a:p>
        </p:txBody>
      </p:sp>
      <p:sp>
        <p:nvSpPr>
          <p:cNvPr id="4" name="矩形: 圆角 35"/>
          <p:cNvSpPr/>
          <p:nvPr/>
        </p:nvSpPr>
        <p:spPr>
          <a:xfrm>
            <a:off x="450850" y="2226945"/>
            <a:ext cx="4066540" cy="4415155"/>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50000"/>
              </a:lnSpc>
            </a:pPr>
            <a:endParaRPr lang="en-US" altLang="zh-CN" sz="2400" dirty="0">
              <a:solidFill>
                <a:schemeClr val="tx1"/>
              </a:solidFill>
              <a:latin typeface="黑体" panose="02010609060101010101" charset="-122"/>
              <a:ea typeface="黑体" panose="02010609060101010101" charset="-122"/>
              <a:sym typeface="+mn-ea"/>
            </a:endParaRP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1</a:t>
            </a:r>
            <a:r>
              <a:rPr lang="zh-CN" altLang="en-US" sz="2400" dirty="0">
                <a:solidFill>
                  <a:schemeClr val="tx1"/>
                </a:solidFill>
                <a:latin typeface="黑体" panose="02010609060101010101" charset="-122"/>
                <a:ea typeface="黑体" panose="02010609060101010101" charset="-122"/>
                <a:sym typeface="+mn-ea"/>
              </a:rPr>
              <a:t>、文章的内容丰富程度指文章能提供给读者的有价值有意义的信息</a:t>
            </a: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2</a:t>
            </a:r>
            <a:r>
              <a:rPr lang="zh-CN" altLang="en-US" sz="2400" dirty="0">
                <a:solidFill>
                  <a:schemeClr val="tx1"/>
                </a:solidFill>
                <a:latin typeface="黑体" panose="02010609060101010101" charset="-122"/>
                <a:ea typeface="黑体" panose="02010609060101010101" charset="-122"/>
                <a:sym typeface="+mn-ea"/>
              </a:rPr>
              <a:t>、文章主观程度和情感极性反映作者的个人看法和态度</a:t>
            </a: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2</a:t>
            </a:r>
            <a:r>
              <a:rPr lang="zh-CN" altLang="en-US" sz="2400" dirty="0">
                <a:solidFill>
                  <a:schemeClr val="tx1"/>
                </a:solidFill>
                <a:latin typeface="黑体" panose="02010609060101010101" charset="-122"/>
                <a:ea typeface="黑体" panose="02010609060101010101" charset="-122"/>
                <a:sym typeface="+mn-ea"/>
              </a:rPr>
              <a:t>、文章的可读性指文章有多容易被读者理解</a:t>
            </a:r>
          </a:p>
          <a:p>
            <a:pPr algn="l">
              <a:lnSpc>
                <a:spcPct val="150000"/>
              </a:lnSpc>
            </a:pPr>
            <a:endParaRPr lang="zh-CN" altLang="en-US" sz="2400" dirty="0">
              <a:solidFill>
                <a:schemeClr val="tx1"/>
              </a:solidFill>
              <a:latin typeface="黑体" panose="02010609060101010101" charset="-122"/>
              <a:ea typeface="黑体" panose="02010609060101010101" charset="-122"/>
              <a:sym typeface="+mn-ea"/>
            </a:endParaRPr>
          </a:p>
        </p:txBody>
      </p:sp>
      <p:sp>
        <p:nvSpPr>
          <p:cNvPr id="12" name="矩形 11"/>
          <p:cNvSpPr/>
          <p:nvPr/>
        </p:nvSpPr>
        <p:spPr>
          <a:xfrm>
            <a:off x="450850" y="1493520"/>
            <a:ext cx="4066540" cy="60071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kern="0" dirty="0">
                <a:solidFill>
                  <a:schemeClr val="bg1"/>
                </a:solidFill>
                <a:latin typeface="黑体" panose="02010609060101010101" charset="-122"/>
                <a:ea typeface="黑体" panose="02010609060101010101" charset="-122"/>
                <a:cs typeface="宋体" panose="02010600030101010101" pitchFamily="2" charset="-122"/>
                <a:sym typeface="+mn-ea"/>
              </a:rPr>
              <a:t>正文特征</a:t>
            </a:r>
          </a:p>
        </p:txBody>
      </p:sp>
      <p:graphicFrame>
        <p:nvGraphicFramePr>
          <p:cNvPr id="8" name="表格 7"/>
          <p:cNvGraphicFramePr>
            <a:graphicFrameLocks noGrp="1"/>
          </p:cNvGraphicFramePr>
          <p:nvPr/>
        </p:nvGraphicFramePr>
        <p:xfrm>
          <a:off x="4706620" y="1508760"/>
          <a:ext cx="6861810" cy="3253740"/>
        </p:xfrm>
        <a:graphic>
          <a:graphicData uri="http://schemas.openxmlformats.org/drawingml/2006/table">
            <a:tbl>
              <a:tblPr firstRow="1" firstCol="1" bandRow="1">
                <a:tableStyleId>{1FECB4D8-DB02-4DC6-A0A2-4F2EBAE1DC90}</a:tableStyleId>
              </a:tblPr>
              <a:tblGrid>
                <a:gridCol w="1895765">
                  <a:extLst>
                    <a:ext uri="{9D8B030D-6E8A-4147-A177-3AD203B41FA5}">
                      <a16:colId xmlns:a16="http://schemas.microsoft.com/office/drawing/2014/main" val="20000"/>
                    </a:ext>
                  </a:extLst>
                </a:gridCol>
                <a:gridCol w="3727842">
                  <a:extLst>
                    <a:ext uri="{9D8B030D-6E8A-4147-A177-3AD203B41FA5}">
                      <a16:colId xmlns:a16="http://schemas.microsoft.com/office/drawing/2014/main" val="20001"/>
                    </a:ext>
                  </a:extLst>
                </a:gridCol>
                <a:gridCol w="1238203">
                  <a:extLst>
                    <a:ext uri="{9D8B030D-6E8A-4147-A177-3AD203B41FA5}">
                      <a16:colId xmlns:a16="http://schemas.microsoft.com/office/drawing/2014/main" val="20002"/>
                    </a:ext>
                  </a:extLst>
                </a:gridCol>
              </a:tblGrid>
              <a:tr h="271145">
                <a:tc>
                  <a:txBody>
                    <a:bodyPr/>
                    <a:lstStyle/>
                    <a:p>
                      <a:pPr algn="just"/>
                      <a:r>
                        <a:rPr lang="zh-CN" sz="1050" kern="100">
                          <a:effectLst/>
                        </a:rPr>
                        <a:t>特征</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含义</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属性</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0"/>
                  </a:ext>
                </a:extLst>
              </a:tr>
              <a:tr h="271145">
                <a:tc>
                  <a:txBody>
                    <a:bodyPr/>
                    <a:lstStyle/>
                    <a:p>
                      <a:pPr algn="just"/>
                      <a:r>
                        <a:rPr lang="en-US" sz="1050" kern="100">
                          <a:effectLst/>
                        </a:rPr>
                        <a:t>n_tokens_content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正文字数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1"/>
                  </a:ext>
                </a:extLst>
              </a:tr>
              <a:tr h="271145">
                <a:tc>
                  <a:txBody>
                    <a:bodyPr/>
                    <a:lstStyle/>
                    <a:p>
                      <a:pPr algn="just"/>
                      <a:r>
                        <a:rPr lang="en-US" sz="1050" kern="100">
                          <a:effectLst/>
                        </a:rPr>
                        <a:t>n_unique_tokens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正文不重复的单词数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2"/>
                  </a:ext>
                </a:extLst>
              </a:tr>
              <a:tr h="271145">
                <a:tc>
                  <a:txBody>
                    <a:bodyPr/>
                    <a:lstStyle/>
                    <a:p>
                      <a:pPr algn="just"/>
                      <a:r>
                        <a:rPr lang="en-US" sz="1050" kern="100">
                          <a:effectLst/>
                        </a:rPr>
                        <a:t>n_non_stop_words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dirty="0">
                          <a:effectLst/>
                        </a:rPr>
                        <a:t>正文非停用词数</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3"/>
                  </a:ext>
                </a:extLst>
              </a:tr>
              <a:tr h="271145">
                <a:tc>
                  <a:txBody>
                    <a:bodyPr/>
                    <a:lstStyle/>
                    <a:p>
                      <a:pPr algn="just"/>
                      <a:r>
                        <a:rPr lang="en-US" sz="1050" kern="100">
                          <a:effectLst/>
                        </a:rPr>
                        <a:t>n_non_stop_words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正文非停用不重复的单词数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4"/>
                  </a:ext>
                </a:extLst>
              </a:tr>
              <a:tr h="271145">
                <a:tc>
                  <a:txBody>
                    <a:bodyPr/>
                    <a:lstStyle/>
                    <a:p>
                      <a:pPr algn="just"/>
                      <a:r>
                        <a:rPr lang="en-US" sz="1050" kern="100">
                          <a:effectLst/>
                        </a:rPr>
                        <a:t>num_hrefs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dirty="0">
                          <a:effectLst/>
                        </a:rPr>
                        <a:t>外链个数，指向其他网站的超链接数。</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5"/>
                  </a:ext>
                </a:extLst>
              </a:tr>
              <a:tr h="271145">
                <a:tc>
                  <a:txBody>
                    <a:bodyPr/>
                    <a:lstStyle/>
                    <a:p>
                      <a:pPr algn="just"/>
                      <a:r>
                        <a:rPr lang="en-US" sz="1050" kern="100">
                          <a:effectLst/>
                        </a:rPr>
                        <a:t>num_self_hrefs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自链个数，指向本网站的超链接数。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6"/>
                  </a:ext>
                </a:extLst>
              </a:tr>
              <a:tr h="271145">
                <a:tc>
                  <a:txBody>
                    <a:bodyPr/>
                    <a:lstStyle/>
                    <a:p>
                      <a:pPr algn="just"/>
                      <a:r>
                        <a:rPr lang="en-US" sz="1050" kern="100">
                          <a:effectLst/>
                        </a:rPr>
                        <a:t>num_imgs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图片个数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7"/>
                  </a:ext>
                </a:extLst>
              </a:tr>
              <a:tr h="271145">
                <a:tc>
                  <a:txBody>
                    <a:bodyPr/>
                    <a:lstStyle/>
                    <a:p>
                      <a:pPr algn="just"/>
                      <a:r>
                        <a:rPr lang="en-US" sz="1050" kern="100">
                          <a:effectLst/>
                        </a:rPr>
                        <a:t>num_videos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视频个数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8"/>
                  </a:ext>
                </a:extLst>
              </a:tr>
              <a:tr h="271145">
                <a:tc>
                  <a:txBody>
                    <a:bodyPr/>
                    <a:lstStyle/>
                    <a:p>
                      <a:pPr algn="just"/>
                      <a:r>
                        <a:rPr lang="en-US" sz="1050" kern="100">
                          <a:effectLst/>
                        </a:rPr>
                        <a:t>NWordRatio</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名词占比</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a:effectLst/>
                        </a:rPr>
                        <a:t>Number(0~1)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9"/>
                  </a:ext>
                </a:extLst>
              </a:tr>
              <a:tr h="271145">
                <a:tc>
                  <a:txBody>
                    <a:bodyPr/>
                    <a:lstStyle/>
                    <a:p>
                      <a:pPr algn="just"/>
                      <a:r>
                        <a:rPr lang="en-US" sz="1050" kern="100">
                          <a:effectLst/>
                        </a:rPr>
                        <a:t>JWordRatio</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形容词占比</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dirty="0">
                          <a:effectLst/>
                        </a:rPr>
                        <a:t>Number(0~1)</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10"/>
                  </a:ext>
                </a:extLst>
              </a:tr>
              <a:tr h="271145">
                <a:tc>
                  <a:txBody>
                    <a:bodyPr/>
                    <a:lstStyle/>
                    <a:p>
                      <a:pPr algn="just"/>
                      <a:r>
                        <a:rPr lang="en-US" sz="1050" kern="100">
                          <a:effectLst/>
                        </a:rPr>
                        <a:t>VWordRatio</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动词占比</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050" kern="100" dirty="0">
                          <a:effectLst/>
                        </a:rPr>
                        <a:t>Number(0~1)</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11"/>
                  </a:ext>
                </a:extLst>
              </a:tr>
            </a:tbl>
          </a:graphicData>
        </a:graphic>
      </p:graphicFrame>
      <p:graphicFrame>
        <p:nvGraphicFramePr>
          <p:cNvPr id="9" name="表格 8"/>
          <p:cNvGraphicFramePr>
            <a:graphicFrameLocks noGrp="1"/>
          </p:cNvGraphicFramePr>
          <p:nvPr/>
        </p:nvGraphicFramePr>
        <p:xfrm>
          <a:off x="4706620" y="3679824"/>
          <a:ext cx="6861810" cy="1669416"/>
        </p:xfrm>
        <a:graphic>
          <a:graphicData uri="http://schemas.openxmlformats.org/drawingml/2006/table">
            <a:tbl>
              <a:tblPr firstRow="1" firstCol="1" bandRow="1">
                <a:tableStyleId>{1FECB4D8-DB02-4DC6-A0A2-4F2EBAE1DC90}</a:tableStyleId>
              </a:tblPr>
              <a:tblGrid>
                <a:gridCol w="2090966">
                  <a:extLst>
                    <a:ext uri="{9D8B030D-6E8A-4147-A177-3AD203B41FA5}">
                      <a16:colId xmlns:a16="http://schemas.microsoft.com/office/drawing/2014/main" val="20000"/>
                    </a:ext>
                  </a:extLst>
                </a:gridCol>
                <a:gridCol w="3416017">
                  <a:extLst>
                    <a:ext uri="{9D8B030D-6E8A-4147-A177-3AD203B41FA5}">
                      <a16:colId xmlns:a16="http://schemas.microsoft.com/office/drawing/2014/main" val="20001"/>
                    </a:ext>
                  </a:extLst>
                </a:gridCol>
                <a:gridCol w="1354827">
                  <a:extLst>
                    <a:ext uri="{9D8B030D-6E8A-4147-A177-3AD203B41FA5}">
                      <a16:colId xmlns:a16="http://schemas.microsoft.com/office/drawing/2014/main" val="20002"/>
                    </a:ext>
                  </a:extLst>
                </a:gridCol>
              </a:tblGrid>
              <a:tr h="238488">
                <a:tc>
                  <a:txBody>
                    <a:bodyPr/>
                    <a:lstStyle/>
                    <a:p>
                      <a:pPr algn="just"/>
                      <a:r>
                        <a:rPr lang="zh-CN" sz="1100" kern="100">
                          <a:effectLst/>
                        </a:rPr>
                        <a:t>特征</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100" kern="100">
                          <a:effectLst/>
                        </a:rPr>
                        <a:t>含义</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100" kern="100">
                          <a:effectLst/>
                        </a:rPr>
                        <a:t>属性</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0"/>
                  </a:ext>
                </a:extLst>
              </a:tr>
              <a:tr h="238488">
                <a:tc>
                  <a:txBody>
                    <a:bodyPr/>
                    <a:lstStyle/>
                    <a:p>
                      <a:pPr algn="just"/>
                      <a:r>
                        <a:rPr lang="en-US" sz="1100" kern="100">
                          <a:effectLst/>
                        </a:rPr>
                        <a:t>global_subjectivity</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100" kern="100">
                          <a:effectLst/>
                        </a:rPr>
                        <a:t>文章的主观程度</a:t>
                      </a:r>
                      <a:r>
                        <a:rPr lang="en-US" sz="1100" kern="100">
                          <a:effectLst/>
                        </a:rPr>
                        <a:t>(</a:t>
                      </a:r>
                      <a:r>
                        <a:rPr lang="zh-CN" sz="1100" kern="100">
                          <a:effectLst/>
                        </a:rPr>
                        <a:t>越大越主观</a:t>
                      </a:r>
                      <a:r>
                        <a:rPr lang="en-US" sz="1100" kern="100">
                          <a:effectLst/>
                        </a:rPr>
                        <a:t>)</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100" kern="100">
                          <a:effectLst/>
                        </a:rPr>
                        <a:t>Number(0~1)</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1"/>
                  </a:ext>
                </a:extLst>
              </a:tr>
              <a:tr h="476976">
                <a:tc>
                  <a:txBody>
                    <a:bodyPr/>
                    <a:lstStyle/>
                    <a:p>
                      <a:pPr algn="just"/>
                      <a:r>
                        <a:rPr lang="en-US" sz="1100" kern="100" dirty="0" err="1">
                          <a:effectLst/>
                        </a:rPr>
                        <a:t>globalsentimentpolarity</a:t>
                      </a:r>
                      <a:endParaRPr lang="zh-CN" sz="11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100" kern="100">
                          <a:effectLst/>
                        </a:rPr>
                        <a:t>文章的情感极性</a:t>
                      </a:r>
                      <a:r>
                        <a:rPr lang="en-US" sz="1100" kern="100">
                          <a:effectLst/>
                        </a:rPr>
                        <a:t>(</a:t>
                      </a:r>
                      <a:r>
                        <a:rPr lang="zh-CN" sz="1100" kern="100">
                          <a:effectLst/>
                        </a:rPr>
                        <a:t>正代表积极，负代表消极，绝对值越大情感越强烈</a:t>
                      </a:r>
                      <a:r>
                        <a:rPr lang="en-US" sz="1100" kern="100">
                          <a:effectLst/>
                        </a:rPr>
                        <a:t>)</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100" kern="100">
                          <a:effectLst/>
                        </a:rPr>
                        <a:t>Number(-1~1)</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2"/>
                  </a:ext>
                </a:extLst>
              </a:tr>
              <a:tr h="238488">
                <a:tc>
                  <a:txBody>
                    <a:bodyPr/>
                    <a:lstStyle/>
                    <a:p>
                      <a:pPr algn="just"/>
                      <a:r>
                        <a:rPr lang="en-US" sz="1100" kern="100" dirty="0" err="1">
                          <a:effectLst/>
                        </a:rPr>
                        <a:t>globalratepositive_words</a:t>
                      </a:r>
                      <a:endParaRPr lang="zh-CN" sz="11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100" kern="100">
                          <a:effectLst/>
                        </a:rPr>
                        <a:t>积极词的占比</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100" kern="100">
                          <a:effectLst/>
                        </a:rPr>
                        <a:t>Number(0~1)</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3"/>
                  </a:ext>
                </a:extLst>
              </a:tr>
              <a:tr h="238488">
                <a:tc>
                  <a:txBody>
                    <a:bodyPr/>
                    <a:lstStyle/>
                    <a:p>
                      <a:pPr algn="just"/>
                      <a:r>
                        <a:rPr lang="en-US" sz="1100" kern="100">
                          <a:effectLst/>
                        </a:rPr>
                        <a:t>globalratenegative_words</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100" kern="100">
                          <a:effectLst/>
                        </a:rPr>
                        <a:t>消极词的占比</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100" kern="100">
                          <a:effectLst/>
                        </a:rPr>
                        <a:t>Number(0~1)</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4"/>
                  </a:ext>
                </a:extLst>
              </a:tr>
              <a:tr h="238488">
                <a:tc>
                  <a:txBody>
                    <a:bodyPr/>
                    <a:lstStyle/>
                    <a:p>
                      <a:pPr algn="just"/>
                      <a:r>
                        <a:rPr lang="en-US" sz="1100" kern="100">
                          <a:effectLst/>
                        </a:rPr>
                        <a:t>ratepositivewords</a:t>
                      </a:r>
                      <a:endParaRPr lang="zh-CN" sz="11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100" kern="100" dirty="0">
                          <a:effectLst/>
                        </a:rPr>
                        <a:t>非中性词积极词的占比</a:t>
                      </a:r>
                      <a:endParaRPr lang="zh-CN" sz="11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100" kern="100" dirty="0">
                          <a:effectLst/>
                        </a:rPr>
                        <a:t>Number(0~1)</a:t>
                      </a:r>
                      <a:endParaRPr lang="zh-CN" sz="11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5"/>
                  </a:ext>
                </a:extLst>
              </a:tr>
            </a:tbl>
          </a:graphicData>
        </a:graphic>
      </p:graphicFrame>
      <p:graphicFrame>
        <p:nvGraphicFramePr>
          <p:cNvPr id="10" name="表格 9"/>
          <p:cNvGraphicFramePr>
            <a:graphicFrameLocks noGrp="1"/>
          </p:cNvGraphicFramePr>
          <p:nvPr/>
        </p:nvGraphicFramePr>
        <p:xfrm>
          <a:off x="4706620" y="5065554"/>
          <a:ext cx="6861810" cy="1170147"/>
        </p:xfrm>
        <a:graphic>
          <a:graphicData uri="http://schemas.openxmlformats.org/drawingml/2006/table">
            <a:tbl>
              <a:tblPr firstRow="1" firstCol="1" bandRow="1">
                <a:tableStyleId>{1FECB4D8-DB02-4DC6-A0A2-4F2EBAE1DC90}</a:tableStyleId>
              </a:tblPr>
              <a:tblGrid>
                <a:gridCol w="2090966">
                  <a:extLst>
                    <a:ext uri="{9D8B030D-6E8A-4147-A177-3AD203B41FA5}">
                      <a16:colId xmlns:a16="http://schemas.microsoft.com/office/drawing/2014/main" val="20000"/>
                    </a:ext>
                  </a:extLst>
                </a:gridCol>
                <a:gridCol w="3416017">
                  <a:extLst>
                    <a:ext uri="{9D8B030D-6E8A-4147-A177-3AD203B41FA5}">
                      <a16:colId xmlns:a16="http://schemas.microsoft.com/office/drawing/2014/main" val="20001"/>
                    </a:ext>
                  </a:extLst>
                </a:gridCol>
                <a:gridCol w="1354827">
                  <a:extLst>
                    <a:ext uri="{9D8B030D-6E8A-4147-A177-3AD203B41FA5}">
                      <a16:colId xmlns:a16="http://schemas.microsoft.com/office/drawing/2014/main" val="20002"/>
                    </a:ext>
                  </a:extLst>
                </a:gridCol>
              </a:tblGrid>
              <a:tr h="390049">
                <a:tc>
                  <a:txBody>
                    <a:bodyPr/>
                    <a:lstStyle/>
                    <a:p>
                      <a:pPr algn="just"/>
                      <a:r>
                        <a:rPr lang="zh-CN" sz="1050" kern="100">
                          <a:effectLst/>
                        </a:rPr>
                        <a:t>特征</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含义</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050" kern="100">
                          <a:effectLst/>
                        </a:rPr>
                        <a:t>属性</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0"/>
                  </a:ext>
                </a:extLst>
              </a:tr>
              <a:tr h="390049">
                <a:tc>
                  <a:txBody>
                    <a:bodyPr/>
                    <a:lstStyle/>
                    <a:p>
                      <a:pPr algn="just"/>
                      <a:r>
                        <a:rPr lang="en-US" sz="1200" kern="100">
                          <a:effectLst/>
                        </a:rPr>
                        <a:t>ContentFleschReadingEase</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200" kern="100">
                          <a:effectLst/>
                        </a:rPr>
                        <a:t>可读性</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200" kern="100">
                          <a:effectLst/>
                        </a:rPr>
                        <a:t>Number</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1"/>
                  </a:ext>
                </a:extLst>
              </a:tr>
              <a:tr h="390049">
                <a:tc>
                  <a:txBody>
                    <a:bodyPr/>
                    <a:lstStyle/>
                    <a:p>
                      <a:pPr algn="just"/>
                      <a:r>
                        <a:rPr lang="en-US" sz="1200" kern="100" dirty="0">
                          <a:effectLst/>
                        </a:rPr>
                        <a:t>wordRatioIn8000</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zh-CN" sz="1200" kern="100">
                          <a:effectLst/>
                        </a:rPr>
                        <a:t>在牛津</a:t>
                      </a:r>
                      <a:r>
                        <a:rPr lang="en-US" sz="1200" kern="100">
                          <a:effectLst/>
                        </a:rPr>
                        <a:t>8000</a:t>
                      </a:r>
                      <a:r>
                        <a:rPr lang="zh-CN" sz="1200" kern="100">
                          <a:effectLst/>
                        </a:rPr>
                        <a:t>词的词的占比</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r>
                        <a:rPr lang="en-US" sz="1200" kern="100" dirty="0">
                          <a:effectLst/>
                        </a:rPr>
                        <a:t>Number</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002"/>
                  </a:ext>
                </a:extLst>
              </a:tr>
            </a:tbl>
          </a:graphicData>
        </a:graphic>
      </p:graphicFrame>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03校标，中、英文校名组合"/>
          <p:cNvPicPr>
            <a:picLocks noChangeAspect="1"/>
          </p:cNvPicPr>
          <p:nvPr/>
        </p:nvPicPr>
        <p:blipFill>
          <a:blip r:embed="rId5">
            <a:clrChange>
              <a:clrFrom>
                <a:srgbClr val="FFFFFF">
                  <a:alpha val="100000"/>
                </a:srgbClr>
              </a:clrFrom>
              <a:clrTo>
                <a:srgbClr val="FFFFFF">
                  <a:alpha val="100000"/>
                  <a:alpha val="0"/>
                </a:srgbClr>
              </a:clrTo>
            </a:clrChange>
          </a:blip>
          <a:stretch>
            <a:fillRect/>
          </a:stretch>
        </p:blipFill>
        <p:spPr>
          <a:xfrm>
            <a:off x="9747885" y="475615"/>
            <a:ext cx="1820545" cy="579120"/>
          </a:xfrm>
          <a:prstGeom prst="rect">
            <a:avLst/>
          </a:prstGeom>
        </p:spPr>
      </p:pic>
      <p:grpSp>
        <p:nvGrpSpPr>
          <p:cNvPr id="5" name="组合 4"/>
          <p:cNvGrpSpPr/>
          <p:nvPr/>
        </p:nvGrpSpPr>
        <p:grpSpPr>
          <a:xfrm>
            <a:off x="269875" y="1402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25" name="文本框 24"/>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02</a:t>
              </a:r>
            </a:p>
          </p:txBody>
        </p:sp>
      </p:grpSp>
      <p:sp>
        <p:nvSpPr>
          <p:cNvPr id="27" name="文本框 26"/>
          <p:cNvSpPr txBox="1"/>
          <p:nvPr/>
        </p:nvSpPr>
        <p:spPr>
          <a:xfrm>
            <a:off x="1470660" y="196215"/>
            <a:ext cx="4930775" cy="645160"/>
          </a:xfrm>
          <a:prstGeom prst="rect">
            <a:avLst/>
          </a:prstGeom>
          <a:noFill/>
        </p:spPr>
        <p:txBody>
          <a:bodyPr wrap="square" rtlCol="0">
            <a:spAutoFit/>
          </a:bodyPr>
          <a:lstStyle/>
          <a:p>
            <a:r>
              <a:rPr lang="zh-CN" altLang="en-US" sz="3600" b="1" spc="400" dirty="0">
                <a:solidFill>
                  <a:schemeClr val="tx1">
                    <a:lumMod val="75000"/>
                    <a:lumOff val="25000"/>
                  </a:schemeClr>
                </a:solidFill>
                <a:latin typeface="黑体" panose="02010609060101010101" charset="-122"/>
                <a:ea typeface="黑体" panose="02010609060101010101" charset="-122"/>
              </a:rPr>
              <a:t>特征构建</a:t>
            </a:r>
          </a:p>
        </p:txBody>
      </p:sp>
      <p:sp>
        <p:nvSpPr>
          <p:cNvPr id="12" name="矩形 11"/>
          <p:cNvSpPr/>
          <p:nvPr/>
        </p:nvSpPr>
        <p:spPr>
          <a:xfrm>
            <a:off x="450850" y="1355725"/>
            <a:ext cx="3630930" cy="553085"/>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ct val="0"/>
              </a:spcBef>
              <a:spcAft>
                <a:spcPct val="35000"/>
              </a:spcAft>
            </a:pPr>
            <a:r>
              <a:rPr lang="zh-CN" altLang="en-US" sz="2400" b="1" kern="0" dirty="0">
                <a:solidFill>
                  <a:schemeClr val="bg1"/>
                </a:solidFill>
                <a:latin typeface="黑体" panose="02010609060101010101" charset="-122"/>
                <a:ea typeface="黑体" panose="02010609060101010101" charset="-122"/>
                <a:cs typeface="宋体" panose="02010600030101010101" pitchFamily="2" charset="-122"/>
                <a:sym typeface="+mn-ea"/>
              </a:rPr>
              <a:t>预测目标</a:t>
            </a:r>
          </a:p>
        </p:txBody>
      </p:sp>
      <p:sp>
        <p:nvSpPr>
          <p:cNvPr id="11" name="矩形: 圆角 35"/>
          <p:cNvSpPr/>
          <p:nvPr>
            <p:custDataLst>
              <p:tags r:id="rId2"/>
            </p:custDataLst>
          </p:nvPr>
        </p:nvSpPr>
        <p:spPr>
          <a:xfrm>
            <a:off x="188595" y="2226945"/>
            <a:ext cx="4066540" cy="4008755"/>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50000"/>
              </a:lnSpc>
            </a:pPr>
            <a:r>
              <a:rPr lang="en-US" altLang="zh-CN" sz="2400" dirty="0">
                <a:solidFill>
                  <a:schemeClr val="tx1"/>
                </a:solidFill>
                <a:latin typeface="黑体" panose="02010609060101010101" charset="-122"/>
                <a:ea typeface="黑体" panose="02010609060101010101" charset="-122"/>
                <a:sym typeface="+mn-ea"/>
              </a:rPr>
              <a:t>1</a:t>
            </a:r>
            <a:r>
              <a:rPr lang="zh-CN" altLang="en-US" sz="2400" dirty="0">
                <a:solidFill>
                  <a:schemeClr val="tx1"/>
                </a:solidFill>
                <a:latin typeface="黑体" panose="02010609060101010101" charset="-122"/>
                <a:ea typeface="黑体" panose="02010609060101010101" charset="-122"/>
                <a:sym typeface="+mn-ea"/>
              </a:rPr>
              <a:t>、</a:t>
            </a:r>
            <a:r>
              <a:rPr lang="en-US" altLang="zh-CN" sz="2400" dirty="0">
                <a:solidFill>
                  <a:schemeClr val="tx1"/>
                </a:solidFill>
                <a:latin typeface="黑体" panose="02010609060101010101" charset="-122"/>
                <a:ea typeface="黑体" panose="02010609060101010101" charset="-122"/>
                <a:sym typeface="+mn-ea"/>
              </a:rPr>
              <a:t>shares</a:t>
            </a:r>
            <a:r>
              <a:rPr lang="zh-CN" altLang="en-US" sz="2400" dirty="0">
                <a:solidFill>
                  <a:schemeClr val="tx1"/>
                </a:solidFill>
                <a:latin typeface="黑体" panose="02010609060101010101" charset="-122"/>
                <a:ea typeface="黑体" panose="02010609060101010101" charset="-122"/>
                <a:sym typeface="+mn-ea"/>
              </a:rPr>
              <a:t>：文章被分享次数</a:t>
            </a: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2</a:t>
            </a:r>
            <a:r>
              <a:rPr lang="zh-CN" altLang="en-US" sz="2400" dirty="0">
                <a:solidFill>
                  <a:schemeClr val="tx1"/>
                </a:solidFill>
                <a:latin typeface="黑体" panose="02010609060101010101" charset="-122"/>
                <a:ea typeface="黑体" panose="02010609060101010101" charset="-122"/>
                <a:sym typeface="+mn-ea"/>
              </a:rPr>
              <a:t>、此数据集中，</a:t>
            </a:r>
            <a:r>
              <a:rPr lang="en-US" altLang="zh-CN" sz="2400" dirty="0">
                <a:solidFill>
                  <a:schemeClr val="tx1"/>
                </a:solidFill>
                <a:latin typeface="黑体" panose="02010609060101010101" charset="-122"/>
                <a:ea typeface="黑体" panose="02010609060101010101" charset="-122"/>
                <a:sym typeface="+mn-ea"/>
              </a:rPr>
              <a:t>shares</a:t>
            </a:r>
            <a:r>
              <a:rPr lang="zh-CN" altLang="en-US" sz="2400" dirty="0">
                <a:solidFill>
                  <a:schemeClr val="tx1"/>
                </a:solidFill>
                <a:latin typeface="黑体" panose="02010609060101010101" charset="-122"/>
                <a:ea typeface="黑体" panose="02010609060101010101" charset="-122"/>
                <a:sym typeface="+mn-ea"/>
              </a:rPr>
              <a:t>的分布是有一极长拖尾的偏态分布</a:t>
            </a:r>
            <a:endParaRPr lang="en-US" altLang="zh-CN" sz="2400" dirty="0">
              <a:solidFill>
                <a:schemeClr val="tx1"/>
              </a:solidFill>
              <a:latin typeface="黑体" panose="02010609060101010101" charset="-122"/>
              <a:ea typeface="黑体" panose="02010609060101010101" charset="-122"/>
              <a:sym typeface="+mn-ea"/>
            </a:endParaRP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3</a:t>
            </a:r>
            <a:r>
              <a:rPr lang="zh-CN" altLang="en-US" sz="2400" dirty="0">
                <a:solidFill>
                  <a:schemeClr val="tx1"/>
                </a:solidFill>
                <a:latin typeface="黑体" panose="02010609060101010101" charset="-122"/>
                <a:ea typeface="黑体" panose="02010609060101010101" charset="-122"/>
                <a:sym typeface="+mn-ea"/>
              </a:rPr>
              <a:t>、以占比较少的冷门文章识别作为主要任务</a:t>
            </a:r>
          </a:p>
        </p:txBody>
      </p:sp>
      <p:pic>
        <p:nvPicPr>
          <p:cNvPr id="2" name="图片 1"/>
          <p:cNvPicPr>
            <a:picLocks noChangeAspect="1"/>
          </p:cNvPicPr>
          <p:nvPr/>
        </p:nvPicPr>
        <p:blipFill>
          <a:blip r:embed="rId6"/>
          <a:stretch>
            <a:fillRect/>
          </a:stretch>
        </p:blipFill>
        <p:spPr>
          <a:xfrm>
            <a:off x="4453289" y="1329893"/>
            <a:ext cx="7221291" cy="3382861"/>
          </a:xfrm>
          <a:prstGeom prst="rect">
            <a:avLst/>
          </a:prstGeom>
        </p:spPr>
      </p:pic>
      <p:pic>
        <p:nvPicPr>
          <p:cNvPr id="3" name="图片 2"/>
          <p:cNvPicPr>
            <a:picLocks noChangeAspect="1"/>
          </p:cNvPicPr>
          <p:nvPr/>
        </p:nvPicPr>
        <p:blipFill>
          <a:blip r:embed="rId7"/>
          <a:stretch>
            <a:fillRect/>
          </a:stretch>
        </p:blipFill>
        <p:spPr>
          <a:xfrm>
            <a:off x="5328319" y="2860028"/>
            <a:ext cx="6139781" cy="3757222"/>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46710" y="0"/>
            <a:ext cx="2495550" cy="6858000"/>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247775" y="2181225"/>
            <a:ext cx="2495549" cy="2495549"/>
            <a:chOff x="1209675" y="2466975"/>
            <a:chExt cx="1924050" cy="1924050"/>
          </a:xfrm>
          <a:solidFill>
            <a:srgbClr val="6E0F6D"/>
          </a:solidFill>
        </p:grpSpPr>
        <p:sp>
          <p:nvSpPr>
            <p:cNvPr id="3" name="矩形 2"/>
            <p:cNvSpPr/>
            <p:nvPr/>
          </p:nvSpPr>
          <p:spPr>
            <a:xfrm>
              <a:off x="1209675" y="2466975"/>
              <a:ext cx="1924050" cy="1924050"/>
            </a:xfrm>
            <a:prstGeom prst="rect">
              <a:avLst/>
            </a:prstGeom>
            <a:grp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1400175" y="2800441"/>
              <a:ext cx="1543050" cy="1256753"/>
            </a:xfrm>
            <a:prstGeom prst="rect">
              <a:avLst/>
            </a:prstGeom>
            <a:grpFill/>
          </p:spPr>
          <p:txBody>
            <a:bodyPr wrap="square" rtlCol="0">
              <a:spAutoFit/>
            </a:bodyPr>
            <a:lstStyle/>
            <a:p>
              <a:pPr algn="ctr"/>
              <a:r>
                <a:rPr lang="en-US" altLang="zh-CN" sz="10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03</a:t>
              </a:r>
              <a:endParaRPr lang="zh-CN" altLang="en-US" sz="10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endParaRPr>
            </a:p>
          </p:txBody>
        </p:sp>
      </p:grpSp>
      <p:sp>
        <p:nvSpPr>
          <p:cNvPr id="6" name="矩形 5"/>
          <p:cNvSpPr/>
          <p:nvPr/>
        </p:nvSpPr>
        <p:spPr>
          <a:xfrm>
            <a:off x="3887679" y="2408000"/>
            <a:ext cx="7213458" cy="861774"/>
          </a:xfrm>
          <a:prstGeom prst="rect">
            <a:avLst/>
          </a:prstGeom>
        </p:spPr>
        <p:txBody>
          <a:bodyPr wrap="square">
            <a:spAutoFit/>
          </a:bodyPr>
          <a:lstStyle/>
          <a:p>
            <a:r>
              <a:rPr lang="zh-CN" altLang="zh-CN" sz="5000" b="1" spc="600" dirty="0">
                <a:latin typeface="黑体" panose="02010609060101010101" charset="-122"/>
                <a:ea typeface="黑体" panose="02010609060101010101" charset="-122"/>
                <a:sym typeface="+mn-ea"/>
              </a:rPr>
              <a:t>模型拟合</a:t>
            </a:r>
            <a:r>
              <a:rPr lang="zh-CN" altLang="en-US" sz="5000" b="1" spc="600" dirty="0">
                <a:latin typeface="黑体" panose="02010609060101010101" charset="-122"/>
                <a:ea typeface="黑体" panose="02010609060101010101" charset="-122"/>
                <a:sym typeface="+mn-ea"/>
              </a:rPr>
              <a:t>与优化过程</a:t>
            </a:r>
            <a:endParaRPr lang="zh-CN" altLang="zh-CN" sz="5000" b="1" spc="600" dirty="0">
              <a:latin typeface="黑体" panose="02010609060101010101" charset="-122"/>
              <a:ea typeface="黑体" panose="02010609060101010101" charset="-122"/>
              <a:sym typeface="+mn-ea"/>
            </a:endParaRPr>
          </a:p>
        </p:txBody>
      </p:sp>
      <p:cxnSp>
        <p:nvCxnSpPr>
          <p:cNvPr id="9" name="直接连接符 8"/>
          <p:cNvCxnSpPr/>
          <p:nvPr/>
        </p:nvCxnSpPr>
        <p:spPr>
          <a:xfrm>
            <a:off x="3743534" y="3310890"/>
            <a:ext cx="7056546"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7" name="图片 6"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lum bright="70000" contrast="-70000"/>
          </a:blip>
          <a:stretch>
            <a:fillRect/>
          </a:stretch>
        </p:blipFill>
        <p:spPr>
          <a:xfrm>
            <a:off x="128270" y="316230"/>
            <a:ext cx="1820545" cy="579120"/>
          </a:xfrm>
          <a:prstGeom prst="rect">
            <a:avLst/>
          </a:prstGeom>
        </p:spPr>
      </p:pic>
      <p:sp>
        <p:nvSpPr>
          <p:cNvPr id="11" name="Rectangle 44"/>
          <p:cNvSpPr>
            <a:spLocks noChangeArrowheads="1"/>
          </p:cNvSpPr>
          <p:nvPr/>
        </p:nvSpPr>
        <p:spPr bwMode="auto">
          <a:xfrm>
            <a:off x="3994785" y="3459480"/>
            <a:ext cx="5119370" cy="3268011"/>
          </a:xfrm>
          <a:prstGeom prst="rect">
            <a:avLst/>
          </a:prstGeom>
          <a:noFill/>
          <a:ln>
            <a:noFill/>
          </a:ln>
        </p:spPr>
        <p:txBody>
          <a:bodyPr wrap="square" lIns="0" tIns="0" rIns="0" bIns="0">
            <a:spAutoFit/>
          </a:bodyPr>
          <a:lstStyle/>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1/ </a:t>
            </a:r>
            <a:r>
              <a:rPr lang="zh-CN" altLang="en-US" spc="300" dirty="0">
                <a:ln w="6350">
                  <a:noFill/>
                </a:ln>
                <a:latin typeface="Impact" panose="020B0806030902050204" pitchFamily="34" charset="0"/>
                <a:ea typeface="微软雅黑" panose="020B0503020204020204" charset="-122"/>
                <a:sym typeface="+mn-ea"/>
              </a:rPr>
              <a:t>回归任务与分析</a:t>
            </a:r>
            <a:endParaRPr lang="en-US" altLang="zh-CN" spc="300" dirty="0">
              <a:ln w="6350">
                <a:noFill/>
              </a:ln>
              <a:solidFill>
                <a:schemeClr val="tx1"/>
              </a:solidFill>
              <a:latin typeface="Impact" panose="020B0806030902050204" pitchFamily="34" charset="0"/>
              <a:ea typeface="微软雅黑" panose="020B0503020204020204" charset="-122"/>
            </a:endParaRPr>
          </a:p>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2/ </a:t>
            </a:r>
            <a:r>
              <a:rPr lang="zh-CN" altLang="en-US" spc="300" dirty="0">
                <a:ln w="6350">
                  <a:noFill/>
                </a:ln>
                <a:latin typeface="Impact" panose="020B0806030902050204" pitchFamily="34" charset="0"/>
                <a:ea typeface="微软雅黑" panose="020B0503020204020204" charset="-122"/>
              </a:rPr>
              <a:t>分类任务</a:t>
            </a:r>
            <a:endParaRPr lang="zh-CN" altLang="en-US" spc="300" dirty="0">
              <a:ln w="6350">
                <a:noFill/>
              </a:ln>
              <a:solidFill>
                <a:schemeClr val="tx1"/>
              </a:solidFill>
              <a:latin typeface="Impact" panose="020B0806030902050204" pitchFamily="34" charset="0"/>
              <a:ea typeface="微软雅黑" panose="020B0503020204020204" charset="-122"/>
            </a:endParaRPr>
          </a:p>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3/ </a:t>
            </a:r>
            <a:r>
              <a:rPr lang="zh-CN" altLang="en-US" spc="300" dirty="0">
                <a:ln w="6350">
                  <a:noFill/>
                </a:ln>
                <a:latin typeface="Impact" panose="020B0806030902050204" pitchFamily="34" charset="0"/>
                <a:ea typeface="微软雅黑" panose="020B0503020204020204" charset="-122"/>
              </a:rPr>
              <a:t>随机森林优化</a:t>
            </a:r>
            <a:endParaRPr lang="zh-CN" altLang="en-US" spc="300" dirty="0">
              <a:ln w="6350">
                <a:noFill/>
              </a:ln>
              <a:solidFill>
                <a:schemeClr val="tx1"/>
              </a:solidFill>
              <a:latin typeface="Impact" panose="020B0806030902050204" pitchFamily="34" charset="0"/>
              <a:ea typeface="微软雅黑" panose="020B0503020204020204" charset="-122"/>
            </a:endParaRPr>
          </a:p>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4/ SVM</a:t>
            </a:r>
            <a:r>
              <a:rPr lang="zh-CN" altLang="en-US" spc="300" dirty="0">
                <a:ln w="6350">
                  <a:noFill/>
                </a:ln>
                <a:solidFill>
                  <a:schemeClr val="tx1"/>
                </a:solidFill>
                <a:latin typeface="Impact" panose="020B0806030902050204" pitchFamily="34" charset="0"/>
                <a:ea typeface="微软雅黑" panose="020B0503020204020204" charset="-122"/>
              </a:rPr>
              <a:t>优化</a:t>
            </a:r>
          </a:p>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5/ </a:t>
            </a:r>
            <a:r>
              <a:rPr lang="zh-CN" altLang="en-US" spc="300" dirty="0">
                <a:ln w="6350">
                  <a:noFill/>
                </a:ln>
                <a:latin typeface="Impact" panose="020B0806030902050204" pitchFamily="34" charset="0"/>
                <a:ea typeface="微软雅黑" panose="020B0503020204020204" charset="-122"/>
              </a:rPr>
              <a:t>神经网络优化</a:t>
            </a:r>
            <a:endParaRPr lang="en-US" altLang="zh-CN" spc="300" dirty="0">
              <a:ln w="6350">
                <a:noFill/>
              </a:ln>
              <a:latin typeface="Impact" panose="020B0806030902050204" pitchFamily="34" charset="0"/>
              <a:ea typeface="微软雅黑" panose="020B0503020204020204" charset="-122"/>
            </a:endParaRPr>
          </a:p>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6/ Voting</a:t>
            </a:r>
            <a:endParaRPr lang="zh-CN" altLang="en-US" spc="300" dirty="0">
              <a:ln w="6350">
                <a:noFill/>
              </a:ln>
              <a:solidFill>
                <a:schemeClr val="tx1"/>
              </a:solidFill>
              <a:latin typeface="Impact" panose="020B0806030902050204" pitchFamily="34" charset="0"/>
              <a:ea typeface="微软雅黑" panose="020B0503020204020204" charset="-122"/>
            </a:endParaRPr>
          </a:p>
          <a:p>
            <a:pPr marL="171450" indent="-171450">
              <a:lnSpc>
                <a:spcPct val="150000"/>
              </a:lnSpc>
              <a:buClr>
                <a:schemeClr val="bg1"/>
              </a:buClr>
              <a:buFont typeface="Arial" panose="020B0604020202020204" pitchFamily="34" charset="0"/>
              <a:buChar char="•"/>
            </a:pPr>
            <a:endParaRPr lang="zh-CN" altLang="en-US" spc="300" dirty="0">
              <a:ln w="6350">
                <a:noFill/>
              </a:ln>
              <a:solidFill>
                <a:schemeClr val="tx1"/>
              </a:solidFill>
              <a:latin typeface="Impact" panose="020B0806030902050204" pitchFamily="34" charset="0"/>
              <a:ea typeface="微软雅黑" panose="020B0503020204020204" charset="-122"/>
            </a:endParaRPr>
          </a:p>
          <a:p>
            <a:pPr marL="171450" indent="-171450">
              <a:lnSpc>
                <a:spcPct val="150000"/>
              </a:lnSpc>
              <a:buClr>
                <a:schemeClr val="bg1"/>
              </a:buClr>
              <a:buFont typeface="Arial" panose="020B0604020202020204" pitchFamily="34" charset="0"/>
              <a:buChar char="•"/>
            </a:pPr>
            <a:endParaRPr lang="zh-CN" altLang="en-US" spc="300" dirty="0">
              <a:ln w="6350">
                <a:noFill/>
              </a:ln>
              <a:solidFill>
                <a:schemeClr val="tx1"/>
              </a:solidFill>
              <a:latin typeface="Impact" panose="020B0806030902050204" pitchFamily="34" charset="0"/>
              <a:ea typeface="微软雅黑" panose="020B050302020402020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19420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01</a:t>
              </a:r>
            </a:p>
          </p:txBody>
        </p:sp>
      </p:grpSp>
      <p:sp>
        <p:nvSpPr>
          <p:cNvPr id="6" name="文本框 5"/>
          <p:cNvSpPr txBox="1"/>
          <p:nvPr/>
        </p:nvSpPr>
        <p:spPr>
          <a:xfrm>
            <a:off x="1450975" y="197559"/>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回归任务与分析</a:t>
            </a:r>
          </a:p>
        </p:txBody>
      </p:sp>
      <p:pic>
        <p:nvPicPr>
          <p:cNvPr id="12" name="图片 11"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
        <p:nvSpPr>
          <p:cNvPr id="7" name="文本框 6">
            <a:extLst>
              <a:ext uri="{FF2B5EF4-FFF2-40B4-BE49-F238E27FC236}">
                <a16:creationId xmlns:a16="http://schemas.microsoft.com/office/drawing/2014/main" id="{14897D08-9A44-F8B8-C7A3-F01C22E5988B}"/>
              </a:ext>
            </a:extLst>
          </p:cNvPr>
          <p:cNvSpPr txBox="1"/>
          <p:nvPr/>
        </p:nvSpPr>
        <p:spPr>
          <a:xfrm>
            <a:off x="450850" y="1336243"/>
            <a:ext cx="6094970" cy="923330"/>
          </a:xfrm>
          <a:prstGeom prst="rect">
            <a:avLst/>
          </a:prstGeom>
          <a:noFill/>
        </p:spPr>
        <p:txBody>
          <a:bodyPr wrap="square">
            <a:spAutoFit/>
          </a:bodyPr>
          <a:lstStyle/>
          <a:p>
            <a:r>
              <a:rPr lang="zh-CN" altLang="zh-CN" sz="1800" dirty="0">
                <a:effectLst/>
                <a:ea typeface="等线" panose="02010600030101010101" pitchFamily="2" charset="-122"/>
                <a:cs typeface="Times New Roman" panose="02020603050405020304" pitchFamily="18" charset="0"/>
              </a:rPr>
              <a:t>对</a:t>
            </a:r>
            <a:r>
              <a:rPr lang="en-US" altLang="zh-CN" sz="1800" dirty="0">
                <a:effectLst/>
                <a:ea typeface="等线" panose="02010600030101010101" pitchFamily="2" charset="-122"/>
                <a:cs typeface="Times New Roman" panose="02020603050405020304" pitchFamily="18" charset="0"/>
              </a:rPr>
              <a:t>shares</a:t>
            </a:r>
            <a:r>
              <a:rPr lang="zh-CN" altLang="zh-CN" sz="1800" dirty="0">
                <a:effectLst/>
                <a:ea typeface="等线" panose="02010600030101010101" pitchFamily="2" charset="-122"/>
                <a:cs typeface="Times New Roman" panose="02020603050405020304" pitchFamily="18" charset="0"/>
              </a:rPr>
              <a:t>进行对数转换形成</a:t>
            </a:r>
            <a:r>
              <a:rPr lang="en-US" altLang="zh-CN" sz="1800" dirty="0" err="1">
                <a:effectLst/>
                <a:ea typeface="等线" panose="02010600030101010101" pitchFamily="2" charset="-122"/>
                <a:cs typeface="Times New Roman" panose="02020603050405020304" pitchFamily="18" charset="0"/>
              </a:rPr>
              <a:t>logShares</a:t>
            </a:r>
            <a:r>
              <a:rPr lang="zh-CN" altLang="zh-CN" sz="1800" dirty="0">
                <a:effectLst/>
                <a:ea typeface="等线" panose="02010600030101010101" pitchFamily="2" charset="-122"/>
                <a:cs typeface="Times New Roman" panose="02020603050405020304" pitchFamily="18" charset="0"/>
              </a:rPr>
              <a:t>，将</a:t>
            </a:r>
            <a:r>
              <a:rPr lang="en-US" altLang="zh-CN" sz="1800" dirty="0" err="1">
                <a:effectLst/>
                <a:ea typeface="等线" panose="02010600030101010101" pitchFamily="2" charset="-122"/>
                <a:cs typeface="Times New Roman" panose="02020603050405020304" pitchFamily="18" charset="0"/>
              </a:rPr>
              <a:t>logShares</a:t>
            </a:r>
            <a:r>
              <a:rPr lang="zh-CN" altLang="zh-CN" sz="1800" dirty="0">
                <a:effectLst/>
                <a:ea typeface="等线" panose="02010600030101010101" pitchFamily="2" charset="-122"/>
                <a:cs typeface="Times New Roman" panose="02020603050405020304" pitchFamily="18" charset="0"/>
              </a:rPr>
              <a:t>与截距项的线性回归模型作为基准模型，将前文所述所有特征对</a:t>
            </a:r>
            <a:r>
              <a:rPr lang="en-US" altLang="zh-CN" sz="1800" dirty="0" err="1">
                <a:effectLst/>
                <a:ea typeface="等线" panose="02010600030101010101" pitchFamily="2" charset="-122"/>
                <a:cs typeface="Times New Roman" panose="02020603050405020304" pitchFamily="18" charset="0"/>
              </a:rPr>
              <a:t>logShares</a:t>
            </a:r>
            <a:r>
              <a:rPr lang="zh-CN" altLang="zh-CN" sz="1800" dirty="0">
                <a:effectLst/>
                <a:ea typeface="等线" panose="02010600030101010101" pitchFamily="2" charset="-122"/>
                <a:cs typeface="Times New Roman" panose="02020603050405020304" pitchFamily="18" charset="0"/>
              </a:rPr>
              <a:t>拟合结果作为实验模型</a:t>
            </a:r>
            <a:endParaRPr lang="zh-CN" altLang="en-US" dirty="0"/>
          </a:p>
        </p:txBody>
      </p:sp>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D1D2BFB8-F884-D543-1E61-1670A8A807C8}"/>
                  </a:ext>
                </a:extLst>
              </p:cNvPr>
              <p:cNvSpPr txBox="1"/>
              <p:nvPr/>
            </p:nvSpPr>
            <p:spPr>
              <a:xfrm>
                <a:off x="342901" y="2639221"/>
                <a:ext cx="2350872" cy="923330"/>
              </a:xfrm>
              <a:prstGeom prst="rect">
                <a:avLst/>
              </a:prstGeom>
              <a:noFill/>
            </p:spPr>
            <p:txBody>
              <a:bodyPr wrap="square">
                <a:spAutoFit/>
              </a:bodyPr>
              <a:lstStyle/>
              <a:p>
                <a:pPr indent="266700" algn="just"/>
                <a14:m>
                  <m:oMathPara xmlns:m="http://schemas.openxmlformats.org/officeDocument/2006/math">
                    <m:oMathParaPr>
                      <m:jc m:val="centerGroup"/>
                    </m:oMathParaPr>
                    <m:oMath xmlns:m="http://schemas.openxmlformats.org/officeDocument/2006/math">
                      <m:sSup>
                        <m:sSupPr>
                          <m:ctrlPr>
                            <a:rPr lang="zh-CN" altLang="zh-CN" sz="18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𝑅</m:t>
                          </m:r>
                        </m:e>
                        <m:sup>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2</m:t>
                          </m:r>
                        </m:sup>
                      </m:sSup>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 = 0.086</m:t>
                      </m:r>
                    </m:oMath>
                  </m:oMathPara>
                </a14:m>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14:m>
                  <m:oMathPara xmlns:m="http://schemas.openxmlformats.org/officeDocument/2006/math">
                    <m:oMathParaPr>
                      <m:jc m:val="centerGroup"/>
                    </m:oMathParaPr>
                    <m:oMath xmlns:m="http://schemas.openxmlformats.org/officeDocument/2006/math">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𝑀𝐴𝐸</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 0.766</m:t>
                      </m:r>
                    </m:oMath>
                  </m:oMathPara>
                </a14:m>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14:m>
                  <m:oMathPara xmlns:m="http://schemas.openxmlformats.org/officeDocument/2006/math">
                    <m:oMathParaPr>
                      <m:jc m:val="centerGroup"/>
                    </m:oMathParaPr>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𝑀𝐴𝐸</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𝐵𝑎𝑠𝑒</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 = 0.818</m:t>
                      </m:r>
                    </m:oMath>
                  </m:oMathPara>
                </a14:m>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mc:Choice>
        <mc:Fallback xmlns="">
          <p:sp>
            <p:nvSpPr>
              <p:cNvPr id="9" name="文本框 8">
                <a:extLst>
                  <a:ext uri="{FF2B5EF4-FFF2-40B4-BE49-F238E27FC236}">
                    <a16:creationId xmlns:a16="http://schemas.microsoft.com/office/drawing/2014/main" id="{D1D2BFB8-F884-D543-1E61-1670A8A807C8}"/>
                  </a:ext>
                </a:extLst>
              </p:cNvPr>
              <p:cNvSpPr txBox="1">
                <a:spLocks noRot="1" noChangeAspect="1" noMove="1" noResize="1" noEditPoints="1" noAdjustHandles="1" noChangeArrowheads="1" noChangeShapeType="1" noTextEdit="1"/>
              </p:cNvSpPr>
              <p:nvPr/>
            </p:nvSpPr>
            <p:spPr>
              <a:xfrm>
                <a:off x="342901" y="2639221"/>
                <a:ext cx="2350872" cy="923330"/>
              </a:xfrm>
              <a:prstGeom prst="rect">
                <a:avLst/>
              </a:prstGeom>
              <a:blipFill>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25832A4E-F56B-8040-9B2F-B307191EF085}"/>
                  </a:ext>
                </a:extLst>
              </p:cNvPr>
              <p:cNvSpPr txBox="1"/>
              <p:nvPr/>
            </p:nvSpPr>
            <p:spPr>
              <a:xfrm>
                <a:off x="450850" y="3942199"/>
                <a:ext cx="3682999" cy="71673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d>
                        <m:dPr>
                          <m:begChr m:val="|"/>
                          <m:endChr m:val="|"/>
                          <m:ctrlPr>
                            <a:rPr lang="zh-CN" altLang="en-US" i="1" smtClean="0">
                              <a:solidFill>
                                <a:srgbClr val="836967"/>
                              </a:solidFill>
                              <a:latin typeface="Cambria Math" panose="02040503050406030204" pitchFamily="18" charset="0"/>
                            </a:rPr>
                          </m:ctrlPr>
                        </m:dPr>
                        <m:e>
                          <m:f>
                            <m:fPr>
                              <m:ctrlPr>
                                <a:rPr lang="zh-CN" altLang="en-US" i="1">
                                  <a:solidFill>
                                    <a:srgbClr val="836967"/>
                                  </a:solidFill>
                                  <a:latin typeface="Cambria Math" panose="02040503050406030204" pitchFamily="18" charset="0"/>
                                </a:rPr>
                              </m:ctrlPr>
                            </m:fPr>
                            <m:num>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𝑠h𝑎𝑟𝑒𝑠</m:t>
                                  </m:r>
                                </m:e>
                                <m:sub>
                                  <m:r>
                                    <a:rPr lang="zh-CN" altLang="en-US" i="1">
                                      <a:latin typeface="Cambria Math" panose="02040503050406030204" pitchFamily="18" charset="0"/>
                                    </a:rPr>
                                    <m:t>𝑡𝑟𝑢𝑒</m:t>
                                  </m:r>
                                </m:sub>
                              </m:sSub>
                            </m:num>
                            <m:den>
                              <m:sSub>
                                <m:sSubPr>
                                  <m:ctrlPr>
                                    <a:rPr lang="zh-CN" altLang="en-US" i="1">
                                      <a:solidFill>
                                        <a:srgbClr val="836967"/>
                                      </a:solidFill>
                                      <a:latin typeface="Cambria Math" panose="02040503050406030204" pitchFamily="18" charset="0"/>
                                    </a:rPr>
                                  </m:ctrlPr>
                                </m:sSubPr>
                                <m:e>
                                  <m:r>
                                    <a:rPr lang="zh-CN" altLang="en-US" i="1">
                                      <a:latin typeface="Cambria Math" panose="02040503050406030204" pitchFamily="18" charset="0"/>
                                    </a:rPr>
                                    <m:t>𝑠h𝑎𝑟𝑒𝑠</m:t>
                                  </m:r>
                                </m:e>
                                <m:sub>
                                  <m:r>
                                    <a:rPr lang="zh-CN" altLang="en-US" i="1">
                                      <a:latin typeface="Cambria Math" panose="02040503050406030204" pitchFamily="18" charset="0"/>
                                    </a:rPr>
                                    <m:t>𝑝𝑟𝑒𝑑</m:t>
                                  </m:r>
                                </m:sub>
                              </m:sSub>
                            </m:den>
                          </m:f>
                        </m:e>
                      </m:d>
                      <m:r>
                        <a:rPr lang="zh-CN" altLang="en-US" i="0">
                          <a:latin typeface="Cambria Math" panose="02040503050406030204" pitchFamily="18" charset="0"/>
                        </a:rPr>
                        <m:t>  = </m:t>
                      </m:r>
                      <m:sSup>
                        <m:sSupPr>
                          <m:ctrlPr>
                            <a:rPr lang="zh-CN" altLang="en-US" i="1">
                              <a:solidFill>
                                <a:srgbClr val="836967"/>
                              </a:solidFill>
                              <a:latin typeface="Cambria Math" panose="02040503050406030204" pitchFamily="18" charset="0"/>
                            </a:rPr>
                          </m:ctrlPr>
                        </m:sSupPr>
                        <m:e>
                          <m:r>
                            <a:rPr lang="zh-CN" altLang="en-US" i="1">
                              <a:latin typeface="Cambria Math" panose="02040503050406030204" pitchFamily="18" charset="0"/>
                            </a:rPr>
                            <m:t>𝑒</m:t>
                          </m:r>
                        </m:e>
                        <m:sup>
                          <m:r>
                            <a:rPr lang="zh-CN" altLang="en-US" i="0">
                              <a:latin typeface="Cambria Math" panose="02040503050406030204" pitchFamily="18" charset="0"/>
                            </a:rPr>
                            <m:t>0.76</m:t>
                          </m:r>
                        </m:sup>
                      </m:sSup>
                      <m:r>
                        <a:rPr lang="zh-CN" altLang="en-US" i="0">
                          <a:latin typeface="Cambria Math" panose="02040503050406030204" pitchFamily="18" charset="0"/>
                        </a:rPr>
                        <m:t> = 2.13828</m:t>
                      </m:r>
                    </m:oMath>
                  </m:oMathPara>
                </a14:m>
                <a:endParaRPr lang="zh-CN" altLang="en-US" dirty="0"/>
              </a:p>
            </p:txBody>
          </p:sp>
        </mc:Choice>
        <mc:Fallback xmlns="">
          <p:sp>
            <p:nvSpPr>
              <p:cNvPr id="13" name="文本框 12">
                <a:extLst>
                  <a:ext uri="{FF2B5EF4-FFF2-40B4-BE49-F238E27FC236}">
                    <a16:creationId xmlns:a16="http://schemas.microsoft.com/office/drawing/2014/main" id="{25832A4E-F56B-8040-9B2F-B307191EF085}"/>
                  </a:ext>
                </a:extLst>
              </p:cNvPr>
              <p:cNvSpPr txBox="1">
                <a:spLocks noRot="1" noChangeAspect="1" noMove="1" noResize="1" noEditPoints="1" noAdjustHandles="1" noChangeArrowheads="1" noChangeShapeType="1" noTextEdit="1"/>
              </p:cNvSpPr>
              <p:nvPr/>
            </p:nvSpPr>
            <p:spPr>
              <a:xfrm>
                <a:off x="450850" y="3942199"/>
                <a:ext cx="3682999" cy="716735"/>
              </a:xfrm>
              <a:prstGeom prst="rect">
                <a:avLst/>
              </a:prstGeom>
              <a:blipFill>
                <a:blip r:embed="rId6"/>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77EFFEC9-687F-E45B-7B6B-11E6A38F4B97}"/>
                  </a:ext>
                </a:extLst>
              </p:cNvPr>
              <p:cNvSpPr txBox="1"/>
              <p:nvPr/>
            </p:nvSpPr>
            <p:spPr>
              <a:xfrm>
                <a:off x="416612" y="5188414"/>
                <a:ext cx="2203450" cy="39549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zh-CN" sz="18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𝑀𝐴𝐸</m:t>
                          </m:r>
                        </m:e>
                        <m:sub>
                          <m:r>
                            <m:rPr>
                              <m:sty m:val="p"/>
                            </m:rPr>
                            <a:rPr lang="en-US" altLang="zh-CN" i="1" kern="100">
                              <a:latin typeface="Cambria Math" panose="02040503050406030204" pitchFamily="18" charset="0"/>
                              <a:ea typeface="等线" panose="02010600030101010101" pitchFamily="2" charset="-122"/>
                              <a:cs typeface="Times New Roman" panose="02020603050405020304" pitchFamily="18" charset="0"/>
                            </a:rPr>
                            <m:t>Origin</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 =</m:t>
                      </m:r>
                      <m:r>
                        <a:rPr lang="en-US" altLang="zh-CN" sz="1800" b="0" i="1" kern="100" smtClean="0">
                          <a:effectLst/>
                          <a:latin typeface="Cambria Math" panose="02040503050406030204" pitchFamily="18" charset="0"/>
                          <a:ea typeface="等线" panose="02010600030101010101" pitchFamily="2" charset="-122"/>
                          <a:cs typeface="Times New Roman" panose="02020603050405020304" pitchFamily="18" charset="0"/>
                        </a:rPr>
                        <m:t>2320</m:t>
                      </m:r>
                    </m:oMath>
                  </m:oMathPara>
                </a14:m>
                <a:endParaRPr lang="zh-CN" altLang="en-US" dirty="0"/>
              </a:p>
            </p:txBody>
          </p:sp>
        </mc:Choice>
        <mc:Fallback xmlns="">
          <p:sp>
            <p:nvSpPr>
              <p:cNvPr id="15" name="文本框 14">
                <a:extLst>
                  <a:ext uri="{FF2B5EF4-FFF2-40B4-BE49-F238E27FC236}">
                    <a16:creationId xmlns:a16="http://schemas.microsoft.com/office/drawing/2014/main" id="{77EFFEC9-687F-E45B-7B6B-11E6A38F4B97}"/>
                  </a:ext>
                </a:extLst>
              </p:cNvPr>
              <p:cNvSpPr txBox="1">
                <a:spLocks noRot="1" noChangeAspect="1" noMove="1" noResize="1" noEditPoints="1" noAdjustHandles="1" noChangeArrowheads="1" noChangeShapeType="1" noTextEdit="1"/>
              </p:cNvSpPr>
              <p:nvPr/>
            </p:nvSpPr>
            <p:spPr>
              <a:xfrm>
                <a:off x="416612" y="5188414"/>
                <a:ext cx="2203450" cy="395493"/>
              </a:xfrm>
              <a:prstGeom prst="rect">
                <a:avLst/>
              </a:prstGeom>
              <a:blipFill>
                <a:blip r:embed="rId7"/>
                <a:stretch>
                  <a:fillRect b="-923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9" name="文本框 18">
                <a:extLst>
                  <a:ext uri="{FF2B5EF4-FFF2-40B4-BE49-F238E27FC236}">
                    <a16:creationId xmlns:a16="http://schemas.microsoft.com/office/drawing/2014/main" id="{00E96C94-11FA-4D29-2711-25E8E396FB91}"/>
                  </a:ext>
                </a:extLst>
              </p:cNvPr>
              <p:cNvSpPr txBox="1"/>
              <p:nvPr/>
            </p:nvSpPr>
            <p:spPr>
              <a:xfrm>
                <a:off x="5994400" y="2868533"/>
                <a:ext cx="1708150" cy="369332"/>
              </a:xfrm>
              <a:prstGeom prst="rect">
                <a:avLst/>
              </a:prstGeom>
              <a:noFill/>
            </p:spPr>
            <p:txBody>
              <a:bodyPr wrap="square">
                <a:spAutoFit/>
              </a:bodyPr>
              <a:lstStyle/>
              <a:p>
                <a:pPr indent="266700" algn="just"/>
                <a14:m>
                  <m:oMathPara xmlns:m="http://schemas.openxmlformats.org/officeDocument/2006/math">
                    <m:oMathParaPr>
                      <m:jc m:val="centerGroup"/>
                    </m:oMathParaPr>
                    <m:oMath xmlns:m="http://schemas.openxmlformats.org/officeDocument/2006/math">
                      <m:sSup>
                        <m:sSupPr>
                          <m:ctrlPr>
                            <a:rPr lang="zh-CN" altLang="zh-CN" sz="18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𝑅</m:t>
                          </m:r>
                        </m:e>
                        <m:sup>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2</m:t>
                          </m:r>
                        </m:sup>
                      </m:sSup>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 =</m:t>
                      </m:r>
                      <m:r>
                        <a:rPr lang="en-US" altLang="zh-CN" sz="1800" b="0" i="1" kern="100" smtClean="0">
                          <a:effectLst/>
                          <a:latin typeface="Cambria Math" panose="02040503050406030204" pitchFamily="18" charset="0"/>
                          <a:ea typeface="等线" panose="02010600030101010101" pitchFamily="2" charset="-122"/>
                          <a:cs typeface="Times New Roman" panose="02020603050405020304" pitchFamily="18" charset="0"/>
                        </a:rPr>
                        <m:t>0.97</m:t>
                      </m:r>
                    </m:oMath>
                  </m:oMathPara>
                </a14:m>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mc:Choice>
        <mc:Fallback xmlns="">
          <p:sp>
            <p:nvSpPr>
              <p:cNvPr id="19" name="文本框 18">
                <a:extLst>
                  <a:ext uri="{FF2B5EF4-FFF2-40B4-BE49-F238E27FC236}">
                    <a16:creationId xmlns:a16="http://schemas.microsoft.com/office/drawing/2014/main" id="{00E96C94-11FA-4D29-2711-25E8E396FB91}"/>
                  </a:ext>
                </a:extLst>
              </p:cNvPr>
              <p:cNvSpPr txBox="1">
                <a:spLocks noRot="1" noChangeAspect="1" noMove="1" noResize="1" noEditPoints="1" noAdjustHandles="1" noChangeArrowheads="1" noChangeShapeType="1" noTextEdit="1"/>
              </p:cNvSpPr>
              <p:nvPr/>
            </p:nvSpPr>
            <p:spPr>
              <a:xfrm>
                <a:off x="5994400" y="2868533"/>
                <a:ext cx="1708150" cy="369332"/>
              </a:xfrm>
              <a:prstGeom prst="rect">
                <a:avLst/>
              </a:prstGeom>
              <a:blipFill>
                <a:blip r:embed="rId8"/>
                <a:stretch>
                  <a:fillRect/>
                </a:stretch>
              </a:blipFill>
            </p:spPr>
            <p:txBody>
              <a:bodyPr/>
              <a:lstStyle/>
              <a:p>
                <a:r>
                  <a:rPr lang="zh-CN" altLang="en-US">
                    <a:noFill/>
                  </a:rPr>
                  <a:t> </a:t>
                </a:r>
              </a:p>
            </p:txBody>
          </p:sp>
        </mc:Fallback>
      </mc:AlternateContent>
      <p:sp>
        <p:nvSpPr>
          <p:cNvPr id="21" name="文本框 20">
            <a:extLst>
              <a:ext uri="{FF2B5EF4-FFF2-40B4-BE49-F238E27FC236}">
                <a16:creationId xmlns:a16="http://schemas.microsoft.com/office/drawing/2014/main" id="{2CD5C61E-43C0-708D-6AF0-F2F79207BC73}"/>
              </a:ext>
            </a:extLst>
          </p:cNvPr>
          <p:cNvSpPr txBox="1"/>
          <p:nvPr/>
        </p:nvSpPr>
        <p:spPr>
          <a:xfrm>
            <a:off x="5994400" y="2340724"/>
            <a:ext cx="6096000" cy="369332"/>
          </a:xfrm>
          <a:prstGeom prst="rect">
            <a:avLst/>
          </a:prstGeom>
          <a:noFill/>
        </p:spPr>
        <p:txBody>
          <a:bodyPr wrap="square">
            <a:spAutoFit/>
          </a:bodyPr>
          <a:lstStyle/>
          <a:p>
            <a:r>
              <a:rPr lang="zh-CN" altLang="en-US" dirty="0">
                <a:latin typeface="等线" panose="02010600030101010101" pitchFamily="2" charset="-122"/>
                <a:ea typeface="等线" panose="02010600030101010101" pitchFamily="2" charset="-122"/>
              </a:rPr>
              <a:t>去除截距项，拟合优度会很高</a:t>
            </a:r>
          </a:p>
        </p:txBody>
      </p:sp>
      <p:pic>
        <p:nvPicPr>
          <p:cNvPr id="8" name="图片 7">
            <a:extLst>
              <a:ext uri="{FF2B5EF4-FFF2-40B4-BE49-F238E27FC236}">
                <a16:creationId xmlns:a16="http://schemas.microsoft.com/office/drawing/2014/main" id="{6117D3A6-CC74-D108-8471-076997044021}"/>
              </a:ext>
            </a:extLst>
          </p:cNvPr>
          <p:cNvPicPr>
            <a:picLocks noChangeAspect="1"/>
          </p:cNvPicPr>
          <p:nvPr/>
        </p:nvPicPr>
        <p:blipFill>
          <a:blip r:embed="rId9"/>
          <a:stretch>
            <a:fillRect/>
          </a:stretch>
        </p:blipFill>
        <p:spPr>
          <a:xfrm>
            <a:off x="6096000" y="3843236"/>
            <a:ext cx="4769095" cy="2260716"/>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19420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02</a:t>
              </a:r>
            </a:p>
          </p:txBody>
        </p:sp>
      </p:grpSp>
      <p:sp>
        <p:nvSpPr>
          <p:cNvPr id="6" name="文本框 5"/>
          <p:cNvSpPr txBox="1"/>
          <p:nvPr/>
        </p:nvSpPr>
        <p:spPr>
          <a:xfrm>
            <a:off x="1450975" y="197559"/>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分类任务</a:t>
            </a:r>
          </a:p>
        </p:txBody>
      </p:sp>
      <p:pic>
        <p:nvPicPr>
          <p:cNvPr id="12" name="图片 11"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
        <p:nvSpPr>
          <p:cNvPr id="7" name="文本框 6">
            <a:extLst>
              <a:ext uri="{FF2B5EF4-FFF2-40B4-BE49-F238E27FC236}">
                <a16:creationId xmlns:a16="http://schemas.microsoft.com/office/drawing/2014/main" id="{7905D404-4058-53B7-8312-DAE96E99DAE9}"/>
              </a:ext>
            </a:extLst>
          </p:cNvPr>
          <p:cNvSpPr txBox="1"/>
          <p:nvPr/>
        </p:nvSpPr>
        <p:spPr>
          <a:xfrm>
            <a:off x="450850" y="2267635"/>
            <a:ext cx="5344469" cy="923330"/>
          </a:xfrm>
          <a:prstGeom prst="rect">
            <a:avLst/>
          </a:prstGeom>
          <a:noFill/>
        </p:spPr>
        <p:txBody>
          <a:bodyPr wrap="square">
            <a:spAutoFit/>
          </a:bodyPr>
          <a:lstStyle/>
          <a:p>
            <a:r>
              <a:rPr lang="zh-CN" altLang="zh-CN" sz="1800" dirty="0">
                <a:effectLst/>
                <a:ea typeface="等线" panose="02010600030101010101" pitchFamily="2" charset="-122"/>
                <a:cs typeface="Times New Roman" panose="02020603050405020304" pitchFamily="18" charset="0"/>
              </a:rPr>
              <a:t>根据</a:t>
            </a:r>
            <a:r>
              <a:rPr lang="en-US" altLang="zh-CN" sz="1800" dirty="0">
                <a:effectLst/>
                <a:ea typeface="等线" panose="02010600030101010101" pitchFamily="2" charset="-122"/>
                <a:cs typeface="Times New Roman" panose="02020603050405020304" pitchFamily="18" charset="0"/>
              </a:rPr>
              <a:t>shares</a:t>
            </a:r>
            <a:r>
              <a:rPr lang="zh-CN" altLang="en-US" sz="1800" dirty="0">
                <a:effectLst/>
                <a:ea typeface="等线" panose="02010600030101010101" pitchFamily="2" charset="-122"/>
                <a:cs typeface="Times New Roman" panose="02020603050405020304" pitchFamily="18" charset="0"/>
              </a:rPr>
              <a:t>的</a:t>
            </a:r>
            <a:r>
              <a:rPr lang="zh-CN" altLang="zh-CN" sz="1800" dirty="0">
                <a:effectLst/>
                <a:ea typeface="等线" panose="02010600030101010101" pitchFamily="2" charset="-122"/>
                <a:cs typeface="Times New Roman" panose="02020603050405020304" pitchFamily="18" charset="0"/>
              </a:rPr>
              <a:t>分布，根据</a:t>
            </a:r>
            <a:r>
              <a:rPr lang="en-US" altLang="zh-CN" sz="1800" dirty="0">
                <a:effectLst/>
                <a:ea typeface="等线" panose="02010600030101010101" pitchFamily="2" charset="-122"/>
                <a:cs typeface="Times New Roman" panose="02020603050405020304" pitchFamily="18" charset="0"/>
              </a:rPr>
              <a:t>shares</a:t>
            </a:r>
            <a:r>
              <a:rPr lang="zh-CN" altLang="zh-CN" sz="1800" dirty="0">
                <a:effectLst/>
                <a:ea typeface="等线" panose="02010600030101010101" pitchFamily="2" charset="-122"/>
                <a:cs typeface="Times New Roman" panose="02020603050405020304" pitchFamily="18" charset="0"/>
              </a:rPr>
              <a:t>的</a:t>
            </a:r>
            <a:r>
              <a:rPr lang="en-US" altLang="zh-CN" sz="1800" dirty="0">
                <a:effectLst/>
                <a:ea typeface="等线" panose="02010600030101010101" pitchFamily="2" charset="-122"/>
                <a:cs typeface="Times New Roman" panose="02020603050405020304" pitchFamily="18" charset="0"/>
              </a:rPr>
              <a:t>5%</a:t>
            </a:r>
            <a:r>
              <a:rPr lang="zh-CN" altLang="zh-CN" sz="1800" dirty="0">
                <a:effectLst/>
                <a:ea typeface="等线" panose="02010600030101010101" pitchFamily="2" charset="-122"/>
                <a:cs typeface="Times New Roman" panose="02020603050405020304" pitchFamily="18" charset="0"/>
              </a:rPr>
              <a:t>分位点对其进行二分，记冷门为</a:t>
            </a:r>
            <a:r>
              <a:rPr lang="en-US" altLang="zh-CN" sz="1800" dirty="0">
                <a:effectLst/>
                <a:ea typeface="等线" panose="02010600030101010101" pitchFamily="2" charset="-122"/>
                <a:cs typeface="Times New Roman" panose="02020603050405020304" pitchFamily="18" charset="0"/>
              </a:rPr>
              <a:t>1</a:t>
            </a:r>
            <a:r>
              <a:rPr lang="zh-CN" altLang="zh-CN" sz="1800" dirty="0">
                <a:effectLst/>
                <a:ea typeface="等线" panose="02010600030101010101" pitchFamily="2" charset="-122"/>
                <a:cs typeface="Times New Roman" panose="02020603050405020304" pitchFamily="18" charset="0"/>
              </a:rPr>
              <a:t>，正常为</a:t>
            </a:r>
            <a:r>
              <a:rPr lang="en-US" altLang="zh-CN" dirty="0">
                <a:ea typeface="等线" panose="02010600030101010101" pitchFamily="2" charset="-122"/>
                <a:cs typeface="Times New Roman" panose="02020603050405020304" pitchFamily="18" charset="0"/>
              </a:rPr>
              <a:t>2</a:t>
            </a:r>
            <a:r>
              <a:rPr lang="zh-CN" altLang="zh-CN" sz="1800" dirty="0">
                <a:effectLst/>
                <a:ea typeface="等线" panose="02010600030101010101" pitchFamily="2" charset="-122"/>
                <a:cs typeface="Times New Roman" panose="02020603050405020304" pitchFamily="18" charset="0"/>
              </a:rPr>
              <a:t>。同时根据</a:t>
            </a:r>
            <a:r>
              <a:rPr lang="en-US" altLang="zh-CN" sz="1800" dirty="0">
                <a:effectLst/>
                <a:ea typeface="等线" panose="02010600030101010101" pitchFamily="2" charset="-122"/>
                <a:cs typeface="Times New Roman" panose="02020603050405020304" pitchFamily="18" charset="0"/>
              </a:rPr>
              <a:t>shares</a:t>
            </a:r>
            <a:r>
              <a:rPr lang="zh-CN" altLang="zh-CN" sz="1800" dirty="0">
                <a:effectLst/>
                <a:ea typeface="等线" panose="02010600030101010101" pitchFamily="2" charset="-122"/>
                <a:cs typeface="Times New Roman" panose="02020603050405020304" pitchFamily="18" charset="0"/>
              </a:rPr>
              <a:t>的</a:t>
            </a:r>
            <a:r>
              <a:rPr lang="en-US" altLang="zh-CN" sz="1800" dirty="0">
                <a:effectLst/>
                <a:ea typeface="等线" panose="02010600030101010101" pitchFamily="2" charset="-122"/>
                <a:cs typeface="Times New Roman" panose="02020603050405020304" pitchFamily="18" charset="0"/>
              </a:rPr>
              <a:t>95%</a:t>
            </a:r>
            <a:r>
              <a:rPr lang="zh-CN" altLang="zh-CN" sz="1800" dirty="0">
                <a:effectLst/>
                <a:ea typeface="等线" panose="02010600030101010101" pitchFamily="2" charset="-122"/>
                <a:cs typeface="Times New Roman" panose="02020603050405020304" pitchFamily="18" charset="0"/>
              </a:rPr>
              <a:t>分位点对其进行二分，记正常为</a:t>
            </a:r>
            <a:r>
              <a:rPr lang="en-US" altLang="zh-CN" sz="1800" dirty="0">
                <a:effectLst/>
                <a:ea typeface="等线" panose="02010600030101010101" pitchFamily="2" charset="-122"/>
                <a:cs typeface="Times New Roman" panose="02020603050405020304" pitchFamily="18" charset="0"/>
              </a:rPr>
              <a:t>1</a:t>
            </a:r>
            <a:r>
              <a:rPr lang="zh-CN" altLang="zh-CN" sz="1800" dirty="0">
                <a:effectLst/>
                <a:ea typeface="等线" panose="02010600030101010101" pitchFamily="2" charset="-122"/>
                <a:cs typeface="Times New Roman" panose="02020603050405020304" pitchFamily="18" charset="0"/>
              </a:rPr>
              <a:t>，热门为</a:t>
            </a:r>
            <a:r>
              <a:rPr lang="en-US" altLang="zh-CN" sz="1800" dirty="0">
                <a:effectLst/>
                <a:ea typeface="等线" panose="02010600030101010101" pitchFamily="2" charset="-122"/>
                <a:cs typeface="Times New Roman" panose="02020603050405020304" pitchFamily="18" charset="0"/>
              </a:rPr>
              <a:t>2</a:t>
            </a:r>
            <a:r>
              <a:rPr lang="zh-CN" altLang="zh-CN" sz="1800" dirty="0">
                <a:effectLst/>
                <a:ea typeface="等线" panose="02010600030101010101" pitchFamily="2" charset="-122"/>
                <a:cs typeface="Times New Roman" panose="02020603050405020304" pitchFamily="18" charset="0"/>
              </a:rPr>
              <a:t>。</a:t>
            </a:r>
            <a:endParaRPr lang="zh-CN" altLang="en-US" dirty="0"/>
          </a:p>
        </p:txBody>
      </p:sp>
      <p:pic>
        <p:nvPicPr>
          <p:cNvPr id="8" name="图片 7">
            <a:extLst>
              <a:ext uri="{FF2B5EF4-FFF2-40B4-BE49-F238E27FC236}">
                <a16:creationId xmlns:a16="http://schemas.microsoft.com/office/drawing/2014/main" id="{7AF3E962-0BE3-0FAA-3715-F1C32FA916CB}"/>
              </a:ext>
            </a:extLst>
          </p:cNvPr>
          <p:cNvPicPr>
            <a:picLocks noChangeAspect="1"/>
          </p:cNvPicPr>
          <p:nvPr/>
        </p:nvPicPr>
        <p:blipFill>
          <a:blip r:embed="rId5"/>
          <a:stretch>
            <a:fillRect/>
          </a:stretch>
        </p:blipFill>
        <p:spPr>
          <a:xfrm>
            <a:off x="450850" y="4925982"/>
            <a:ext cx="2247900" cy="1104900"/>
          </a:xfrm>
          <a:prstGeom prst="rect">
            <a:avLst/>
          </a:prstGeom>
        </p:spPr>
      </p:pic>
      <p:sp>
        <p:nvSpPr>
          <p:cNvPr id="10" name="文本框 9">
            <a:extLst>
              <a:ext uri="{FF2B5EF4-FFF2-40B4-BE49-F238E27FC236}">
                <a16:creationId xmlns:a16="http://schemas.microsoft.com/office/drawing/2014/main" id="{0590F6FF-80B7-721D-CADD-FE22B2B0DDB5}"/>
              </a:ext>
            </a:extLst>
          </p:cNvPr>
          <p:cNvSpPr txBox="1"/>
          <p:nvPr/>
        </p:nvSpPr>
        <p:spPr>
          <a:xfrm>
            <a:off x="450850" y="3458309"/>
            <a:ext cx="5344469" cy="1200329"/>
          </a:xfrm>
          <a:prstGeom prst="rect">
            <a:avLst/>
          </a:prstGeom>
          <a:noFill/>
        </p:spPr>
        <p:txBody>
          <a:bodyPr wrap="square">
            <a:spAutoFit/>
          </a:bodyPr>
          <a:lstStyle/>
          <a:p>
            <a:r>
              <a:rPr lang="zh-CN" altLang="zh-CN" sz="1800" dirty="0">
                <a:effectLst/>
                <a:ea typeface="等线" panose="02010600030101010101" pitchFamily="2" charset="-122"/>
                <a:cs typeface="Times New Roman" panose="02020603050405020304" pitchFamily="18" charset="0"/>
              </a:rPr>
              <a:t>构建的特征并不能很好地完成</a:t>
            </a:r>
            <a:r>
              <a:rPr lang="zh-CN" altLang="en-US" sz="1800" dirty="0">
                <a:effectLst/>
                <a:ea typeface="等线" panose="02010600030101010101" pitchFamily="2" charset="-122"/>
                <a:cs typeface="Times New Roman" panose="02020603050405020304" pitchFamily="18" charset="0"/>
              </a:rPr>
              <a:t>热门文章识别</a:t>
            </a:r>
            <a:r>
              <a:rPr lang="zh-CN" altLang="zh-CN" sz="1800" dirty="0">
                <a:effectLst/>
                <a:ea typeface="等线" panose="02010600030101010101" pitchFamily="2" charset="-122"/>
                <a:cs typeface="Times New Roman" panose="02020603050405020304" pitchFamily="18" charset="0"/>
              </a:rPr>
              <a:t>这一任务</a:t>
            </a:r>
            <a:r>
              <a:rPr lang="zh-CN" altLang="en-US" dirty="0">
                <a:ea typeface="等线" panose="02010600030101010101" pitchFamily="2" charset="-122"/>
                <a:cs typeface="Times New Roman" panose="02020603050405020304" pitchFamily="18" charset="0"/>
              </a:rPr>
              <a:t>：</a:t>
            </a:r>
            <a:endParaRPr lang="en-US" altLang="zh-CN" dirty="0">
              <a:ea typeface="等线" panose="02010600030101010101" pitchFamily="2" charset="-122"/>
              <a:cs typeface="Times New Roman" panose="02020603050405020304" pitchFamily="18" charset="0"/>
            </a:endParaRPr>
          </a:p>
          <a:p>
            <a:r>
              <a:rPr lang="zh-CN" altLang="en-US" sz="1800" dirty="0">
                <a:effectLst/>
                <a:ea typeface="等线" panose="02010600030101010101" pitchFamily="2" charset="-122"/>
                <a:cs typeface="Times New Roman" panose="02020603050405020304" pitchFamily="18" charset="0"/>
              </a:rPr>
              <a:t>三分类的任务也完成的不是很好、二分类热门文章识别也不理想</a:t>
            </a:r>
            <a:endParaRPr lang="zh-CN" altLang="en-US" dirty="0"/>
          </a:p>
        </p:txBody>
      </p:sp>
      <p:sp>
        <p:nvSpPr>
          <p:cNvPr id="14" name="矩形 13">
            <a:extLst>
              <a:ext uri="{FF2B5EF4-FFF2-40B4-BE49-F238E27FC236}">
                <a16:creationId xmlns:a16="http://schemas.microsoft.com/office/drawing/2014/main" id="{FADF7143-80EC-631B-E241-1B1FD29C4F4C}"/>
              </a:ext>
            </a:extLst>
          </p:cNvPr>
          <p:cNvSpPr/>
          <p:nvPr/>
        </p:nvSpPr>
        <p:spPr>
          <a:xfrm>
            <a:off x="450850" y="1418476"/>
            <a:ext cx="3630930" cy="553085"/>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ct val="0"/>
              </a:spcBef>
              <a:spcAft>
                <a:spcPct val="35000"/>
              </a:spcAft>
            </a:pPr>
            <a:r>
              <a:rPr lang="zh-CN" altLang="en-US" sz="2400" b="1" kern="0" dirty="0">
                <a:solidFill>
                  <a:schemeClr val="bg1"/>
                </a:solidFill>
                <a:latin typeface="黑体" panose="02010609060101010101" charset="-122"/>
                <a:ea typeface="黑体" panose="02010609060101010101" charset="-122"/>
                <a:cs typeface="宋体" panose="02010600030101010101" pitchFamily="2" charset="-122"/>
                <a:sym typeface="+mn-ea"/>
              </a:rPr>
              <a:t>探索过程</a:t>
            </a:r>
          </a:p>
        </p:txBody>
      </p:sp>
      <p:sp>
        <p:nvSpPr>
          <p:cNvPr id="15" name="矩形 14">
            <a:extLst>
              <a:ext uri="{FF2B5EF4-FFF2-40B4-BE49-F238E27FC236}">
                <a16:creationId xmlns:a16="http://schemas.microsoft.com/office/drawing/2014/main" id="{19DAF749-C7C5-768E-2B11-C23F520A362F}"/>
              </a:ext>
            </a:extLst>
          </p:cNvPr>
          <p:cNvSpPr/>
          <p:nvPr/>
        </p:nvSpPr>
        <p:spPr>
          <a:xfrm>
            <a:off x="6096000" y="1418476"/>
            <a:ext cx="3630930" cy="553085"/>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ct val="0"/>
              </a:spcBef>
              <a:spcAft>
                <a:spcPct val="35000"/>
              </a:spcAft>
            </a:pPr>
            <a:r>
              <a:rPr lang="zh-CN" altLang="en-US" sz="2400" b="1" kern="0" dirty="0">
                <a:solidFill>
                  <a:schemeClr val="bg1"/>
                </a:solidFill>
                <a:latin typeface="黑体" panose="02010609060101010101" charset="-122"/>
                <a:ea typeface="黑体" panose="02010609060101010101" charset="-122"/>
                <a:cs typeface="宋体" panose="02010600030101010101" pitchFamily="2" charset="-122"/>
                <a:sym typeface="+mn-ea"/>
              </a:rPr>
              <a:t>冷门识别</a:t>
            </a:r>
          </a:p>
        </p:txBody>
      </p:sp>
      <p:sp>
        <p:nvSpPr>
          <p:cNvPr id="19" name="文本框 18">
            <a:extLst>
              <a:ext uri="{FF2B5EF4-FFF2-40B4-BE49-F238E27FC236}">
                <a16:creationId xmlns:a16="http://schemas.microsoft.com/office/drawing/2014/main" id="{58F3AB71-CF85-D7F8-8AE2-F2867733216B}"/>
              </a:ext>
            </a:extLst>
          </p:cNvPr>
          <p:cNvSpPr txBox="1"/>
          <p:nvPr/>
        </p:nvSpPr>
        <p:spPr>
          <a:xfrm>
            <a:off x="6096000" y="4168516"/>
            <a:ext cx="5513070" cy="1754326"/>
          </a:xfrm>
          <a:prstGeom prst="rect">
            <a:avLst/>
          </a:prstGeom>
          <a:noFill/>
        </p:spPr>
        <p:txBody>
          <a:bodyPr wrap="square">
            <a:spAutoFit/>
          </a:bodyPr>
          <a:lstStyle/>
          <a:p>
            <a:r>
              <a:rPr lang="zh-CN" altLang="zh-CN" sz="1800" dirty="0">
                <a:effectLst/>
                <a:ea typeface="等线" panose="02010600030101010101" pitchFamily="2" charset="-122"/>
                <a:cs typeface="Times New Roman" panose="02020603050405020304" pitchFamily="18" charset="0"/>
              </a:rPr>
              <a:t>朴素贝叶斯分类器（</a:t>
            </a:r>
            <a:r>
              <a:rPr lang="en-US" altLang="zh-CN" sz="1800" dirty="0">
                <a:effectLst/>
                <a:ea typeface="等线" panose="02010600030101010101" pitchFamily="2" charset="-122"/>
                <a:cs typeface="Times New Roman" panose="02020603050405020304" pitchFamily="18" charset="0"/>
              </a:rPr>
              <a:t>AUC=0.640</a:t>
            </a:r>
            <a:r>
              <a:rPr lang="zh-CN" altLang="zh-CN" sz="1800" dirty="0">
                <a:effectLst/>
                <a:ea typeface="等线" panose="02010600030101010101" pitchFamily="2" charset="-122"/>
                <a:cs typeface="Times New Roman" panose="02020603050405020304" pitchFamily="18" charset="0"/>
              </a:rPr>
              <a:t>）为基准线进行比较，根据分类器类别差异根据各自的性能评判标准进行优化</a:t>
            </a:r>
            <a:r>
              <a:rPr lang="zh-CN" altLang="en-US" sz="1800" dirty="0">
                <a:effectLst/>
                <a:ea typeface="等线" panose="02010600030101010101" pitchFamily="2" charset="-122"/>
                <a:cs typeface="Times New Roman" panose="02020603050405020304" pitchFamily="18" charset="0"/>
              </a:rPr>
              <a:t>。</a:t>
            </a:r>
            <a:endParaRPr lang="en-US" altLang="zh-CN" sz="1800" dirty="0">
              <a:effectLst/>
              <a:ea typeface="等线" panose="02010600030101010101" pitchFamily="2" charset="-122"/>
              <a:cs typeface="Times New Roman" panose="02020603050405020304" pitchFamily="18" charset="0"/>
            </a:endParaRPr>
          </a:p>
          <a:p>
            <a:r>
              <a:rPr lang="zh-CN" altLang="zh-CN" sz="1800" dirty="0">
                <a:effectLst/>
                <a:ea typeface="等线" panose="02010600030101010101" pitchFamily="2" charset="-122"/>
                <a:cs typeface="Times New Roman" panose="02020603050405020304" pitchFamily="18" charset="0"/>
              </a:rPr>
              <a:t>在类别标签中，样本不平衡程度较高</a:t>
            </a:r>
            <a:r>
              <a:rPr lang="en-US" altLang="zh-CN" sz="1800" dirty="0">
                <a:effectLst/>
                <a:ea typeface="等线" panose="02010600030101010101" pitchFamily="2" charset="-122"/>
                <a:cs typeface="Times New Roman" panose="02020603050405020304" pitchFamily="18" charset="0"/>
              </a:rPr>
              <a:t>(1:19)</a:t>
            </a:r>
            <a:r>
              <a:rPr lang="zh-CN" altLang="zh-CN" sz="1800" dirty="0">
                <a:effectLst/>
                <a:ea typeface="等线" panose="02010600030101010101" pitchFamily="2" charset="-122"/>
                <a:cs typeface="Times New Roman" panose="02020603050405020304" pitchFamily="18" charset="0"/>
              </a:rPr>
              <a:t>，可能会导致模型对于小样本特征学习不够</a:t>
            </a:r>
            <a:r>
              <a:rPr lang="zh-CN" altLang="en-US" sz="1800" dirty="0">
                <a:effectLst/>
                <a:ea typeface="等线" panose="02010600030101010101" pitchFamily="2" charset="-122"/>
                <a:cs typeface="Times New Roman" panose="02020603050405020304" pitchFamily="18" charset="0"/>
              </a:rPr>
              <a:t>，各自采取了一些应对策略。</a:t>
            </a:r>
            <a:endParaRPr lang="zh-CN" altLang="en-US" dirty="0"/>
          </a:p>
        </p:txBody>
      </p:sp>
      <p:graphicFrame>
        <p:nvGraphicFramePr>
          <p:cNvPr id="5" name="表格 4">
            <a:extLst>
              <a:ext uri="{FF2B5EF4-FFF2-40B4-BE49-F238E27FC236}">
                <a16:creationId xmlns:a16="http://schemas.microsoft.com/office/drawing/2014/main" id="{5F09D5CB-A66D-F6AD-952B-8DECE9DF23AC}"/>
              </a:ext>
            </a:extLst>
          </p:cNvPr>
          <p:cNvGraphicFramePr>
            <a:graphicFrameLocks noGrp="1"/>
          </p:cNvGraphicFramePr>
          <p:nvPr>
            <p:extLst>
              <p:ext uri="{D42A27DB-BD31-4B8C-83A1-F6EECF244321}">
                <p14:modId xmlns:p14="http://schemas.microsoft.com/office/powerpoint/2010/main" val="197731160"/>
              </p:ext>
            </p:extLst>
          </p:nvPr>
        </p:nvGraphicFramePr>
        <p:xfrm>
          <a:off x="6096000" y="2375388"/>
          <a:ext cx="5144933" cy="1433467"/>
        </p:xfrm>
        <a:graphic>
          <a:graphicData uri="http://schemas.openxmlformats.org/drawingml/2006/table">
            <a:tbl>
              <a:tblPr firstRow="1" firstCol="1" bandRow="1">
                <a:tableStyleId>{073A0DAA-6AF3-43AB-8588-CEC1D06C72B9}</a:tableStyleId>
              </a:tblPr>
              <a:tblGrid>
                <a:gridCol w="1469981">
                  <a:extLst>
                    <a:ext uri="{9D8B030D-6E8A-4147-A177-3AD203B41FA5}">
                      <a16:colId xmlns:a16="http://schemas.microsoft.com/office/drawing/2014/main" val="1046236796"/>
                    </a:ext>
                  </a:extLst>
                </a:gridCol>
                <a:gridCol w="694900">
                  <a:extLst>
                    <a:ext uri="{9D8B030D-6E8A-4147-A177-3AD203B41FA5}">
                      <a16:colId xmlns:a16="http://schemas.microsoft.com/office/drawing/2014/main" val="473851006"/>
                    </a:ext>
                  </a:extLst>
                </a:gridCol>
                <a:gridCol w="1189348">
                  <a:extLst>
                    <a:ext uri="{9D8B030D-6E8A-4147-A177-3AD203B41FA5}">
                      <a16:colId xmlns:a16="http://schemas.microsoft.com/office/drawing/2014/main" val="4043216277"/>
                    </a:ext>
                  </a:extLst>
                </a:gridCol>
                <a:gridCol w="1095804">
                  <a:extLst>
                    <a:ext uri="{9D8B030D-6E8A-4147-A177-3AD203B41FA5}">
                      <a16:colId xmlns:a16="http://schemas.microsoft.com/office/drawing/2014/main" val="3309929590"/>
                    </a:ext>
                  </a:extLst>
                </a:gridCol>
                <a:gridCol w="694900">
                  <a:extLst>
                    <a:ext uri="{9D8B030D-6E8A-4147-A177-3AD203B41FA5}">
                      <a16:colId xmlns:a16="http://schemas.microsoft.com/office/drawing/2014/main" val="2414325322"/>
                    </a:ext>
                  </a:extLst>
                </a:gridCol>
              </a:tblGrid>
              <a:tr h="208180">
                <a:tc>
                  <a:txBody>
                    <a:bodyPr/>
                    <a:lstStyle/>
                    <a:p>
                      <a:endParaRPr lang="zh-CN" sz="1050" kern="100">
                        <a:effectLst/>
                        <a:latin typeface="等线" panose="02010600030101010101" pitchFamily="2" charset="-122"/>
                        <a:ea typeface="等线" panose="02010600030101010101" pitchFamily="2" charset="-122"/>
                      </a:endParaRPr>
                    </a:p>
                  </a:txBody>
                  <a:tcPr marL="68580" marR="68580" marT="0" marB="0" anchor="b"/>
                </a:tc>
                <a:tc>
                  <a:txBody>
                    <a:bodyPr/>
                    <a:lstStyle/>
                    <a:p>
                      <a:pPr algn="l"/>
                      <a:r>
                        <a:rPr lang="en-US" sz="1100" kern="0">
                          <a:effectLst/>
                        </a:rPr>
                        <a:t>Accuracy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l"/>
                      <a:r>
                        <a:rPr lang="en-US" sz="1100" kern="0">
                          <a:effectLst/>
                        </a:rPr>
                        <a:t>Recall-Cold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l"/>
                      <a:r>
                        <a:rPr lang="en-US" sz="1100" kern="0">
                          <a:effectLst/>
                        </a:rPr>
                        <a:t>Recall-Normal</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l"/>
                      <a:r>
                        <a:rPr lang="en-US" sz="1100" kern="0">
                          <a:effectLst/>
                        </a:rPr>
                        <a:t>AUC</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4020608716"/>
                  </a:ext>
                </a:extLst>
              </a:tr>
              <a:tr h="208180">
                <a:tc>
                  <a:txBody>
                    <a:bodyPr/>
                    <a:lstStyle/>
                    <a:p>
                      <a:pPr algn="l"/>
                      <a:r>
                        <a:rPr lang="en-US" sz="1100" kern="0">
                          <a:effectLst/>
                        </a:rPr>
                        <a:t>NaiveBayes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0.792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0.341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0.815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0.64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1384571382"/>
                  </a:ext>
                </a:extLst>
              </a:tr>
              <a:tr h="208180">
                <a:tc>
                  <a:txBody>
                    <a:bodyPr/>
                    <a:lstStyle/>
                    <a:p>
                      <a:pPr algn="l"/>
                      <a:r>
                        <a:rPr lang="zh-CN" sz="1100" kern="0">
                          <a:effectLst/>
                        </a:rPr>
                        <a:t>采样</a:t>
                      </a:r>
                      <a:r>
                        <a:rPr lang="en-US" sz="1100" kern="0">
                          <a:effectLst/>
                        </a:rPr>
                        <a:t>+RandomForest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0.705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0.64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0.709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0.746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646412535"/>
                  </a:ext>
                </a:extLst>
              </a:tr>
              <a:tr h="208180">
                <a:tc>
                  <a:txBody>
                    <a:bodyPr/>
                    <a:lstStyle/>
                    <a:p>
                      <a:pPr algn="l"/>
                      <a:r>
                        <a:rPr lang="en-US" sz="1100" kern="0">
                          <a:effectLst/>
                        </a:rPr>
                        <a:t>SVM</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0.609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0.682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0.605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0.696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07319114"/>
                  </a:ext>
                </a:extLst>
              </a:tr>
              <a:tr h="392567">
                <a:tc>
                  <a:txBody>
                    <a:bodyPr/>
                    <a:lstStyle/>
                    <a:p>
                      <a:pPr algn="l"/>
                      <a:r>
                        <a:rPr lang="en-US" sz="1100" kern="0" dirty="0">
                          <a:effectLst/>
                        </a:rPr>
                        <a:t>Focal Loss + </a:t>
                      </a:r>
                      <a:r>
                        <a:rPr lang="zh-CN" sz="1100" kern="0" dirty="0">
                          <a:effectLst/>
                        </a:rPr>
                        <a:t>神经网络</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0.722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0.751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0.188</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dirty="0">
                          <a:solidFill>
                            <a:srgbClr val="FF0000"/>
                          </a:solidFill>
                          <a:effectLst/>
                        </a:rPr>
                        <a:t>0.522</a:t>
                      </a:r>
                      <a:endParaRPr lang="zh-CN" sz="1050" kern="100" dirty="0">
                        <a:solidFill>
                          <a:srgbClr val="FF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4056143817"/>
                  </a:ext>
                </a:extLst>
              </a:tr>
              <a:tr h="208180">
                <a:tc>
                  <a:txBody>
                    <a:bodyPr/>
                    <a:lstStyle/>
                    <a:p>
                      <a:pPr algn="l"/>
                      <a:r>
                        <a:rPr lang="en-US" sz="1100" kern="0">
                          <a:effectLst/>
                        </a:rPr>
                        <a:t>nnet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0.575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0.75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a:effectLst/>
                        </a:rPr>
                        <a:t>0.566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r"/>
                      <a:r>
                        <a:rPr lang="en-US" sz="1100" kern="0" dirty="0">
                          <a:effectLst/>
                        </a:rPr>
                        <a:t>0.724</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820480511"/>
                  </a:ext>
                </a:extLst>
              </a:tr>
            </a:tbl>
          </a:graphicData>
        </a:graphic>
      </p:graphicFrame>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19420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03</a:t>
              </a:r>
            </a:p>
          </p:txBody>
        </p:sp>
      </p:grpSp>
      <p:sp>
        <p:nvSpPr>
          <p:cNvPr id="6" name="文本框 5"/>
          <p:cNvSpPr txBox="1"/>
          <p:nvPr/>
        </p:nvSpPr>
        <p:spPr>
          <a:xfrm>
            <a:off x="1450975" y="197559"/>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随机森林优化</a:t>
            </a:r>
          </a:p>
        </p:txBody>
      </p:sp>
      <p:pic>
        <p:nvPicPr>
          <p:cNvPr id="12" name="图片 11"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
        <p:nvSpPr>
          <p:cNvPr id="5" name="矩形 4">
            <a:extLst>
              <a:ext uri="{FF2B5EF4-FFF2-40B4-BE49-F238E27FC236}">
                <a16:creationId xmlns:a16="http://schemas.microsoft.com/office/drawing/2014/main" id="{F574B78F-D3D8-3AF0-451A-9ED67E8C3DC7}"/>
              </a:ext>
            </a:extLst>
          </p:cNvPr>
          <p:cNvSpPr/>
          <p:nvPr/>
        </p:nvSpPr>
        <p:spPr>
          <a:xfrm>
            <a:off x="450850" y="1418476"/>
            <a:ext cx="3630930" cy="553085"/>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ct val="0"/>
              </a:spcBef>
              <a:spcAft>
                <a:spcPct val="35000"/>
              </a:spcAft>
            </a:pPr>
            <a:r>
              <a:rPr lang="zh-CN" altLang="en-US" sz="2400" b="1" kern="0" dirty="0">
                <a:solidFill>
                  <a:schemeClr val="bg1"/>
                </a:solidFill>
                <a:latin typeface="黑体" panose="02010609060101010101" charset="-122"/>
                <a:ea typeface="黑体" panose="02010609060101010101" charset="-122"/>
                <a:cs typeface="宋体" panose="02010600030101010101" pitchFamily="2" charset="-122"/>
                <a:sym typeface="+mn-ea"/>
              </a:rPr>
              <a:t>平衡采样</a:t>
            </a:r>
          </a:p>
        </p:txBody>
      </p:sp>
      <p:sp>
        <p:nvSpPr>
          <p:cNvPr id="8" name="文本框 7">
            <a:extLst>
              <a:ext uri="{FF2B5EF4-FFF2-40B4-BE49-F238E27FC236}">
                <a16:creationId xmlns:a16="http://schemas.microsoft.com/office/drawing/2014/main" id="{6C8B246B-EF41-35F5-236B-66F24F4DC57F}"/>
              </a:ext>
            </a:extLst>
          </p:cNvPr>
          <p:cNvSpPr txBox="1"/>
          <p:nvPr/>
        </p:nvSpPr>
        <p:spPr>
          <a:xfrm>
            <a:off x="450849" y="2278960"/>
            <a:ext cx="5375361" cy="1477328"/>
          </a:xfrm>
          <a:prstGeom prst="rect">
            <a:avLst/>
          </a:prstGeom>
          <a:noFill/>
        </p:spPr>
        <p:txBody>
          <a:bodyPr wrap="square">
            <a:spAutoFit/>
          </a:bodyPr>
          <a:lstStyle/>
          <a:p>
            <a:pPr indent="266700"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ROSE</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包提供了四种采样方法，对大样本的欠采样、对小样本的过采样、同时使用欠采样和过采样的双向采样以及基于原始数据的人工数据合成方法，同时方法中伴有参数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p</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，代表小样本在采样后在总体中的占比。</a:t>
            </a:r>
          </a:p>
        </p:txBody>
      </p:sp>
      <p:sp>
        <p:nvSpPr>
          <p:cNvPr id="10" name="文本框 9">
            <a:extLst>
              <a:ext uri="{FF2B5EF4-FFF2-40B4-BE49-F238E27FC236}">
                <a16:creationId xmlns:a16="http://schemas.microsoft.com/office/drawing/2014/main" id="{91BD208B-20C0-3C3E-B1F5-5DB275D3E91B}"/>
              </a:ext>
            </a:extLst>
          </p:cNvPr>
          <p:cNvSpPr txBox="1"/>
          <p:nvPr/>
        </p:nvSpPr>
        <p:spPr>
          <a:xfrm>
            <a:off x="450849" y="4155323"/>
            <a:ext cx="5375361" cy="923330"/>
          </a:xfrm>
          <a:prstGeom prst="rect">
            <a:avLst/>
          </a:prstGeom>
          <a:noFill/>
        </p:spPr>
        <p:txBody>
          <a:bodyPr wrap="square">
            <a:spAutoFit/>
          </a:bodyPr>
          <a:lstStyle/>
          <a:p>
            <a:r>
              <a:rPr lang="zh-CN" altLang="zh-CN" sz="1800" dirty="0">
                <a:effectLst/>
                <a:ea typeface="等线" panose="02010600030101010101" pitchFamily="2" charset="-122"/>
                <a:cs typeface="Times New Roman" panose="02020603050405020304" pitchFamily="18" charset="0"/>
              </a:rPr>
              <a:t>在模型拟合前，针对采样方法以及参数</a:t>
            </a:r>
            <a:r>
              <a:rPr lang="en-US" altLang="zh-CN" sz="1800" dirty="0">
                <a:effectLst/>
                <a:ea typeface="等线" panose="02010600030101010101" pitchFamily="2" charset="-122"/>
                <a:cs typeface="Times New Roman" panose="02020603050405020304" pitchFamily="18" charset="0"/>
              </a:rPr>
              <a:t>p(0.2-0.8)</a:t>
            </a:r>
            <a:r>
              <a:rPr lang="zh-CN" altLang="zh-CN" sz="1800" dirty="0">
                <a:effectLst/>
                <a:ea typeface="等线" panose="02010600030101010101" pitchFamily="2" charset="-122"/>
                <a:cs typeface="Times New Roman" panose="02020603050405020304" pitchFamily="18" charset="0"/>
              </a:rPr>
              <a:t>进行了遍历搜索，并采用</a:t>
            </a:r>
            <a:r>
              <a:rPr lang="en-US" altLang="zh-CN" sz="1800" dirty="0">
                <a:effectLst/>
                <a:ea typeface="等线" panose="02010600030101010101" pitchFamily="2" charset="-122"/>
                <a:cs typeface="Times New Roman" panose="02020603050405020304" pitchFamily="18" charset="0"/>
              </a:rPr>
              <a:t>C5.0</a:t>
            </a:r>
            <a:r>
              <a:rPr lang="zh-CN" altLang="zh-CN" sz="1800" dirty="0">
                <a:effectLst/>
                <a:ea typeface="等线" panose="02010600030101010101" pitchFamily="2" charset="-122"/>
                <a:cs typeface="Times New Roman" panose="02020603050405020304" pitchFamily="18" charset="0"/>
              </a:rPr>
              <a:t>在采样后数据集上进行拟合，用测试集中的</a:t>
            </a:r>
            <a:r>
              <a:rPr lang="en-US" altLang="zh-CN" sz="1800" dirty="0">
                <a:effectLst/>
                <a:ea typeface="等线" panose="02010600030101010101" pitchFamily="2" charset="-122"/>
                <a:cs typeface="Times New Roman" panose="02020603050405020304" pitchFamily="18" charset="0"/>
              </a:rPr>
              <a:t>AUC</a:t>
            </a:r>
            <a:r>
              <a:rPr lang="zh-CN" altLang="zh-CN" sz="1800" dirty="0">
                <a:effectLst/>
                <a:ea typeface="等线" panose="02010600030101010101" pitchFamily="2" charset="-122"/>
                <a:cs typeface="Times New Roman" panose="02020603050405020304" pitchFamily="18" charset="0"/>
              </a:rPr>
              <a:t>值对最优参数进行选择</a:t>
            </a:r>
            <a:endParaRPr lang="zh-CN" altLang="en-US" dirty="0"/>
          </a:p>
        </p:txBody>
      </p:sp>
      <p:pic>
        <p:nvPicPr>
          <p:cNvPr id="14" name="图片 13">
            <a:extLst>
              <a:ext uri="{FF2B5EF4-FFF2-40B4-BE49-F238E27FC236}">
                <a16:creationId xmlns:a16="http://schemas.microsoft.com/office/drawing/2014/main" id="{6AA7B453-39A1-EACC-CFBF-D9F3BE4CD847}"/>
              </a:ext>
            </a:extLst>
          </p:cNvPr>
          <p:cNvPicPr>
            <a:picLocks noChangeAspect="1"/>
          </p:cNvPicPr>
          <p:nvPr/>
        </p:nvPicPr>
        <p:blipFill>
          <a:blip r:embed="rId5"/>
          <a:stretch>
            <a:fillRect/>
          </a:stretch>
        </p:blipFill>
        <p:spPr>
          <a:xfrm>
            <a:off x="6365792" y="2167536"/>
            <a:ext cx="5274310" cy="3008630"/>
          </a:xfrm>
          <a:prstGeom prst="rect">
            <a:avLst/>
          </a:prstGeom>
        </p:spPr>
      </p:pic>
      <p:sp>
        <p:nvSpPr>
          <p:cNvPr id="19" name="文本框 18">
            <a:extLst>
              <a:ext uri="{FF2B5EF4-FFF2-40B4-BE49-F238E27FC236}">
                <a16:creationId xmlns:a16="http://schemas.microsoft.com/office/drawing/2014/main" id="{39A92D1B-0C4F-632D-8DE6-942795FB3574}"/>
              </a:ext>
            </a:extLst>
          </p:cNvPr>
          <p:cNvSpPr txBox="1"/>
          <p:nvPr/>
        </p:nvSpPr>
        <p:spPr>
          <a:xfrm>
            <a:off x="6381750" y="1095310"/>
            <a:ext cx="6094970" cy="646331"/>
          </a:xfrm>
          <a:prstGeom prst="rect">
            <a:avLst/>
          </a:prstGeom>
          <a:noFill/>
        </p:spPr>
        <p:txBody>
          <a:bodyPr wrap="square">
            <a:spAutoFit/>
          </a:bodyPr>
          <a:lstStyle/>
          <a:p>
            <a:r>
              <a:rPr lang="zh-CN" altLang="zh-CN" sz="1800" dirty="0">
                <a:effectLst/>
                <a:ea typeface="等线" panose="02010600030101010101" pitchFamily="2" charset="-122"/>
                <a:cs typeface="Times New Roman" panose="02020603050405020304" pitchFamily="18" charset="0"/>
              </a:rPr>
              <a:t>欠采样</a:t>
            </a:r>
            <a:r>
              <a:rPr lang="en-US" altLang="zh-CN" sz="1800" dirty="0">
                <a:effectLst/>
                <a:ea typeface="等线" panose="02010600030101010101" pitchFamily="2" charset="-122"/>
                <a:cs typeface="Times New Roman" panose="02020603050405020304" pitchFamily="18" charset="0"/>
              </a:rPr>
              <a:t>+p=0.46</a:t>
            </a:r>
          </a:p>
          <a:p>
            <a:r>
              <a:rPr lang="zh-CN" altLang="en-US" dirty="0">
                <a:ea typeface="等线" panose="02010600030101010101" pitchFamily="2" charset="-122"/>
                <a:cs typeface="Times New Roman" panose="02020603050405020304" pitchFamily="18" charset="0"/>
              </a:rPr>
              <a:t>样本数：</a:t>
            </a:r>
            <a:r>
              <a:rPr lang="en-US" altLang="zh-CN" dirty="0">
                <a:ea typeface="等线" panose="02010600030101010101" pitchFamily="2" charset="-122"/>
                <a:cs typeface="Times New Roman" panose="02020603050405020304" pitchFamily="18" charset="0"/>
              </a:rPr>
              <a:t>1755</a:t>
            </a:r>
            <a:endParaRPr lang="zh-CN" altLang="en-US" dirty="0"/>
          </a:p>
        </p:txBody>
      </p:sp>
      <p:sp>
        <p:nvSpPr>
          <p:cNvPr id="30" name="矩形 29">
            <a:extLst>
              <a:ext uri="{FF2B5EF4-FFF2-40B4-BE49-F238E27FC236}">
                <a16:creationId xmlns:a16="http://schemas.microsoft.com/office/drawing/2014/main" id="{3968EFE0-22C3-BD2C-5E4A-DA317F6FB46B}"/>
              </a:ext>
            </a:extLst>
          </p:cNvPr>
          <p:cNvSpPr/>
          <p:nvPr/>
        </p:nvSpPr>
        <p:spPr>
          <a:xfrm>
            <a:off x="450849" y="5261427"/>
            <a:ext cx="3630930" cy="553085"/>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ct val="0"/>
              </a:spcBef>
              <a:spcAft>
                <a:spcPct val="35000"/>
              </a:spcAft>
            </a:pPr>
            <a:r>
              <a:rPr lang="zh-CN" altLang="en-US" sz="2400" b="1" kern="0" dirty="0">
                <a:solidFill>
                  <a:schemeClr val="bg1"/>
                </a:solidFill>
                <a:latin typeface="黑体" panose="02010609060101010101" charset="-122"/>
                <a:ea typeface="黑体" panose="02010609060101010101" charset="-122"/>
                <a:cs typeface="宋体" panose="02010600030101010101" pitchFamily="2" charset="-122"/>
                <a:sym typeface="+mn-ea"/>
              </a:rPr>
              <a:t>采样前后效果对比</a:t>
            </a:r>
          </a:p>
        </p:txBody>
      </p:sp>
      <p:graphicFrame>
        <p:nvGraphicFramePr>
          <p:cNvPr id="31" name="表格 30">
            <a:extLst>
              <a:ext uri="{FF2B5EF4-FFF2-40B4-BE49-F238E27FC236}">
                <a16:creationId xmlns:a16="http://schemas.microsoft.com/office/drawing/2014/main" id="{10EFF343-FE81-E9C1-7EB2-F58040A22175}"/>
              </a:ext>
            </a:extLst>
          </p:cNvPr>
          <p:cNvGraphicFramePr>
            <a:graphicFrameLocks noGrp="1"/>
          </p:cNvGraphicFramePr>
          <p:nvPr>
            <p:extLst>
              <p:ext uri="{D42A27DB-BD31-4B8C-83A1-F6EECF244321}">
                <p14:modId xmlns:p14="http://schemas.microsoft.com/office/powerpoint/2010/main" val="3524614801"/>
              </p:ext>
            </p:extLst>
          </p:nvPr>
        </p:nvGraphicFramePr>
        <p:xfrm>
          <a:off x="6271577" y="5886450"/>
          <a:ext cx="5284470" cy="523240"/>
        </p:xfrm>
        <a:graphic>
          <a:graphicData uri="http://schemas.openxmlformats.org/drawingml/2006/table">
            <a:tbl>
              <a:tblPr firstRow="1" firstCol="1" bandRow="1">
                <a:tableStyleId>{073A0DAA-6AF3-43AB-8588-CEC1D06C72B9}</a:tableStyleId>
              </a:tblPr>
              <a:tblGrid>
                <a:gridCol w="791845">
                  <a:extLst>
                    <a:ext uri="{9D8B030D-6E8A-4147-A177-3AD203B41FA5}">
                      <a16:colId xmlns:a16="http://schemas.microsoft.com/office/drawing/2014/main" val="959811716"/>
                    </a:ext>
                  </a:extLst>
                </a:gridCol>
                <a:gridCol w="680720">
                  <a:extLst>
                    <a:ext uri="{9D8B030D-6E8A-4147-A177-3AD203B41FA5}">
                      <a16:colId xmlns:a16="http://schemas.microsoft.com/office/drawing/2014/main" val="454872780"/>
                    </a:ext>
                  </a:extLst>
                </a:gridCol>
                <a:gridCol w="680720">
                  <a:extLst>
                    <a:ext uri="{9D8B030D-6E8A-4147-A177-3AD203B41FA5}">
                      <a16:colId xmlns:a16="http://schemas.microsoft.com/office/drawing/2014/main" val="1417966582"/>
                    </a:ext>
                  </a:extLst>
                </a:gridCol>
                <a:gridCol w="488950">
                  <a:extLst>
                    <a:ext uri="{9D8B030D-6E8A-4147-A177-3AD203B41FA5}">
                      <a16:colId xmlns:a16="http://schemas.microsoft.com/office/drawing/2014/main" val="1648377867"/>
                    </a:ext>
                  </a:extLst>
                </a:gridCol>
                <a:gridCol w="791845">
                  <a:extLst>
                    <a:ext uri="{9D8B030D-6E8A-4147-A177-3AD203B41FA5}">
                      <a16:colId xmlns:a16="http://schemas.microsoft.com/office/drawing/2014/main" val="2616054627"/>
                    </a:ext>
                  </a:extLst>
                </a:gridCol>
                <a:gridCol w="680720">
                  <a:extLst>
                    <a:ext uri="{9D8B030D-6E8A-4147-A177-3AD203B41FA5}">
                      <a16:colId xmlns:a16="http://schemas.microsoft.com/office/drawing/2014/main" val="3239788483"/>
                    </a:ext>
                  </a:extLst>
                </a:gridCol>
                <a:gridCol w="680720">
                  <a:extLst>
                    <a:ext uri="{9D8B030D-6E8A-4147-A177-3AD203B41FA5}">
                      <a16:colId xmlns:a16="http://schemas.microsoft.com/office/drawing/2014/main" val="1374874880"/>
                    </a:ext>
                  </a:extLst>
                </a:gridCol>
                <a:gridCol w="488950">
                  <a:extLst>
                    <a:ext uri="{9D8B030D-6E8A-4147-A177-3AD203B41FA5}">
                      <a16:colId xmlns:a16="http://schemas.microsoft.com/office/drawing/2014/main" val="73703469"/>
                    </a:ext>
                  </a:extLst>
                </a:gridCol>
              </a:tblGrid>
              <a:tr h="114257">
                <a:tc gridSpan="4">
                  <a:txBody>
                    <a:bodyPr/>
                    <a:lstStyle/>
                    <a:p>
                      <a:pPr algn="ctr"/>
                      <a:r>
                        <a:rPr lang="en-US" sz="1100" kern="0" dirty="0">
                          <a:effectLst/>
                        </a:rPr>
                        <a:t>Unbalanced</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algn="ctr"/>
                      <a:r>
                        <a:rPr lang="en-US" sz="1100" kern="0" dirty="0">
                          <a:effectLst/>
                        </a:rPr>
                        <a:t>Balanced(Under Method)</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169898213"/>
                  </a:ext>
                </a:extLst>
              </a:tr>
              <a:tr h="177800">
                <a:tc>
                  <a:txBody>
                    <a:bodyPr/>
                    <a:lstStyle/>
                    <a:p>
                      <a:pPr algn="l"/>
                      <a:r>
                        <a:rPr lang="en-US" sz="1100" kern="0">
                          <a:effectLst/>
                        </a:rPr>
                        <a:t>Accuracy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a:effectLst/>
                        </a:rPr>
                        <a:t>Recall 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a:effectLst/>
                        </a:rPr>
                        <a:t>Recall 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a:effectLst/>
                        </a:rPr>
                        <a:t>AUC</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a:effectLst/>
                        </a:rPr>
                        <a:t>Accuracy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dirty="0">
                          <a:effectLst/>
                        </a:rPr>
                        <a:t>Recall 1</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dirty="0">
                          <a:effectLst/>
                        </a:rPr>
                        <a:t>Recall 2</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a:effectLst/>
                        </a:rPr>
                        <a:t>AUC</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73373655"/>
                  </a:ext>
                </a:extLst>
              </a:tr>
              <a:tr h="177800">
                <a:tc>
                  <a:txBody>
                    <a:bodyPr/>
                    <a:lstStyle/>
                    <a:p>
                      <a:pPr algn="l"/>
                      <a:r>
                        <a:rPr lang="en-US" sz="1100" kern="0">
                          <a:effectLst/>
                        </a:rPr>
                        <a:t>0.951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a:effectLst/>
                        </a:rPr>
                        <a:t>0.033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a:effectLst/>
                        </a:rPr>
                        <a:t>0.999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a:effectLst/>
                        </a:rPr>
                        <a:t>0.516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a:effectLst/>
                        </a:rPr>
                        <a:t>0.706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a:effectLst/>
                        </a:rPr>
                        <a:t>0.623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a:effectLst/>
                        </a:rPr>
                        <a:t>0.710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100" kern="0" dirty="0">
                          <a:effectLst/>
                        </a:rPr>
                        <a:t>0.666</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16664601"/>
                  </a:ext>
                </a:extLst>
              </a:tr>
            </a:tbl>
          </a:graphicData>
        </a:graphic>
      </p:graphicFrame>
      <p:sp>
        <p:nvSpPr>
          <p:cNvPr id="32" name="文本框 31">
            <a:extLst>
              <a:ext uri="{FF2B5EF4-FFF2-40B4-BE49-F238E27FC236}">
                <a16:creationId xmlns:a16="http://schemas.microsoft.com/office/drawing/2014/main" id="{4DD656A9-846D-780D-D323-DB4C6DD6DA63}"/>
              </a:ext>
            </a:extLst>
          </p:cNvPr>
          <p:cNvSpPr txBox="1"/>
          <p:nvPr/>
        </p:nvSpPr>
        <p:spPr>
          <a:xfrm>
            <a:off x="450849" y="6173899"/>
            <a:ext cx="5375361" cy="369332"/>
          </a:xfrm>
          <a:prstGeom prst="rect">
            <a:avLst/>
          </a:prstGeom>
          <a:noFill/>
        </p:spPr>
        <p:txBody>
          <a:bodyPr wrap="square">
            <a:spAutoFit/>
          </a:bodyPr>
          <a:lstStyle/>
          <a:p>
            <a:r>
              <a:rPr lang="zh-CN" altLang="zh-CN" sz="1800" dirty="0">
                <a:effectLst/>
                <a:ea typeface="等线" panose="02010600030101010101" pitchFamily="2" charset="-122"/>
                <a:cs typeface="Times New Roman" panose="02020603050405020304" pitchFamily="18" charset="0"/>
              </a:rPr>
              <a:t>非平衡训练集并不能很好地学习小样本的特征</a:t>
            </a:r>
            <a:endParaRPr lang="zh-CN" altLang="en-US" dirty="0"/>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0423A60-3D4C-4E1F-C428-1B4BFBE2E946}"/>
              </a:ext>
            </a:extLst>
          </p:cNvPr>
          <p:cNvGrpSpPr/>
          <p:nvPr/>
        </p:nvGrpSpPr>
        <p:grpSpPr>
          <a:xfrm>
            <a:off x="269875" y="355498"/>
            <a:ext cx="1181100" cy="819150"/>
            <a:chOff x="219075" y="361950"/>
            <a:chExt cx="1181100" cy="819150"/>
          </a:xfrm>
          <a:solidFill>
            <a:srgbClr val="6E0F6D"/>
          </a:solidFill>
        </p:grpSpPr>
        <p:sp>
          <p:nvSpPr>
            <p:cNvPr id="3" name="矩形 2">
              <a:extLst>
                <a:ext uri="{FF2B5EF4-FFF2-40B4-BE49-F238E27FC236}">
                  <a16:creationId xmlns:a16="http://schemas.microsoft.com/office/drawing/2014/main" id="{2F14592C-623C-7919-0900-B2733CC68729}"/>
                </a:ext>
              </a:extLst>
            </p:cNvPr>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E1BE9F5-0AE3-8B42-4F39-EFBA0E400087}"/>
                </a:ext>
              </a:extLst>
            </p:cNvPr>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00</a:t>
              </a:r>
              <a:endParaRPr lang="zh-CN" altLang="en-US"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endParaRPr>
            </a:p>
          </p:txBody>
        </p:sp>
      </p:grpSp>
      <p:sp>
        <p:nvSpPr>
          <p:cNvPr id="5" name="文本框 4">
            <a:extLst>
              <a:ext uri="{FF2B5EF4-FFF2-40B4-BE49-F238E27FC236}">
                <a16:creationId xmlns:a16="http://schemas.microsoft.com/office/drawing/2014/main" id="{09D9B58B-1E6B-4702-C38D-C16E92F40C20}"/>
              </a:ext>
            </a:extLst>
          </p:cNvPr>
          <p:cNvSpPr txBox="1"/>
          <p:nvPr/>
        </p:nvSpPr>
        <p:spPr>
          <a:xfrm>
            <a:off x="1450975" y="412115"/>
            <a:ext cx="4930775" cy="707886"/>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小组分工</a:t>
            </a:r>
          </a:p>
        </p:txBody>
      </p:sp>
      <p:pic>
        <p:nvPicPr>
          <p:cNvPr id="6" name="图片 5" descr="03校标，中、英文校名组合">
            <a:extLst>
              <a:ext uri="{FF2B5EF4-FFF2-40B4-BE49-F238E27FC236}">
                <a16:creationId xmlns:a16="http://schemas.microsoft.com/office/drawing/2014/main" id="{37B40B9B-FF6D-DDF8-BB8B-303FFF111812}"/>
              </a:ext>
            </a:extLst>
          </p:cNvPr>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graphicFrame>
        <p:nvGraphicFramePr>
          <p:cNvPr id="10" name="表格 9">
            <a:extLst>
              <a:ext uri="{FF2B5EF4-FFF2-40B4-BE49-F238E27FC236}">
                <a16:creationId xmlns:a16="http://schemas.microsoft.com/office/drawing/2014/main" id="{9CA633DC-8A8B-8553-239A-E3E63306920D}"/>
              </a:ext>
            </a:extLst>
          </p:cNvPr>
          <p:cNvGraphicFramePr>
            <a:graphicFrameLocks noGrp="1"/>
          </p:cNvGraphicFramePr>
          <p:nvPr>
            <p:extLst>
              <p:ext uri="{D42A27DB-BD31-4B8C-83A1-F6EECF244321}">
                <p14:modId xmlns:p14="http://schemas.microsoft.com/office/powerpoint/2010/main" val="3379886331"/>
              </p:ext>
            </p:extLst>
          </p:nvPr>
        </p:nvGraphicFramePr>
        <p:xfrm>
          <a:off x="1876510" y="2179252"/>
          <a:ext cx="8438979" cy="3356576"/>
        </p:xfrm>
        <a:graphic>
          <a:graphicData uri="http://schemas.openxmlformats.org/drawingml/2006/table">
            <a:tbl>
              <a:tblPr>
                <a:tableStyleId>{5C22544A-7EE6-4342-B048-85BDC9FD1C3A}</a:tableStyleId>
              </a:tblPr>
              <a:tblGrid>
                <a:gridCol w="1442105">
                  <a:extLst>
                    <a:ext uri="{9D8B030D-6E8A-4147-A177-3AD203B41FA5}">
                      <a16:colId xmlns:a16="http://schemas.microsoft.com/office/drawing/2014/main" val="2435080783"/>
                    </a:ext>
                  </a:extLst>
                </a:gridCol>
                <a:gridCol w="6996874">
                  <a:extLst>
                    <a:ext uri="{9D8B030D-6E8A-4147-A177-3AD203B41FA5}">
                      <a16:colId xmlns:a16="http://schemas.microsoft.com/office/drawing/2014/main" val="1462001206"/>
                    </a:ext>
                  </a:extLst>
                </a:gridCol>
              </a:tblGrid>
              <a:tr h="839144">
                <a:tc>
                  <a:txBody>
                    <a:bodyPr/>
                    <a:lstStyle/>
                    <a:p>
                      <a:pPr algn="ctr" fontAlgn="ctr"/>
                      <a:r>
                        <a:rPr lang="zh-CN" altLang="en-US" sz="1600" u="none" strike="noStrike">
                          <a:effectLst/>
                        </a:rPr>
                        <a:t>成员</a:t>
                      </a:r>
                      <a:endParaRPr lang="zh-CN" altLang="en-US" sz="16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tc>
                <a:tc>
                  <a:txBody>
                    <a:bodyPr/>
                    <a:lstStyle/>
                    <a:p>
                      <a:pPr algn="ctr" fontAlgn="ctr"/>
                      <a:r>
                        <a:rPr lang="zh-CN" altLang="en-US" sz="1600" u="none" strike="noStrike" dirty="0">
                          <a:effectLst/>
                        </a:rPr>
                        <a:t>分工</a:t>
                      </a:r>
                      <a:endParaRPr lang="zh-CN" altLang="en-US" sz="16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tc>
                <a:extLst>
                  <a:ext uri="{0D108BD9-81ED-4DB2-BD59-A6C34878D82A}">
                    <a16:rowId xmlns:a16="http://schemas.microsoft.com/office/drawing/2014/main" val="3239547461"/>
                  </a:ext>
                </a:extLst>
              </a:tr>
              <a:tr h="839144">
                <a:tc>
                  <a:txBody>
                    <a:bodyPr/>
                    <a:lstStyle/>
                    <a:p>
                      <a:pPr algn="ctr" fontAlgn="ctr"/>
                      <a:r>
                        <a:rPr lang="zh-CN" altLang="en-US" sz="1600" u="none" strike="noStrike">
                          <a:effectLst/>
                        </a:rPr>
                        <a:t>胡涂</a:t>
                      </a:r>
                      <a:endParaRPr lang="zh-CN" altLang="en-US" sz="16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tc>
                <a:tc>
                  <a:txBody>
                    <a:bodyPr/>
                    <a:lstStyle/>
                    <a:p>
                      <a:pPr algn="ctr" fontAlgn="ctr"/>
                      <a:r>
                        <a:rPr lang="zh-CN" altLang="en-US" sz="1600" u="none" strike="noStrike" dirty="0">
                          <a:effectLst/>
                        </a:rPr>
                        <a:t>研究思路构建、标题特征构建、随机森林、模型解释</a:t>
                      </a:r>
                      <a:endParaRPr lang="zh-CN" altLang="en-US" sz="16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tc>
                <a:extLst>
                  <a:ext uri="{0D108BD9-81ED-4DB2-BD59-A6C34878D82A}">
                    <a16:rowId xmlns:a16="http://schemas.microsoft.com/office/drawing/2014/main" val="3718651207"/>
                  </a:ext>
                </a:extLst>
              </a:tr>
              <a:tr h="839144">
                <a:tc>
                  <a:txBody>
                    <a:bodyPr/>
                    <a:lstStyle/>
                    <a:p>
                      <a:pPr algn="ctr" fontAlgn="ctr"/>
                      <a:r>
                        <a:rPr lang="zh-CN" altLang="en-US" sz="1600" u="none" strike="noStrike">
                          <a:effectLst/>
                        </a:rPr>
                        <a:t>郑宇</a:t>
                      </a:r>
                      <a:endParaRPr lang="zh-CN" altLang="en-US" sz="16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tc>
                <a:tc>
                  <a:txBody>
                    <a:bodyPr/>
                    <a:lstStyle/>
                    <a:p>
                      <a:pPr algn="ctr" fontAlgn="ctr"/>
                      <a:r>
                        <a:rPr lang="zh-CN" altLang="en-US" sz="1600" u="none" strike="noStrike" dirty="0">
                          <a:effectLst/>
                        </a:rPr>
                        <a:t>爬虫、正文特征构建、</a:t>
                      </a:r>
                      <a:r>
                        <a:rPr lang="en-US" sz="1600" u="none" strike="noStrike" dirty="0">
                          <a:effectLst/>
                        </a:rPr>
                        <a:t>SVM</a:t>
                      </a:r>
                      <a:endParaRPr lang="en-US" sz="16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tc>
                <a:extLst>
                  <a:ext uri="{0D108BD9-81ED-4DB2-BD59-A6C34878D82A}">
                    <a16:rowId xmlns:a16="http://schemas.microsoft.com/office/drawing/2014/main" val="3897867272"/>
                  </a:ext>
                </a:extLst>
              </a:tr>
              <a:tr h="839144">
                <a:tc>
                  <a:txBody>
                    <a:bodyPr/>
                    <a:lstStyle/>
                    <a:p>
                      <a:pPr algn="ctr" fontAlgn="ctr"/>
                      <a:r>
                        <a:rPr lang="zh-CN" altLang="en-US" sz="1600" u="none" strike="noStrike">
                          <a:effectLst/>
                        </a:rPr>
                        <a:t>邓雨茵</a:t>
                      </a:r>
                      <a:endParaRPr lang="zh-CN" altLang="en-US" sz="1600" b="0" i="0" u="none" strike="noStrike">
                        <a:solidFill>
                          <a:srgbClr val="000000"/>
                        </a:solidFill>
                        <a:effectLst/>
                        <a:latin typeface="等线" panose="02010600030101010101" pitchFamily="2" charset="-122"/>
                        <a:ea typeface="等线" panose="02010600030101010101" pitchFamily="2" charset="-122"/>
                      </a:endParaRPr>
                    </a:p>
                  </a:txBody>
                  <a:tcPr marL="6350" marR="6350" marT="6350" marB="0" anchor="ctr"/>
                </a:tc>
                <a:tc>
                  <a:txBody>
                    <a:bodyPr/>
                    <a:lstStyle/>
                    <a:p>
                      <a:pPr algn="ctr" fontAlgn="ctr"/>
                      <a:r>
                        <a:rPr lang="zh-CN" altLang="en-US" sz="1600" u="none" strike="noStrike" dirty="0">
                          <a:effectLst/>
                        </a:rPr>
                        <a:t>时间特征构建、神经网络</a:t>
                      </a:r>
                      <a:endParaRPr lang="zh-CN" altLang="en-US" sz="1600" b="0" i="0" u="none" strike="noStrike" dirty="0">
                        <a:solidFill>
                          <a:srgbClr val="000000"/>
                        </a:solidFill>
                        <a:effectLst/>
                        <a:latin typeface="等线" panose="02010600030101010101" pitchFamily="2" charset="-122"/>
                        <a:ea typeface="等线" panose="02010600030101010101" pitchFamily="2" charset="-122"/>
                      </a:endParaRPr>
                    </a:p>
                  </a:txBody>
                  <a:tcPr marL="6350" marR="6350" marT="6350" marB="0" anchor="ctr"/>
                </a:tc>
                <a:extLst>
                  <a:ext uri="{0D108BD9-81ED-4DB2-BD59-A6C34878D82A}">
                    <a16:rowId xmlns:a16="http://schemas.microsoft.com/office/drawing/2014/main" val="2989211581"/>
                  </a:ext>
                </a:extLst>
              </a:tr>
            </a:tbl>
          </a:graphicData>
        </a:graphic>
      </p:graphicFrame>
    </p:spTree>
    <p:extLst>
      <p:ext uri="{BB962C8B-B14F-4D97-AF65-F5344CB8AC3E}">
        <p14:creationId xmlns:p14="http://schemas.microsoft.com/office/powerpoint/2010/main" val="10331358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17E0F139-EBA8-3C0D-BFB7-6D3F5FBFD899}"/>
              </a:ext>
            </a:extLst>
          </p:cNvPr>
          <p:cNvGrpSpPr/>
          <p:nvPr/>
        </p:nvGrpSpPr>
        <p:grpSpPr>
          <a:xfrm>
            <a:off x="269875" y="194208"/>
            <a:ext cx="1181100" cy="819150"/>
            <a:chOff x="219075" y="361950"/>
            <a:chExt cx="1181100" cy="819150"/>
          </a:xfrm>
          <a:solidFill>
            <a:srgbClr val="6E0F6D"/>
          </a:solidFill>
        </p:grpSpPr>
        <p:sp>
          <p:nvSpPr>
            <p:cNvPr id="4" name="矩形 3">
              <a:extLst>
                <a:ext uri="{FF2B5EF4-FFF2-40B4-BE49-F238E27FC236}">
                  <a16:creationId xmlns:a16="http://schemas.microsoft.com/office/drawing/2014/main" id="{DD82F698-52ED-73AC-D8A6-F4837FFEDA31}"/>
                </a:ext>
              </a:extLst>
            </p:cNvPr>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5" name="文本框 4">
              <a:extLst>
                <a:ext uri="{FF2B5EF4-FFF2-40B4-BE49-F238E27FC236}">
                  <a16:creationId xmlns:a16="http://schemas.microsoft.com/office/drawing/2014/main" id="{4AFE0372-9B47-A4FA-0423-02BC934F5826}"/>
                </a:ext>
              </a:extLst>
            </p:cNvPr>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03</a:t>
              </a:r>
            </a:p>
          </p:txBody>
        </p:sp>
      </p:grpSp>
      <p:sp>
        <p:nvSpPr>
          <p:cNvPr id="6" name="文本框 5">
            <a:extLst>
              <a:ext uri="{FF2B5EF4-FFF2-40B4-BE49-F238E27FC236}">
                <a16:creationId xmlns:a16="http://schemas.microsoft.com/office/drawing/2014/main" id="{DAE9B116-ABA6-5BA6-5F2E-136191210F7A}"/>
              </a:ext>
            </a:extLst>
          </p:cNvPr>
          <p:cNvSpPr txBox="1"/>
          <p:nvPr/>
        </p:nvSpPr>
        <p:spPr>
          <a:xfrm>
            <a:off x="1450975" y="197559"/>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随机森林优化</a:t>
            </a:r>
          </a:p>
        </p:txBody>
      </p:sp>
      <p:pic>
        <p:nvPicPr>
          <p:cNvPr id="7" name="图片 6" descr="03校标，中、英文校名组合">
            <a:extLst>
              <a:ext uri="{FF2B5EF4-FFF2-40B4-BE49-F238E27FC236}">
                <a16:creationId xmlns:a16="http://schemas.microsoft.com/office/drawing/2014/main" id="{216A27D1-D89D-E363-60A2-8682AF12E383}"/>
              </a:ext>
            </a:extLst>
          </p:cNvPr>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
        <p:nvSpPr>
          <p:cNvPr id="15" name="矩形 14">
            <a:extLst>
              <a:ext uri="{FF2B5EF4-FFF2-40B4-BE49-F238E27FC236}">
                <a16:creationId xmlns:a16="http://schemas.microsoft.com/office/drawing/2014/main" id="{B36D7CDA-AEAB-9880-D2B0-9310FC2BC1F4}"/>
              </a:ext>
            </a:extLst>
          </p:cNvPr>
          <p:cNvSpPr/>
          <p:nvPr/>
        </p:nvSpPr>
        <p:spPr>
          <a:xfrm>
            <a:off x="450850" y="1491783"/>
            <a:ext cx="3630930" cy="553085"/>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ct val="0"/>
              </a:spcBef>
              <a:spcAft>
                <a:spcPct val="35000"/>
              </a:spcAft>
            </a:pPr>
            <a:r>
              <a:rPr lang="zh-CN" altLang="en-US" sz="2400" b="1" kern="0" dirty="0">
                <a:solidFill>
                  <a:schemeClr val="bg1"/>
                </a:solidFill>
                <a:latin typeface="黑体" panose="02010609060101010101" charset="-122"/>
                <a:ea typeface="黑体" panose="02010609060101010101" charset="-122"/>
                <a:cs typeface="宋体" panose="02010600030101010101" pitchFamily="2" charset="-122"/>
                <a:sym typeface="+mn-ea"/>
              </a:rPr>
              <a:t>调参过程</a:t>
            </a:r>
          </a:p>
        </p:txBody>
      </p:sp>
      <p:sp>
        <p:nvSpPr>
          <p:cNvPr id="21" name="文本框 20">
            <a:extLst>
              <a:ext uri="{FF2B5EF4-FFF2-40B4-BE49-F238E27FC236}">
                <a16:creationId xmlns:a16="http://schemas.microsoft.com/office/drawing/2014/main" id="{1750E3CF-3939-32C2-AB7D-36FDFC4F645A}"/>
              </a:ext>
            </a:extLst>
          </p:cNvPr>
          <p:cNvSpPr txBox="1"/>
          <p:nvPr/>
        </p:nvSpPr>
        <p:spPr>
          <a:xfrm>
            <a:off x="450850" y="2505670"/>
            <a:ext cx="5645150" cy="923330"/>
          </a:xfrm>
          <a:prstGeom prst="rect">
            <a:avLst/>
          </a:prstGeom>
          <a:noFill/>
        </p:spPr>
        <p:txBody>
          <a:bodyPr wrap="square">
            <a:spAutoFit/>
          </a:bodyPr>
          <a:lstStyle/>
          <a:p>
            <a:r>
              <a:rPr lang="zh-CN" altLang="zh-CN" sz="1800" dirty="0">
                <a:effectLst/>
                <a:ea typeface="等线" panose="02010600030101010101" pitchFamily="2" charset="-122"/>
                <a:cs typeface="Times New Roman" panose="02020603050405020304" pitchFamily="18" charset="0"/>
              </a:rPr>
              <a:t>平衡样本上的随机森林模型进行超参数</a:t>
            </a:r>
            <a:r>
              <a:rPr lang="en-US" altLang="zh-CN" sz="1800" dirty="0" err="1">
                <a:effectLst/>
                <a:ea typeface="等线" panose="02010600030101010101" pitchFamily="2" charset="-122"/>
                <a:cs typeface="Times New Roman" panose="02020603050405020304" pitchFamily="18" charset="0"/>
              </a:rPr>
              <a:t>ntree</a:t>
            </a:r>
            <a:r>
              <a:rPr lang="zh-CN" altLang="zh-CN" sz="1800" dirty="0">
                <a:effectLst/>
                <a:ea typeface="等线" panose="02010600030101010101" pitchFamily="2" charset="-122"/>
                <a:cs typeface="Times New Roman" panose="02020603050405020304" pitchFamily="18" charset="0"/>
              </a:rPr>
              <a:t>与</a:t>
            </a:r>
            <a:r>
              <a:rPr lang="en-US" altLang="zh-CN" sz="1800" dirty="0" err="1">
                <a:effectLst/>
                <a:ea typeface="等线" panose="02010600030101010101" pitchFamily="2" charset="-122"/>
                <a:cs typeface="Times New Roman" panose="02020603050405020304" pitchFamily="18" charset="0"/>
              </a:rPr>
              <a:t>mtry</a:t>
            </a:r>
            <a:r>
              <a:rPr lang="zh-CN" altLang="zh-CN" sz="1800" dirty="0">
                <a:effectLst/>
                <a:ea typeface="等线" panose="02010600030101010101" pitchFamily="2" charset="-122"/>
                <a:cs typeface="Times New Roman" panose="02020603050405020304" pitchFamily="18" charset="0"/>
              </a:rPr>
              <a:t>的</a:t>
            </a:r>
            <a:r>
              <a:rPr lang="en-US" altLang="zh-CN" sz="1800" dirty="0">
                <a:effectLst/>
                <a:ea typeface="等线" panose="02010600030101010101" pitchFamily="2" charset="-122"/>
                <a:cs typeface="Times New Roman" panose="02020603050405020304" pitchFamily="18" charset="0"/>
              </a:rPr>
              <a:t>3</a:t>
            </a:r>
            <a:r>
              <a:rPr lang="zh-CN" altLang="zh-CN" sz="1800" dirty="0">
                <a:effectLst/>
                <a:ea typeface="等线" panose="02010600030101010101" pitchFamily="2" charset="-122"/>
                <a:cs typeface="Times New Roman" panose="02020603050405020304" pitchFamily="18" charset="0"/>
              </a:rPr>
              <a:t>次</a:t>
            </a:r>
            <a:r>
              <a:rPr lang="en-US" altLang="zh-CN" sz="1800" dirty="0">
                <a:effectLst/>
                <a:ea typeface="等线" panose="02010600030101010101" pitchFamily="2" charset="-122"/>
                <a:cs typeface="Times New Roman" panose="02020603050405020304" pitchFamily="18" charset="0"/>
              </a:rPr>
              <a:t>10</a:t>
            </a:r>
            <a:r>
              <a:rPr lang="zh-CN" altLang="zh-CN" sz="1800" dirty="0">
                <a:effectLst/>
                <a:ea typeface="等线" panose="02010600030101010101" pitchFamily="2" charset="-122"/>
                <a:cs typeface="Times New Roman" panose="02020603050405020304" pitchFamily="18" charset="0"/>
              </a:rPr>
              <a:t>折网格搜索的交叉验证，即对集成树的数目以及每棵树使用的特征数目进行参数调整，搜索范围如下</a:t>
            </a:r>
            <a:endParaRPr lang="zh-CN" altLang="en-US" dirty="0"/>
          </a:p>
        </p:txBody>
      </p:sp>
      <mc:AlternateContent xmlns:mc="http://schemas.openxmlformats.org/markup-compatibility/2006" xmlns:a14="http://schemas.microsoft.com/office/drawing/2010/main">
        <mc:Choice Requires="a14">
          <p:sp>
            <p:nvSpPr>
              <p:cNvPr id="23" name="文本框 22">
                <a:extLst>
                  <a:ext uri="{FF2B5EF4-FFF2-40B4-BE49-F238E27FC236}">
                    <a16:creationId xmlns:a16="http://schemas.microsoft.com/office/drawing/2014/main" id="{9C832DED-9FF3-9ECE-256D-DEBD6A515145}"/>
                  </a:ext>
                </a:extLst>
              </p:cNvPr>
              <p:cNvSpPr txBox="1"/>
              <p:nvPr/>
            </p:nvSpPr>
            <p:spPr>
              <a:xfrm>
                <a:off x="107950" y="3889802"/>
                <a:ext cx="5988050" cy="646331"/>
              </a:xfrm>
              <a:prstGeom prst="rect">
                <a:avLst/>
              </a:prstGeom>
              <a:noFill/>
            </p:spPr>
            <p:txBody>
              <a:bodyPr wrap="square">
                <a:spAutoFit/>
              </a:bodyPr>
              <a:lstStyle/>
              <a:p>
                <a:pPr indent="266700" algn="just"/>
                <a14:m>
                  <m:oMathPara xmlns:m="http://schemas.openxmlformats.org/officeDocument/2006/math">
                    <m:oMathParaPr>
                      <m:jc m:val="centerGroup"/>
                    </m:oMathParaPr>
                    <m:oMath xmlns:m="http://schemas.openxmlformats.org/officeDocument/2006/math">
                      <m:r>
                        <a:rPr lang="en-US" altLang="zh-CN" sz="1800" i="1" kern="100" smtClean="0">
                          <a:effectLst/>
                          <a:latin typeface="Cambria Math" panose="02040503050406030204" pitchFamily="18" charset="0"/>
                          <a:ea typeface="等线" panose="02010600030101010101" pitchFamily="2" charset="-122"/>
                          <a:cs typeface="Times New Roman" panose="02020603050405020304" pitchFamily="18" charset="0"/>
                        </a:rPr>
                        <m:t>𝑛𝑡𝑟𝑒𝑒</m:t>
                      </m:r>
                      <m:r>
                        <a:rPr lang="en-US" altLang="zh-CN" sz="1800" i="1" kern="100" smtClean="0">
                          <a:effectLst/>
                          <a:latin typeface="Cambria Math" panose="02040503050406030204" pitchFamily="18" charset="0"/>
                          <a:ea typeface="等线" panose="02010600030101010101" pitchFamily="2" charset="-122"/>
                          <a:cs typeface="Times New Roman" panose="02020603050405020304" pitchFamily="18" charset="0"/>
                        </a:rPr>
                        <m:t> </m:t>
                      </m:r>
                      <m:r>
                        <a:rPr lang="zh-CN" altLang="zh-CN" sz="1800"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kern="100">
                          <a:effectLst/>
                          <a:latin typeface="Cambria Math" panose="02040503050406030204" pitchFamily="18" charset="0"/>
                          <a:ea typeface="等线" panose="02010600030101010101" pitchFamily="2" charset="-122"/>
                          <a:cs typeface="Times New Roman" panose="02020603050405020304" pitchFamily="18" charset="0"/>
                        </a:rPr>
                        <m:t> {100,150,200,250,300,350,400,450,500}</m:t>
                      </m:r>
                    </m:oMath>
                  </m:oMathPara>
                </a14:m>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14:m>
                  <m:oMathPara xmlns:m="http://schemas.openxmlformats.org/officeDocument/2006/math">
                    <m:oMathParaPr>
                      <m:jc m:val="centerGroup"/>
                    </m:oMathParaPr>
                    <m:oMath xmlns:m="http://schemas.openxmlformats.org/officeDocument/2006/math">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𝑚𝑡𝑟𝑦</m:t>
                      </m:r>
                      <m:r>
                        <a:rPr lang="zh-CN" altLang="zh-CN" sz="1800"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kern="100">
                          <a:effectLst/>
                          <a:latin typeface="Cambria Math" panose="02040503050406030204" pitchFamily="18" charset="0"/>
                          <a:ea typeface="等线" panose="02010600030101010101" pitchFamily="2" charset="-122"/>
                          <a:cs typeface="Times New Roman" panose="02020603050405020304" pitchFamily="18" charset="0"/>
                        </a:rPr>
                        <m:t>{5,10,15,20,25,30}</m:t>
                      </m:r>
                    </m:oMath>
                  </m:oMathPara>
                </a14:m>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mc:Choice>
        <mc:Fallback xmlns="">
          <p:sp>
            <p:nvSpPr>
              <p:cNvPr id="23" name="文本框 22">
                <a:extLst>
                  <a:ext uri="{FF2B5EF4-FFF2-40B4-BE49-F238E27FC236}">
                    <a16:creationId xmlns:a16="http://schemas.microsoft.com/office/drawing/2014/main" id="{9C832DED-9FF3-9ECE-256D-DEBD6A515145}"/>
                  </a:ext>
                </a:extLst>
              </p:cNvPr>
              <p:cNvSpPr txBox="1">
                <a:spLocks noRot="1" noChangeAspect="1" noMove="1" noResize="1" noEditPoints="1" noAdjustHandles="1" noChangeArrowheads="1" noChangeShapeType="1" noTextEdit="1"/>
              </p:cNvSpPr>
              <p:nvPr/>
            </p:nvSpPr>
            <p:spPr>
              <a:xfrm>
                <a:off x="107950" y="3889802"/>
                <a:ext cx="5988050" cy="646331"/>
              </a:xfrm>
              <a:prstGeom prst="rect">
                <a:avLst/>
              </a:prstGeom>
              <a:blipFill>
                <a:blip r:embed="rId4"/>
                <a:stretch>
                  <a:fillRect b="-8491"/>
                </a:stretch>
              </a:blipFill>
            </p:spPr>
            <p:txBody>
              <a:bodyPr/>
              <a:lstStyle/>
              <a:p>
                <a:r>
                  <a:rPr lang="zh-CN" altLang="en-US">
                    <a:noFill/>
                  </a:rPr>
                  <a:t> </a:t>
                </a:r>
              </a:p>
            </p:txBody>
          </p:sp>
        </mc:Fallback>
      </mc:AlternateContent>
      <p:sp>
        <p:nvSpPr>
          <p:cNvPr id="25" name="文本框 24">
            <a:extLst>
              <a:ext uri="{FF2B5EF4-FFF2-40B4-BE49-F238E27FC236}">
                <a16:creationId xmlns:a16="http://schemas.microsoft.com/office/drawing/2014/main" id="{3E00D28A-5F9C-FE73-F05E-A7CA8103336B}"/>
              </a:ext>
            </a:extLst>
          </p:cNvPr>
          <p:cNvSpPr txBox="1"/>
          <p:nvPr/>
        </p:nvSpPr>
        <p:spPr>
          <a:xfrm>
            <a:off x="361950" y="5030356"/>
            <a:ext cx="5734050" cy="923330"/>
          </a:xfrm>
          <a:prstGeom prst="rect">
            <a:avLst/>
          </a:prstGeom>
          <a:noFill/>
        </p:spPr>
        <p:txBody>
          <a:bodyPr wrap="square">
            <a:spAutoFit/>
          </a:bodyPr>
          <a:lstStyle/>
          <a:p>
            <a:pPr indent="266700"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从</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ntree</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参数随机森林包外误差与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Kappa</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值的平均值看，</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ntree</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=400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是较好的参数，进一步查看</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ntree</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=400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中，</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mtry</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的较好参数（</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mtry</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=25</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p:txBody>
      </p:sp>
      <p:pic>
        <p:nvPicPr>
          <p:cNvPr id="26" name="图片 25">
            <a:extLst>
              <a:ext uri="{FF2B5EF4-FFF2-40B4-BE49-F238E27FC236}">
                <a16:creationId xmlns:a16="http://schemas.microsoft.com/office/drawing/2014/main" id="{E8344710-C2AC-E3EA-3537-E3FF85976189}"/>
              </a:ext>
            </a:extLst>
          </p:cNvPr>
          <p:cNvPicPr>
            <a:picLocks noChangeAspect="1"/>
          </p:cNvPicPr>
          <p:nvPr/>
        </p:nvPicPr>
        <p:blipFill>
          <a:blip r:embed="rId5"/>
          <a:stretch>
            <a:fillRect/>
          </a:stretch>
        </p:blipFill>
        <p:spPr>
          <a:xfrm>
            <a:off x="6457950" y="1195705"/>
            <a:ext cx="5274310" cy="2955290"/>
          </a:xfrm>
          <a:prstGeom prst="rect">
            <a:avLst/>
          </a:prstGeom>
        </p:spPr>
      </p:pic>
      <p:graphicFrame>
        <p:nvGraphicFramePr>
          <p:cNvPr id="27" name="表格 26">
            <a:extLst>
              <a:ext uri="{FF2B5EF4-FFF2-40B4-BE49-F238E27FC236}">
                <a16:creationId xmlns:a16="http://schemas.microsoft.com/office/drawing/2014/main" id="{3C85E8B7-B84E-5780-E171-FD117488825B}"/>
              </a:ext>
            </a:extLst>
          </p:cNvPr>
          <p:cNvGraphicFramePr>
            <a:graphicFrameLocks noGrp="1"/>
          </p:cNvGraphicFramePr>
          <p:nvPr>
            <p:extLst>
              <p:ext uri="{D42A27DB-BD31-4B8C-83A1-F6EECF244321}">
                <p14:modId xmlns:p14="http://schemas.microsoft.com/office/powerpoint/2010/main" val="1715779619"/>
              </p:ext>
            </p:extLst>
          </p:nvPr>
        </p:nvGraphicFramePr>
        <p:xfrm>
          <a:off x="6496050" y="4536133"/>
          <a:ext cx="5198109" cy="1244600"/>
        </p:xfrm>
        <a:graphic>
          <a:graphicData uri="http://schemas.openxmlformats.org/drawingml/2006/table">
            <a:tbl>
              <a:tblPr firstRow="1" firstCol="1" bandRow="1">
                <a:tableStyleId>{073A0DAA-6AF3-43AB-8588-CEC1D06C72B9}</a:tableStyleId>
              </a:tblPr>
              <a:tblGrid>
                <a:gridCol w="1732703">
                  <a:extLst>
                    <a:ext uri="{9D8B030D-6E8A-4147-A177-3AD203B41FA5}">
                      <a16:colId xmlns:a16="http://schemas.microsoft.com/office/drawing/2014/main" val="2772757670"/>
                    </a:ext>
                  </a:extLst>
                </a:gridCol>
                <a:gridCol w="1732703">
                  <a:extLst>
                    <a:ext uri="{9D8B030D-6E8A-4147-A177-3AD203B41FA5}">
                      <a16:colId xmlns:a16="http://schemas.microsoft.com/office/drawing/2014/main" val="1152508248"/>
                    </a:ext>
                  </a:extLst>
                </a:gridCol>
                <a:gridCol w="1732703">
                  <a:extLst>
                    <a:ext uri="{9D8B030D-6E8A-4147-A177-3AD203B41FA5}">
                      <a16:colId xmlns:a16="http://schemas.microsoft.com/office/drawing/2014/main" val="3652343223"/>
                    </a:ext>
                  </a:extLst>
                </a:gridCol>
              </a:tblGrid>
              <a:tr h="177800">
                <a:tc>
                  <a:txBody>
                    <a:bodyPr/>
                    <a:lstStyle/>
                    <a:p>
                      <a:pPr indent="266700" algn="just"/>
                      <a:r>
                        <a:rPr lang="en-US" sz="1050" kern="100">
                          <a:effectLst/>
                        </a:rPr>
                        <a:t>mtry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Accuracy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Kappa</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98699730"/>
                  </a:ext>
                </a:extLst>
              </a:tr>
              <a:tr h="177800">
                <a:tc>
                  <a:txBody>
                    <a:bodyPr/>
                    <a:lstStyle/>
                    <a:p>
                      <a:pPr indent="266700" algn="just"/>
                      <a:r>
                        <a:rPr lang="en-US" sz="1050" kern="100">
                          <a:effectLst/>
                        </a:rPr>
                        <a:t>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0.666649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0.327785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55511631"/>
                  </a:ext>
                </a:extLst>
              </a:tr>
              <a:tr h="177800">
                <a:tc>
                  <a:txBody>
                    <a:bodyPr/>
                    <a:lstStyle/>
                    <a:p>
                      <a:pPr indent="266700" algn="just"/>
                      <a:r>
                        <a:rPr lang="en-US" sz="1050" kern="100">
                          <a:effectLst/>
                        </a:rPr>
                        <a:t>10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0.675075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0.345612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01684859"/>
                  </a:ext>
                </a:extLst>
              </a:tr>
              <a:tr h="177800">
                <a:tc>
                  <a:txBody>
                    <a:bodyPr/>
                    <a:lstStyle/>
                    <a:p>
                      <a:pPr indent="266700" algn="just"/>
                      <a:r>
                        <a:rPr lang="en-US" sz="1050" kern="100">
                          <a:effectLst/>
                        </a:rPr>
                        <a:t>15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0.677619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0.35087</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06658671"/>
                  </a:ext>
                </a:extLst>
              </a:tr>
              <a:tr h="177800">
                <a:tc>
                  <a:txBody>
                    <a:bodyPr/>
                    <a:lstStyle/>
                    <a:p>
                      <a:pPr indent="266700" algn="just"/>
                      <a:r>
                        <a:rPr lang="en-US" sz="1050" kern="100">
                          <a:effectLst/>
                        </a:rPr>
                        <a:t>20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0.680611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0.356657</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51947289"/>
                  </a:ext>
                </a:extLst>
              </a:tr>
              <a:tr h="177800">
                <a:tc>
                  <a:txBody>
                    <a:bodyPr/>
                    <a:lstStyle/>
                    <a:p>
                      <a:pPr indent="266700" algn="just"/>
                      <a:r>
                        <a:rPr lang="en-US" sz="1050" kern="100">
                          <a:effectLst/>
                        </a:rPr>
                        <a:t>25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0.685933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0.367482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732452272"/>
                  </a:ext>
                </a:extLst>
              </a:tr>
              <a:tr h="177800">
                <a:tc>
                  <a:txBody>
                    <a:bodyPr/>
                    <a:lstStyle/>
                    <a:p>
                      <a:pPr indent="266700" algn="just"/>
                      <a:r>
                        <a:rPr lang="en-US" sz="1050" kern="100">
                          <a:effectLst/>
                        </a:rPr>
                        <a:t>30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0.679616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dirty="0">
                          <a:effectLst/>
                        </a:rPr>
                        <a:t>0.354939</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01002251"/>
                  </a:ext>
                </a:extLst>
              </a:tr>
            </a:tbl>
          </a:graphicData>
        </a:graphic>
      </p:graphicFrame>
    </p:spTree>
    <p:extLst>
      <p:ext uri="{BB962C8B-B14F-4D97-AF65-F5344CB8AC3E}">
        <p14:creationId xmlns:p14="http://schemas.microsoft.com/office/powerpoint/2010/main" val="429432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5D6FCC75-B532-CD71-35A1-BA2B061E384B}"/>
              </a:ext>
            </a:extLst>
          </p:cNvPr>
          <p:cNvGrpSpPr/>
          <p:nvPr/>
        </p:nvGrpSpPr>
        <p:grpSpPr>
          <a:xfrm>
            <a:off x="269875" y="194208"/>
            <a:ext cx="1181100" cy="819150"/>
            <a:chOff x="219075" y="361950"/>
            <a:chExt cx="1181100" cy="819150"/>
          </a:xfrm>
          <a:solidFill>
            <a:srgbClr val="6E0F6D"/>
          </a:solidFill>
        </p:grpSpPr>
        <p:sp>
          <p:nvSpPr>
            <p:cNvPr id="3" name="矩形 2">
              <a:extLst>
                <a:ext uri="{FF2B5EF4-FFF2-40B4-BE49-F238E27FC236}">
                  <a16:creationId xmlns:a16="http://schemas.microsoft.com/office/drawing/2014/main" id="{5C9BBDEE-B8C0-A54D-5C40-92AC33ABCA84}"/>
                </a:ext>
              </a:extLst>
            </p:cNvPr>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4" name="文本框 3">
              <a:extLst>
                <a:ext uri="{FF2B5EF4-FFF2-40B4-BE49-F238E27FC236}">
                  <a16:creationId xmlns:a16="http://schemas.microsoft.com/office/drawing/2014/main" id="{D1CD04F3-B6D8-6218-8424-295FA7D01717}"/>
                </a:ext>
              </a:extLst>
            </p:cNvPr>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03</a:t>
              </a:r>
            </a:p>
          </p:txBody>
        </p:sp>
      </p:grpSp>
      <p:sp>
        <p:nvSpPr>
          <p:cNvPr id="5" name="文本框 4">
            <a:extLst>
              <a:ext uri="{FF2B5EF4-FFF2-40B4-BE49-F238E27FC236}">
                <a16:creationId xmlns:a16="http://schemas.microsoft.com/office/drawing/2014/main" id="{72430653-9D95-3A0C-BA0F-1904055061B3}"/>
              </a:ext>
            </a:extLst>
          </p:cNvPr>
          <p:cNvSpPr txBox="1"/>
          <p:nvPr/>
        </p:nvSpPr>
        <p:spPr>
          <a:xfrm>
            <a:off x="1450975" y="197559"/>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随机森林优化</a:t>
            </a:r>
          </a:p>
        </p:txBody>
      </p:sp>
      <p:pic>
        <p:nvPicPr>
          <p:cNvPr id="6" name="图片 5" descr="03校标，中、英文校名组合">
            <a:extLst>
              <a:ext uri="{FF2B5EF4-FFF2-40B4-BE49-F238E27FC236}">
                <a16:creationId xmlns:a16="http://schemas.microsoft.com/office/drawing/2014/main" id="{00632F45-63E9-D1C1-F2E0-1975BCE0AC33}"/>
              </a:ext>
            </a:extLst>
          </p:cNvPr>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
        <p:nvSpPr>
          <p:cNvPr id="12" name="矩形 11">
            <a:extLst>
              <a:ext uri="{FF2B5EF4-FFF2-40B4-BE49-F238E27FC236}">
                <a16:creationId xmlns:a16="http://schemas.microsoft.com/office/drawing/2014/main" id="{52955841-2D61-7528-0815-D1F87A2FF2C5}"/>
              </a:ext>
            </a:extLst>
          </p:cNvPr>
          <p:cNvSpPr/>
          <p:nvPr/>
        </p:nvSpPr>
        <p:spPr>
          <a:xfrm>
            <a:off x="450850" y="1491783"/>
            <a:ext cx="3630930" cy="553085"/>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ct val="0"/>
              </a:spcBef>
              <a:spcAft>
                <a:spcPct val="35000"/>
              </a:spcAft>
            </a:pPr>
            <a:r>
              <a:rPr lang="zh-CN" altLang="en-US" sz="2400" b="1" kern="0" dirty="0">
                <a:solidFill>
                  <a:schemeClr val="bg1"/>
                </a:solidFill>
                <a:latin typeface="黑体" panose="02010609060101010101" charset="-122"/>
                <a:ea typeface="黑体" panose="02010609060101010101" charset="-122"/>
                <a:cs typeface="宋体" panose="02010600030101010101" pitchFamily="2" charset="-122"/>
                <a:sym typeface="+mn-ea"/>
              </a:rPr>
              <a:t>调参结果</a:t>
            </a:r>
          </a:p>
        </p:txBody>
      </p:sp>
      <mc:AlternateContent xmlns:mc="http://schemas.openxmlformats.org/markup-compatibility/2006" xmlns:a14="http://schemas.microsoft.com/office/drawing/2010/main">
        <mc:Choice Requires="a14">
          <p:sp>
            <p:nvSpPr>
              <p:cNvPr id="14" name="文本框 13">
                <a:extLst>
                  <a:ext uri="{FF2B5EF4-FFF2-40B4-BE49-F238E27FC236}">
                    <a16:creationId xmlns:a16="http://schemas.microsoft.com/office/drawing/2014/main" id="{4493EE8C-19A0-DFC1-CF9F-87CDA3BA60C9}"/>
                  </a:ext>
                </a:extLst>
              </p:cNvPr>
              <p:cNvSpPr txBox="1"/>
              <p:nvPr/>
            </p:nvSpPr>
            <p:spPr>
              <a:xfrm>
                <a:off x="450850" y="2309171"/>
                <a:ext cx="1816100" cy="646331"/>
              </a:xfrm>
              <a:prstGeom prst="rect">
                <a:avLst/>
              </a:prstGeom>
              <a:noFill/>
            </p:spPr>
            <p:txBody>
              <a:bodyPr wrap="square">
                <a:spAutoFit/>
              </a:bodyPr>
              <a:lstStyle/>
              <a:p>
                <a:pPr indent="266700" algn="just"/>
                <a14:m>
                  <m:oMathPara xmlns:m="http://schemas.openxmlformats.org/officeDocument/2006/math">
                    <m:oMathParaPr>
                      <m:jc m:val="centerGroup"/>
                    </m:oMathParaPr>
                    <m:oMath xmlns:m="http://schemas.openxmlformats.org/officeDocument/2006/math">
                      <m:r>
                        <a:rPr lang="en-US" altLang="zh-CN" sz="1800" i="1" kern="100" smtClean="0">
                          <a:effectLst/>
                          <a:latin typeface="Cambria Math" panose="02040503050406030204" pitchFamily="18" charset="0"/>
                          <a:ea typeface="等线" panose="02010600030101010101" pitchFamily="2" charset="-122"/>
                          <a:cs typeface="Times New Roman" panose="02020603050405020304" pitchFamily="18" charset="0"/>
                        </a:rPr>
                        <m:t>𝑛𝑡𝑟𝑒𝑒</m:t>
                      </m:r>
                      <m:r>
                        <a:rPr lang="en-US" altLang="zh-CN" sz="1800" b="0" i="0" kern="100" smtClean="0">
                          <a:effectLst/>
                          <a:latin typeface="Cambria Math" panose="02040503050406030204" pitchFamily="18" charset="0"/>
                          <a:ea typeface="等线" panose="02010600030101010101" pitchFamily="2" charset="-122"/>
                          <a:cs typeface="Times New Roman" panose="02020603050405020304" pitchFamily="18" charset="0"/>
                        </a:rPr>
                        <m:t>=400</m:t>
                      </m:r>
                    </m:oMath>
                  </m:oMathPara>
                </a14:m>
                <a:endParaRPr lang="en-US" altLang="zh-CN" sz="1800" b="0" i="0" kern="100" dirty="0">
                  <a:effectLst/>
                  <a:latin typeface="Cambria Math" panose="02040503050406030204" pitchFamily="18" charset="0"/>
                  <a:ea typeface="等线" panose="02010600030101010101" pitchFamily="2" charset="-122"/>
                  <a:cs typeface="Times New Roman" panose="02020603050405020304" pitchFamily="18" charset="0"/>
                </a:endParaRPr>
              </a:p>
              <a:p>
                <a:pPr indent="266700" algn="just"/>
                <a14:m>
                  <m:oMathPara xmlns:m="http://schemas.openxmlformats.org/officeDocument/2006/math">
                    <m:oMathParaPr>
                      <m:jc m:val="centerGroup"/>
                    </m:oMathParaPr>
                    <m:oMath xmlns:m="http://schemas.openxmlformats.org/officeDocument/2006/math">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𝑚𝑡𝑟𝑦</m:t>
                      </m:r>
                      <m:r>
                        <a:rPr lang="en-US" altLang="zh-CN" sz="1800" b="0" i="0" kern="100" smtClean="0">
                          <a:effectLst/>
                          <a:latin typeface="Cambria Math" panose="02040503050406030204" pitchFamily="18" charset="0"/>
                          <a:ea typeface="等线" panose="02010600030101010101" pitchFamily="2" charset="-122"/>
                          <a:cs typeface="Times New Roman" panose="02020603050405020304" pitchFamily="18" charset="0"/>
                        </a:rPr>
                        <m:t>=25</m:t>
                      </m:r>
                    </m:oMath>
                  </m:oMathPara>
                </a14:m>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mc:Choice>
        <mc:Fallback xmlns="">
          <p:sp>
            <p:nvSpPr>
              <p:cNvPr id="14" name="文本框 13">
                <a:extLst>
                  <a:ext uri="{FF2B5EF4-FFF2-40B4-BE49-F238E27FC236}">
                    <a16:creationId xmlns:a16="http://schemas.microsoft.com/office/drawing/2014/main" id="{4493EE8C-19A0-DFC1-CF9F-87CDA3BA60C9}"/>
                  </a:ext>
                </a:extLst>
              </p:cNvPr>
              <p:cNvSpPr txBox="1">
                <a:spLocks noRot="1" noChangeAspect="1" noMove="1" noResize="1" noEditPoints="1" noAdjustHandles="1" noChangeArrowheads="1" noChangeShapeType="1" noTextEdit="1"/>
              </p:cNvSpPr>
              <p:nvPr/>
            </p:nvSpPr>
            <p:spPr>
              <a:xfrm>
                <a:off x="450850" y="2309171"/>
                <a:ext cx="1816100" cy="646331"/>
              </a:xfrm>
              <a:prstGeom prst="rect">
                <a:avLst/>
              </a:prstGeom>
              <a:blipFill>
                <a:blip r:embed="rId4"/>
                <a:stretch>
                  <a:fillRect b="-5660"/>
                </a:stretch>
              </a:blipFill>
            </p:spPr>
            <p:txBody>
              <a:bodyPr/>
              <a:lstStyle/>
              <a:p>
                <a:r>
                  <a:rPr lang="zh-CN" altLang="en-US">
                    <a:noFill/>
                  </a:rPr>
                  <a:t> </a:t>
                </a:r>
              </a:p>
            </p:txBody>
          </p:sp>
        </mc:Fallback>
      </mc:AlternateContent>
      <p:graphicFrame>
        <p:nvGraphicFramePr>
          <p:cNvPr id="15" name="表格 14">
            <a:extLst>
              <a:ext uri="{FF2B5EF4-FFF2-40B4-BE49-F238E27FC236}">
                <a16:creationId xmlns:a16="http://schemas.microsoft.com/office/drawing/2014/main" id="{0343573B-55AB-2D6A-ED24-8BDB5D133AA6}"/>
              </a:ext>
            </a:extLst>
          </p:cNvPr>
          <p:cNvGraphicFramePr>
            <a:graphicFrameLocks noGrp="1"/>
          </p:cNvGraphicFramePr>
          <p:nvPr>
            <p:extLst>
              <p:ext uri="{D42A27DB-BD31-4B8C-83A1-F6EECF244321}">
                <p14:modId xmlns:p14="http://schemas.microsoft.com/office/powerpoint/2010/main" val="3184975289"/>
              </p:ext>
            </p:extLst>
          </p:nvPr>
        </p:nvGraphicFramePr>
        <p:xfrm>
          <a:off x="424815" y="3902499"/>
          <a:ext cx="3683000" cy="706754"/>
        </p:xfrm>
        <a:graphic>
          <a:graphicData uri="http://schemas.openxmlformats.org/drawingml/2006/table">
            <a:tbl>
              <a:tblPr firstRow="1" firstCol="1" bandRow="1">
                <a:tableStyleId>{073A0DAA-6AF3-43AB-8588-CEC1D06C72B9}</a:tableStyleId>
              </a:tblPr>
              <a:tblGrid>
                <a:gridCol w="920750">
                  <a:extLst>
                    <a:ext uri="{9D8B030D-6E8A-4147-A177-3AD203B41FA5}">
                      <a16:colId xmlns:a16="http://schemas.microsoft.com/office/drawing/2014/main" val="471950163"/>
                    </a:ext>
                  </a:extLst>
                </a:gridCol>
                <a:gridCol w="920750">
                  <a:extLst>
                    <a:ext uri="{9D8B030D-6E8A-4147-A177-3AD203B41FA5}">
                      <a16:colId xmlns:a16="http://schemas.microsoft.com/office/drawing/2014/main" val="2947158579"/>
                    </a:ext>
                  </a:extLst>
                </a:gridCol>
                <a:gridCol w="920750">
                  <a:extLst>
                    <a:ext uri="{9D8B030D-6E8A-4147-A177-3AD203B41FA5}">
                      <a16:colId xmlns:a16="http://schemas.microsoft.com/office/drawing/2014/main" val="1950786778"/>
                    </a:ext>
                  </a:extLst>
                </a:gridCol>
                <a:gridCol w="920750">
                  <a:extLst>
                    <a:ext uri="{9D8B030D-6E8A-4147-A177-3AD203B41FA5}">
                      <a16:colId xmlns:a16="http://schemas.microsoft.com/office/drawing/2014/main" val="4101387731"/>
                    </a:ext>
                  </a:extLst>
                </a:gridCol>
              </a:tblGrid>
              <a:tr h="353377">
                <a:tc>
                  <a:txBody>
                    <a:bodyPr/>
                    <a:lstStyle/>
                    <a:p>
                      <a:pPr indent="266700" algn="just"/>
                      <a:r>
                        <a:rPr lang="en-US" sz="1050" kern="100">
                          <a:effectLst/>
                        </a:rPr>
                        <a:t>Accuracy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Recall 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dirty="0">
                          <a:effectLst/>
                        </a:rPr>
                        <a:t>Recall 2</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dirty="0">
                          <a:effectLst/>
                        </a:rPr>
                        <a:t>AUC</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09265098"/>
                  </a:ext>
                </a:extLst>
              </a:tr>
              <a:tr h="353377">
                <a:tc>
                  <a:txBody>
                    <a:bodyPr/>
                    <a:lstStyle/>
                    <a:p>
                      <a:pPr indent="266700" algn="just"/>
                      <a:r>
                        <a:rPr lang="en-US" sz="1050" kern="100">
                          <a:effectLst/>
                        </a:rPr>
                        <a:t>0.705244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0.640411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a:effectLst/>
                        </a:rPr>
                        <a:t>0.708624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just"/>
                      <a:r>
                        <a:rPr lang="en-US" sz="1050" kern="100" dirty="0">
                          <a:effectLst/>
                        </a:rPr>
                        <a:t>0.748</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80072"/>
                  </a:ext>
                </a:extLst>
              </a:tr>
            </a:tbl>
          </a:graphicData>
        </a:graphic>
      </p:graphicFrame>
      <p:pic>
        <p:nvPicPr>
          <p:cNvPr id="7" name="图片 6">
            <a:extLst>
              <a:ext uri="{FF2B5EF4-FFF2-40B4-BE49-F238E27FC236}">
                <a16:creationId xmlns:a16="http://schemas.microsoft.com/office/drawing/2014/main" id="{0850C5DA-0E3C-9A57-125B-68631A15EF90}"/>
              </a:ext>
            </a:extLst>
          </p:cNvPr>
          <p:cNvPicPr>
            <a:picLocks noChangeAspect="1"/>
          </p:cNvPicPr>
          <p:nvPr/>
        </p:nvPicPr>
        <p:blipFill>
          <a:blip r:embed="rId5"/>
          <a:stretch>
            <a:fillRect/>
          </a:stretch>
        </p:blipFill>
        <p:spPr>
          <a:xfrm>
            <a:off x="5806628" y="1810067"/>
            <a:ext cx="5274310" cy="3237865"/>
          </a:xfrm>
          <a:prstGeom prst="rect">
            <a:avLst/>
          </a:prstGeom>
        </p:spPr>
      </p:pic>
    </p:spTree>
    <p:extLst>
      <p:ext uri="{BB962C8B-B14F-4D97-AF65-F5344CB8AC3E}">
        <p14:creationId xmlns:p14="http://schemas.microsoft.com/office/powerpoint/2010/main" val="32673863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FAADEE87-B414-974D-8509-41DC86BC6A96}"/>
              </a:ext>
            </a:extLst>
          </p:cNvPr>
          <p:cNvGrpSpPr/>
          <p:nvPr/>
        </p:nvGrpSpPr>
        <p:grpSpPr>
          <a:xfrm>
            <a:off x="269875" y="194208"/>
            <a:ext cx="1181100" cy="819150"/>
            <a:chOff x="219075" y="361950"/>
            <a:chExt cx="1181100" cy="819150"/>
          </a:xfrm>
          <a:solidFill>
            <a:srgbClr val="6E0F6D"/>
          </a:solidFill>
        </p:grpSpPr>
        <p:sp>
          <p:nvSpPr>
            <p:cNvPr id="3" name="矩形 2">
              <a:extLst>
                <a:ext uri="{FF2B5EF4-FFF2-40B4-BE49-F238E27FC236}">
                  <a16:creationId xmlns:a16="http://schemas.microsoft.com/office/drawing/2014/main" id="{9682EA05-8B4E-C488-13E0-34CCFCE77216}"/>
                </a:ext>
              </a:extLst>
            </p:cNvPr>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4" name="文本框 3">
              <a:extLst>
                <a:ext uri="{FF2B5EF4-FFF2-40B4-BE49-F238E27FC236}">
                  <a16:creationId xmlns:a16="http://schemas.microsoft.com/office/drawing/2014/main" id="{61C10F4C-2C8C-DAB4-2C88-1A57D537D6BD}"/>
                </a:ext>
              </a:extLst>
            </p:cNvPr>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03</a:t>
              </a:r>
            </a:p>
          </p:txBody>
        </p:sp>
      </p:grpSp>
      <p:sp>
        <p:nvSpPr>
          <p:cNvPr id="5" name="文本框 4">
            <a:extLst>
              <a:ext uri="{FF2B5EF4-FFF2-40B4-BE49-F238E27FC236}">
                <a16:creationId xmlns:a16="http://schemas.microsoft.com/office/drawing/2014/main" id="{9FC12B15-983A-9A2F-FE87-AF2E0EB50651}"/>
              </a:ext>
            </a:extLst>
          </p:cNvPr>
          <p:cNvSpPr txBox="1"/>
          <p:nvPr/>
        </p:nvSpPr>
        <p:spPr>
          <a:xfrm>
            <a:off x="1450975" y="197559"/>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随机森林优化</a:t>
            </a:r>
          </a:p>
        </p:txBody>
      </p:sp>
      <p:pic>
        <p:nvPicPr>
          <p:cNvPr id="6" name="图片 5" descr="03校标，中、英文校名组合">
            <a:extLst>
              <a:ext uri="{FF2B5EF4-FFF2-40B4-BE49-F238E27FC236}">
                <a16:creationId xmlns:a16="http://schemas.microsoft.com/office/drawing/2014/main" id="{24054FD2-E4C6-39EB-164C-3D7682E94096}"/>
              </a:ext>
            </a:extLst>
          </p:cNvPr>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
        <p:nvSpPr>
          <p:cNvPr id="7" name="矩形 6">
            <a:extLst>
              <a:ext uri="{FF2B5EF4-FFF2-40B4-BE49-F238E27FC236}">
                <a16:creationId xmlns:a16="http://schemas.microsoft.com/office/drawing/2014/main" id="{9D39BCC3-76DB-9811-2766-0D7DB0C14CFB}"/>
              </a:ext>
            </a:extLst>
          </p:cNvPr>
          <p:cNvSpPr/>
          <p:nvPr/>
        </p:nvSpPr>
        <p:spPr>
          <a:xfrm>
            <a:off x="450850" y="1491783"/>
            <a:ext cx="3630930" cy="553085"/>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ct val="0"/>
              </a:spcBef>
              <a:spcAft>
                <a:spcPct val="35000"/>
              </a:spcAft>
            </a:pPr>
            <a:r>
              <a:rPr lang="zh-CN" altLang="en-US" sz="2400" b="1" kern="0" dirty="0">
                <a:solidFill>
                  <a:schemeClr val="bg1"/>
                </a:solidFill>
                <a:latin typeface="黑体" panose="02010609060101010101" charset="-122"/>
                <a:ea typeface="黑体" panose="02010609060101010101" charset="-122"/>
                <a:cs typeface="宋体" panose="02010600030101010101" pitchFamily="2" charset="-122"/>
                <a:sym typeface="+mn-ea"/>
              </a:rPr>
              <a:t>特征选择</a:t>
            </a:r>
          </a:p>
        </p:txBody>
      </p:sp>
      <p:sp>
        <p:nvSpPr>
          <p:cNvPr id="9" name="文本框 8">
            <a:extLst>
              <a:ext uri="{FF2B5EF4-FFF2-40B4-BE49-F238E27FC236}">
                <a16:creationId xmlns:a16="http://schemas.microsoft.com/office/drawing/2014/main" id="{F85F074B-CA2A-7C46-5266-0FA319EAD524}"/>
              </a:ext>
            </a:extLst>
          </p:cNvPr>
          <p:cNvSpPr txBox="1"/>
          <p:nvPr/>
        </p:nvSpPr>
        <p:spPr>
          <a:xfrm>
            <a:off x="389067" y="2505670"/>
            <a:ext cx="5560712" cy="923330"/>
          </a:xfrm>
          <a:prstGeom prst="rect">
            <a:avLst/>
          </a:prstGeom>
          <a:noFill/>
        </p:spPr>
        <p:txBody>
          <a:bodyPr wrap="square">
            <a:spAutoFit/>
          </a:bodyPr>
          <a:lstStyle/>
          <a:p>
            <a:pPr indent="266700"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利用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5</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次</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折交叉验证以及随机森林模型中变量重要性（平均基尼下降值）来进行特征选择，变量重要性排序如下：</a:t>
            </a:r>
          </a:p>
        </p:txBody>
      </p:sp>
      <p:pic>
        <p:nvPicPr>
          <p:cNvPr id="10" name="图片 9">
            <a:extLst>
              <a:ext uri="{FF2B5EF4-FFF2-40B4-BE49-F238E27FC236}">
                <a16:creationId xmlns:a16="http://schemas.microsoft.com/office/drawing/2014/main" id="{796F9A0A-A020-C42E-A1C2-BA626323146D}"/>
              </a:ext>
            </a:extLst>
          </p:cNvPr>
          <p:cNvPicPr>
            <a:picLocks noChangeAspect="1"/>
          </p:cNvPicPr>
          <p:nvPr/>
        </p:nvPicPr>
        <p:blipFill>
          <a:blip r:embed="rId4"/>
          <a:stretch>
            <a:fillRect/>
          </a:stretch>
        </p:blipFill>
        <p:spPr>
          <a:xfrm>
            <a:off x="450850" y="3525406"/>
            <a:ext cx="5274310" cy="3009900"/>
          </a:xfrm>
          <a:prstGeom prst="rect">
            <a:avLst/>
          </a:prstGeom>
        </p:spPr>
      </p:pic>
      <p:pic>
        <p:nvPicPr>
          <p:cNvPr id="11" name="图片 10">
            <a:extLst>
              <a:ext uri="{FF2B5EF4-FFF2-40B4-BE49-F238E27FC236}">
                <a16:creationId xmlns:a16="http://schemas.microsoft.com/office/drawing/2014/main" id="{2A60A860-82F1-09C9-E83A-677B65DC39FA}"/>
              </a:ext>
            </a:extLst>
          </p:cNvPr>
          <p:cNvPicPr>
            <a:picLocks noChangeAspect="1"/>
          </p:cNvPicPr>
          <p:nvPr/>
        </p:nvPicPr>
        <p:blipFill>
          <a:blip r:embed="rId5"/>
          <a:stretch>
            <a:fillRect/>
          </a:stretch>
        </p:blipFill>
        <p:spPr>
          <a:xfrm>
            <a:off x="6242223" y="1283181"/>
            <a:ext cx="5274310" cy="3068320"/>
          </a:xfrm>
          <a:prstGeom prst="rect">
            <a:avLst/>
          </a:prstGeom>
        </p:spPr>
      </p:pic>
      <p:sp>
        <p:nvSpPr>
          <p:cNvPr id="13" name="文本框 12">
            <a:extLst>
              <a:ext uri="{FF2B5EF4-FFF2-40B4-BE49-F238E27FC236}">
                <a16:creationId xmlns:a16="http://schemas.microsoft.com/office/drawing/2014/main" id="{7EAC7BAB-A93E-4A46-E398-8B53281EE501}"/>
              </a:ext>
            </a:extLst>
          </p:cNvPr>
          <p:cNvSpPr txBox="1"/>
          <p:nvPr/>
        </p:nvSpPr>
        <p:spPr>
          <a:xfrm>
            <a:off x="6096000" y="4730368"/>
            <a:ext cx="5694921" cy="1754326"/>
          </a:xfrm>
          <a:prstGeom prst="rect">
            <a:avLst/>
          </a:prstGeom>
          <a:noFill/>
        </p:spPr>
        <p:txBody>
          <a:bodyPr wrap="square">
            <a:spAutoFit/>
          </a:bodyPr>
          <a:lstStyle/>
          <a:p>
            <a:r>
              <a:rPr lang="zh-CN" altLang="zh-CN" sz="1800" dirty="0">
                <a:effectLst/>
                <a:ea typeface="等线" panose="02010600030101010101" pitchFamily="2" charset="-122"/>
                <a:cs typeface="Times New Roman" panose="02020603050405020304" pitchFamily="18" charset="0"/>
              </a:rPr>
              <a:t>由于交叉验证所使用的指标为平衡样本集的包外误差，即平衡样本集</a:t>
            </a:r>
            <a:r>
              <a:rPr lang="en-US" altLang="zh-CN" sz="1800" dirty="0">
                <a:effectLst/>
                <a:ea typeface="等线" panose="02010600030101010101" pitchFamily="2" charset="-122"/>
                <a:cs typeface="Times New Roman" panose="02020603050405020304" pitchFamily="18" charset="0"/>
              </a:rPr>
              <a:t>boosting</a:t>
            </a:r>
            <a:r>
              <a:rPr lang="zh-CN" altLang="zh-CN" sz="1800" dirty="0">
                <a:effectLst/>
                <a:ea typeface="等线" panose="02010600030101010101" pitchFamily="2" charset="-122"/>
                <a:cs typeface="Times New Roman" panose="02020603050405020304" pitchFamily="18" charset="0"/>
              </a:rPr>
              <a:t>到的数据之外上所测得的准确率，因此交叉验证出的特征数目（</a:t>
            </a:r>
            <a:r>
              <a:rPr lang="en-US" altLang="zh-CN" sz="1800" dirty="0">
                <a:effectLst/>
                <a:ea typeface="等线" panose="02010600030101010101" pitchFamily="2" charset="-122"/>
                <a:cs typeface="Times New Roman" panose="02020603050405020304" pitchFamily="18" charset="0"/>
              </a:rPr>
              <a:t>Feature Num = 10</a:t>
            </a:r>
            <a:r>
              <a:rPr lang="zh-CN" altLang="zh-CN" sz="1800" dirty="0">
                <a:effectLst/>
                <a:ea typeface="等线" panose="02010600030101010101" pitchFamily="2" charset="-122"/>
                <a:cs typeface="Times New Roman" panose="02020603050405020304" pitchFamily="18" charset="0"/>
              </a:rPr>
              <a:t>）在不平衡测试集中并没有很好的效果。因此，经过手工验证，最终选定的特征数目为</a:t>
            </a:r>
            <a:r>
              <a:rPr lang="en-US" altLang="zh-CN" sz="1800" dirty="0">
                <a:effectLst/>
                <a:ea typeface="等线" panose="02010600030101010101" pitchFamily="2" charset="-122"/>
                <a:cs typeface="Times New Roman" panose="02020603050405020304" pitchFamily="18" charset="0"/>
              </a:rPr>
              <a:t>25</a:t>
            </a:r>
            <a:r>
              <a:rPr lang="zh-CN" altLang="en-US" sz="1800" dirty="0">
                <a:effectLst/>
                <a:ea typeface="等线" panose="02010600030101010101" pitchFamily="2" charset="-122"/>
                <a:cs typeface="Times New Roman" panose="02020603050405020304" pitchFamily="18" charset="0"/>
              </a:rPr>
              <a:t>。</a:t>
            </a:r>
            <a:endParaRPr lang="en-US" altLang="zh-CN" sz="1800" dirty="0">
              <a:effectLst/>
              <a:ea typeface="等线" panose="02010600030101010101" pitchFamily="2" charset="-122"/>
              <a:cs typeface="Times New Roman" panose="02020603050405020304" pitchFamily="18" charset="0"/>
            </a:endParaRPr>
          </a:p>
          <a:p>
            <a:r>
              <a:rPr lang="zh-CN" altLang="en-US" dirty="0">
                <a:ea typeface="等线" panose="02010600030101010101" pitchFamily="2" charset="-122"/>
                <a:cs typeface="Times New Roman" panose="02020603050405020304" pitchFamily="18" charset="0"/>
              </a:rPr>
              <a:t>最终</a:t>
            </a:r>
            <a:r>
              <a:rPr lang="en-US" altLang="zh-CN" dirty="0">
                <a:ea typeface="等线" panose="02010600030101010101" pitchFamily="2" charset="-122"/>
                <a:cs typeface="Times New Roman" panose="02020603050405020304" pitchFamily="18" charset="0"/>
              </a:rPr>
              <a:t>AUC=0.744</a:t>
            </a:r>
            <a:endParaRPr lang="zh-CN" altLang="en-US" dirty="0"/>
          </a:p>
        </p:txBody>
      </p:sp>
    </p:spTree>
    <p:extLst>
      <p:ext uri="{BB962C8B-B14F-4D97-AF65-F5344CB8AC3E}">
        <p14:creationId xmlns:p14="http://schemas.microsoft.com/office/powerpoint/2010/main" val="17994406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矩形 74"/>
          <p:cNvSpPr/>
          <p:nvPr/>
        </p:nvSpPr>
        <p:spPr>
          <a:xfrm>
            <a:off x="1098550" y="3773170"/>
            <a:ext cx="1390650" cy="44196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grpSp>
        <p:nvGrpSpPr>
          <p:cNvPr id="4" name="组合 3"/>
          <p:cNvGrpSpPr/>
          <p:nvPr/>
        </p:nvGrpSpPr>
        <p:grpSpPr>
          <a:xfrm>
            <a:off x="269875" y="19420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04</a:t>
              </a:r>
            </a:p>
          </p:txBody>
        </p:sp>
      </p:grpSp>
      <p:sp>
        <p:nvSpPr>
          <p:cNvPr id="6" name="文本框 5"/>
          <p:cNvSpPr txBox="1"/>
          <p:nvPr/>
        </p:nvSpPr>
        <p:spPr>
          <a:xfrm>
            <a:off x="1450975" y="197559"/>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神经网络优化</a:t>
            </a:r>
          </a:p>
        </p:txBody>
      </p:sp>
      <p:sp>
        <p:nvSpPr>
          <p:cNvPr id="17" name="矩形 16"/>
          <p:cNvSpPr/>
          <p:nvPr/>
        </p:nvSpPr>
        <p:spPr>
          <a:xfrm>
            <a:off x="450850" y="1110615"/>
            <a:ext cx="4344670" cy="528955"/>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黑体" panose="02010609060101010101" charset="-122"/>
                <a:ea typeface="黑体" panose="02010609060101010101" charset="-122"/>
              </a:rPr>
              <a:t>pytorch</a:t>
            </a:r>
          </a:p>
        </p:txBody>
      </p:sp>
      <p:pic>
        <p:nvPicPr>
          <p:cNvPr id="39"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746740" y="0"/>
            <a:ext cx="1174750" cy="6858000"/>
          </a:xfrm>
          <a:prstGeom prst="rect">
            <a:avLst/>
          </a:prstGeom>
          <a:noFill/>
          <a:extLst>
            <a:ext uri="{909E8E84-426E-40DD-AFC4-6F175D3DCCD1}">
              <a14:hiddenFill xmlns:a14="http://schemas.microsoft.com/office/drawing/2010/main">
                <a:solidFill>
                  <a:srgbClr val="FFFFFF"/>
                </a:solidFill>
              </a14:hiddenFill>
            </a:ext>
          </a:extLst>
        </p:spPr>
      </p:pic>
      <p:sp>
        <p:nvSpPr>
          <p:cNvPr id="40" name="文本框 39"/>
          <p:cNvSpPr txBox="1"/>
          <p:nvPr/>
        </p:nvSpPr>
        <p:spPr>
          <a:xfrm>
            <a:off x="10984397" y="173255"/>
            <a:ext cx="869716" cy="261610"/>
          </a:xfrm>
          <a:prstGeom prst="rect">
            <a:avLst/>
          </a:prstGeom>
          <a:noFill/>
        </p:spPr>
        <p:txBody>
          <a:bodyPr wrap="square" rtlCol="0">
            <a:spAutoFit/>
          </a:bodyPr>
          <a:lstStyle/>
          <a:p>
            <a:r>
              <a:rPr lang="en-US" altLang="zh-CN" sz="1100" b="0" i="0" dirty="0">
                <a:solidFill>
                  <a:srgbClr val="000000"/>
                </a:solidFill>
                <a:effectLst/>
                <a:latin typeface="Helvetica" panose="020B0604020202020204" pitchFamily="34" charset="0"/>
              </a:rPr>
              <a:t>X</a:t>
            </a:r>
            <a:r>
              <a:rPr lang="en-US" altLang="zh-CN" sz="1100" b="0" i="0" dirty="0">
                <a:solidFill>
                  <a:srgbClr val="000000"/>
                </a:solidFill>
                <a:effectLst/>
                <a:latin typeface="等线" panose="02010600030101010101" pitchFamily="2" charset="-122"/>
                <a:ea typeface="等线" panose="02010600030101010101" pitchFamily="2" charset="-122"/>
              </a:rPr>
              <a:t>∈R</a:t>
            </a:r>
            <a:r>
              <a:rPr lang="en-US" altLang="zh-CN" sz="1100" b="0" i="0" baseline="30000" dirty="0">
                <a:solidFill>
                  <a:srgbClr val="000000"/>
                </a:solidFill>
                <a:effectLst/>
                <a:latin typeface="等线" panose="02010600030101010101" pitchFamily="2" charset="-122"/>
                <a:ea typeface="等线" panose="02010600030101010101" pitchFamily="2" charset="-122"/>
              </a:rPr>
              <a:t>Nx56</a:t>
            </a:r>
            <a:endParaRPr lang="zh-CN" altLang="en-US" sz="1100" dirty="0"/>
          </a:p>
        </p:txBody>
      </p:sp>
      <p:sp>
        <p:nvSpPr>
          <p:cNvPr id="61" name="文本框 60"/>
          <p:cNvSpPr txBox="1"/>
          <p:nvPr/>
        </p:nvSpPr>
        <p:spPr>
          <a:xfrm>
            <a:off x="10831880" y="1251285"/>
            <a:ext cx="1174750" cy="261610"/>
          </a:xfrm>
          <a:prstGeom prst="rect">
            <a:avLst/>
          </a:prstGeom>
          <a:noFill/>
        </p:spPr>
        <p:txBody>
          <a:bodyPr wrap="square" rtlCol="0">
            <a:spAutoFit/>
          </a:bodyPr>
          <a:lstStyle/>
          <a:p>
            <a:r>
              <a:rPr lang="en-US" altLang="zh-CN" sz="1100" b="0" i="0" dirty="0">
                <a:solidFill>
                  <a:srgbClr val="000000"/>
                </a:solidFill>
                <a:effectLst/>
                <a:latin typeface="Helvetica" panose="020B0604020202020204" pitchFamily="34" charset="0"/>
              </a:rPr>
              <a:t>Linear Layer1</a:t>
            </a:r>
            <a:endParaRPr lang="zh-CN" altLang="en-US" sz="1100" dirty="0"/>
          </a:p>
        </p:txBody>
      </p:sp>
      <p:sp>
        <p:nvSpPr>
          <p:cNvPr id="62" name="文本框 61"/>
          <p:cNvSpPr txBox="1"/>
          <p:nvPr/>
        </p:nvSpPr>
        <p:spPr>
          <a:xfrm flipH="1">
            <a:off x="10964884" y="2295449"/>
            <a:ext cx="999176" cy="261610"/>
          </a:xfrm>
          <a:prstGeom prst="rect">
            <a:avLst/>
          </a:prstGeom>
          <a:noFill/>
        </p:spPr>
        <p:txBody>
          <a:bodyPr wrap="square" rtlCol="0">
            <a:spAutoFit/>
          </a:bodyPr>
          <a:lstStyle/>
          <a:p>
            <a:r>
              <a:rPr lang="en-US" altLang="zh-CN" sz="1100" b="0" i="0" dirty="0">
                <a:solidFill>
                  <a:srgbClr val="000000"/>
                </a:solidFill>
                <a:effectLst/>
                <a:latin typeface="Helvetica" panose="020B0604020202020204" pitchFamily="34" charset="0"/>
              </a:rPr>
              <a:t>O</a:t>
            </a:r>
            <a:r>
              <a:rPr lang="en-US" altLang="zh-CN" sz="1100" b="0" i="0" baseline="30000" dirty="0">
                <a:solidFill>
                  <a:srgbClr val="000000"/>
                </a:solidFill>
                <a:effectLst/>
                <a:latin typeface="等线" panose="02010600030101010101" pitchFamily="2" charset="-122"/>
                <a:ea typeface="等线" panose="02010600030101010101" pitchFamily="2" charset="-122"/>
              </a:rPr>
              <a:t>1</a:t>
            </a:r>
            <a:r>
              <a:rPr lang="en-US" altLang="zh-CN" sz="1100" b="0" i="0" dirty="0">
                <a:solidFill>
                  <a:srgbClr val="000000"/>
                </a:solidFill>
                <a:effectLst/>
                <a:latin typeface="等线" panose="02010600030101010101" pitchFamily="2" charset="-122"/>
                <a:ea typeface="等线" panose="02010600030101010101" pitchFamily="2" charset="-122"/>
              </a:rPr>
              <a:t>∈R</a:t>
            </a:r>
            <a:r>
              <a:rPr lang="en-US" altLang="zh-CN" sz="1100" b="0" i="0" baseline="30000" dirty="0">
                <a:solidFill>
                  <a:srgbClr val="000000"/>
                </a:solidFill>
                <a:effectLst/>
                <a:latin typeface="等线" panose="02010600030101010101" pitchFamily="2" charset="-122"/>
                <a:ea typeface="等线" panose="02010600030101010101" pitchFamily="2" charset="-122"/>
              </a:rPr>
              <a:t>Nx6</a:t>
            </a:r>
            <a:endParaRPr lang="zh-CN" altLang="en-US" sz="1100" dirty="0"/>
          </a:p>
        </p:txBody>
      </p:sp>
      <p:sp>
        <p:nvSpPr>
          <p:cNvPr id="63" name="文本框 62"/>
          <p:cNvSpPr txBox="1"/>
          <p:nvPr/>
        </p:nvSpPr>
        <p:spPr>
          <a:xfrm>
            <a:off x="10831830" y="3339465"/>
            <a:ext cx="1089660" cy="260350"/>
          </a:xfrm>
          <a:prstGeom prst="rect">
            <a:avLst/>
          </a:prstGeom>
          <a:noFill/>
        </p:spPr>
        <p:txBody>
          <a:bodyPr wrap="square">
            <a:spAutoFit/>
          </a:bodyPr>
          <a:lstStyle/>
          <a:p>
            <a:r>
              <a:rPr lang="en-US" altLang="zh-CN" sz="1100" b="0" i="0" dirty="0">
                <a:solidFill>
                  <a:srgbClr val="000000"/>
                </a:solidFill>
                <a:effectLst/>
                <a:latin typeface="Helvetica" panose="020B0604020202020204" pitchFamily="34" charset="0"/>
              </a:rPr>
              <a:t>Linear Layer2</a:t>
            </a:r>
            <a:endParaRPr lang="zh-CN" altLang="en-US" sz="1100" dirty="0"/>
          </a:p>
        </p:txBody>
      </p:sp>
      <p:sp>
        <p:nvSpPr>
          <p:cNvPr id="64" name="文本框 63"/>
          <p:cNvSpPr txBox="1"/>
          <p:nvPr/>
        </p:nvSpPr>
        <p:spPr>
          <a:xfrm>
            <a:off x="10984230" y="4338320"/>
            <a:ext cx="937895" cy="260350"/>
          </a:xfrm>
          <a:prstGeom prst="rect">
            <a:avLst/>
          </a:prstGeom>
          <a:noFill/>
        </p:spPr>
        <p:txBody>
          <a:bodyPr wrap="square">
            <a:spAutoFit/>
          </a:bodyPr>
          <a:lstStyle/>
          <a:p>
            <a:r>
              <a:rPr lang="en-US" altLang="zh-CN" sz="1100" b="0" i="0" dirty="0">
                <a:solidFill>
                  <a:srgbClr val="000000"/>
                </a:solidFill>
                <a:effectLst/>
                <a:latin typeface="Helvetica" panose="020B0604020202020204" pitchFamily="34" charset="0"/>
              </a:rPr>
              <a:t>O</a:t>
            </a:r>
            <a:r>
              <a:rPr lang="en-US" altLang="zh-CN" sz="1100" b="0" i="0" baseline="30000" dirty="0">
                <a:solidFill>
                  <a:srgbClr val="000000"/>
                </a:solidFill>
                <a:effectLst/>
                <a:latin typeface="等线" panose="02010600030101010101" pitchFamily="2" charset="-122"/>
                <a:ea typeface="等线" panose="02010600030101010101" pitchFamily="2" charset="-122"/>
              </a:rPr>
              <a:t>2</a:t>
            </a:r>
            <a:r>
              <a:rPr lang="en-US" altLang="zh-CN" sz="1100" b="0" i="0" dirty="0">
                <a:solidFill>
                  <a:srgbClr val="000000"/>
                </a:solidFill>
                <a:effectLst/>
                <a:latin typeface="等线" panose="02010600030101010101" pitchFamily="2" charset="-122"/>
                <a:ea typeface="等线" panose="02010600030101010101" pitchFamily="2" charset="-122"/>
              </a:rPr>
              <a:t>∈R</a:t>
            </a:r>
            <a:r>
              <a:rPr lang="en-US" altLang="zh-CN" sz="1100" b="0" i="0" baseline="30000" dirty="0">
                <a:solidFill>
                  <a:srgbClr val="000000"/>
                </a:solidFill>
                <a:effectLst/>
                <a:latin typeface="等线" panose="02010600030101010101" pitchFamily="2" charset="-122"/>
                <a:ea typeface="等线" panose="02010600030101010101" pitchFamily="2" charset="-122"/>
              </a:rPr>
              <a:t>Nx4</a:t>
            </a:r>
            <a:endParaRPr lang="zh-CN" altLang="en-US" sz="1100" dirty="0"/>
          </a:p>
        </p:txBody>
      </p:sp>
      <p:sp>
        <p:nvSpPr>
          <p:cNvPr id="65" name="文本框 64"/>
          <p:cNvSpPr txBox="1"/>
          <p:nvPr/>
        </p:nvSpPr>
        <p:spPr>
          <a:xfrm>
            <a:off x="10831830" y="5387975"/>
            <a:ext cx="1174750" cy="260350"/>
          </a:xfrm>
          <a:prstGeom prst="rect">
            <a:avLst/>
          </a:prstGeom>
          <a:noFill/>
        </p:spPr>
        <p:txBody>
          <a:bodyPr wrap="square">
            <a:spAutoFit/>
          </a:bodyPr>
          <a:lstStyle/>
          <a:p>
            <a:r>
              <a:rPr lang="en-US" altLang="zh-CN" sz="1100" b="0" i="0" dirty="0">
                <a:solidFill>
                  <a:srgbClr val="000000"/>
                </a:solidFill>
                <a:effectLst/>
                <a:latin typeface="Helvetica" panose="020B0604020202020204" pitchFamily="34" charset="0"/>
              </a:rPr>
              <a:t>Linear Layer3</a:t>
            </a:r>
            <a:endParaRPr lang="zh-CN" altLang="en-US" sz="1100" dirty="0"/>
          </a:p>
        </p:txBody>
      </p:sp>
      <p:sp>
        <p:nvSpPr>
          <p:cNvPr id="66" name="Rectangle 3"/>
          <p:cNvSpPr>
            <a:spLocks noChangeArrowheads="1"/>
          </p:cNvSpPr>
          <p:nvPr/>
        </p:nvSpPr>
        <p:spPr bwMode="auto">
          <a:xfrm>
            <a:off x="11023670" y="6400960"/>
            <a:ext cx="596638"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ctr" defTabSz="914400" rtl="0" eaLnBrk="0" fontAlgn="base" latinLnBrk="0" hangingPunct="0">
              <a:lnSpc>
                <a:spcPct val="100000"/>
              </a:lnSpc>
              <a:spcBef>
                <a:spcPct val="0"/>
              </a:spcBef>
              <a:spcAft>
                <a:spcPct val="0"/>
              </a:spcAft>
              <a:buClrTx/>
              <a:buSzTx/>
              <a:buFontTx/>
              <a:buNone/>
            </a:pPr>
            <a:r>
              <a:rPr kumimoji="0" lang="en-US" altLang="zh-CN" sz="1200" b="0" i="1" u="none" strike="noStrike" cap="none" normalizeH="0" baseline="0" dirty="0">
                <a:ln>
                  <a:noFill/>
                </a:ln>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a:t>Y</a:t>
            </a:r>
            <a:r>
              <a:rPr kumimoji="0" lang="en-US" altLang="zh-CN" sz="1000" b="0" i="1" u="none" strike="noStrike" cap="none" normalizeH="0" baseline="0" dirty="0">
                <a:ln>
                  <a:noFill/>
                </a:ln>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a:t>∈R</a:t>
            </a:r>
            <a:r>
              <a:rPr kumimoji="0" lang="en-US" altLang="zh-CN" sz="1000" b="0" i="1" u="none" strike="noStrike" cap="none" normalizeH="0" baseline="30000" dirty="0">
                <a:ln>
                  <a:noFill/>
                </a:ln>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a:t>N×1</a:t>
            </a:r>
            <a:endParaRPr kumimoji="0" lang="en-US" altLang="zh-CN" sz="1800" b="0" i="0" u="none" strike="noStrike" cap="none" normalizeH="0" baseline="30000" dirty="0">
              <a:ln>
                <a:noFill/>
              </a:ln>
              <a:solidFill>
                <a:schemeClr val="tx1"/>
              </a:solidFill>
              <a:effectLst/>
              <a:latin typeface="Arial" panose="020B0604020202020204" pitchFamily="34" charset="0"/>
            </a:endParaRPr>
          </a:p>
        </p:txBody>
      </p:sp>
      <p:sp>
        <p:nvSpPr>
          <p:cNvPr id="67" name="文本框 66"/>
          <p:cNvSpPr txBox="1"/>
          <p:nvPr/>
        </p:nvSpPr>
        <p:spPr>
          <a:xfrm>
            <a:off x="5739130" y="2305050"/>
            <a:ext cx="4064000" cy="368300"/>
          </a:xfrm>
          <a:prstGeom prst="rect">
            <a:avLst/>
          </a:prstGeom>
          <a:noFill/>
        </p:spPr>
        <p:txBody>
          <a:bodyPr wrap="square" rtlCol="0">
            <a:spAutoFit/>
          </a:bodyPr>
          <a:lstStyle/>
          <a:p>
            <a:endParaRPr lang="zh-CN" altLang="en-US"/>
          </a:p>
        </p:txBody>
      </p:sp>
      <p:sp>
        <p:nvSpPr>
          <p:cNvPr id="68" name="矩形: 圆角 35"/>
          <p:cNvSpPr/>
          <p:nvPr>
            <p:custDataLst>
              <p:tags r:id="rId2"/>
            </p:custDataLst>
          </p:nvPr>
        </p:nvSpPr>
        <p:spPr>
          <a:xfrm>
            <a:off x="450850" y="1921510"/>
            <a:ext cx="4344670" cy="4791075"/>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1/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设置随机数种子，实现</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pytorch</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结果的复现</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 </a:t>
            </a:r>
            <a:endParaRPr lang="zh-CN" altLang="en-US" sz="2400" dirty="0">
              <a:solidFill>
                <a:schemeClr val="tx1"/>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2/</a:t>
            </a:r>
            <a:r>
              <a:rPr lang="en-US" altLang="zh-CN" sz="2400" dirty="0">
                <a:solidFill>
                  <a:srgbClr val="7030A0"/>
                </a:solidFill>
                <a:latin typeface="黑体" panose="02010609060101010101" charset="-122"/>
                <a:ea typeface="黑体" panose="02010609060101010101" charset="-122"/>
                <a:cs typeface="黑体" panose="02010609060101010101" charset="-122"/>
                <a:sym typeface="+mn-ea"/>
              </a:rPr>
              <a:t>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划分训练集和测试集</a:t>
            </a:r>
            <a:endParaRPr lang="en-US" altLang="zh-CN" sz="2400" dirty="0">
              <a:solidFill>
                <a:srgbClr val="7030A0"/>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3/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构建模型</a:t>
            </a:r>
            <a:endParaRPr lang="en-US" altLang="zh-CN" sz="2400" b="1" dirty="0">
              <a:solidFill>
                <a:srgbClr val="7030A0"/>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4/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选择损失函数</a:t>
            </a:r>
            <a:endParaRPr lang="en-US" altLang="zh-CN" sz="2400" b="1" dirty="0">
              <a:solidFill>
                <a:srgbClr val="7030A0"/>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5/</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选择优化器</a:t>
            </a:r>
            <a:endParaRPr lang="en-US" altLang="zh-CN" sz="2400" b="1" dirty="0">
              <a:solidFill>
                <a:srgbClr val="7030A0"/>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6/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模型训练</a:t>
            </a:r>
            <a:endParaRPr lang="en-US" altLang="zh-CN" sz="2400" b="1" dirty="0">
              <a:solidFill>
                <a:srgbClr val="7030A0"/>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7/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测试及可视化展示</a:t>
            </a:r>
          </a:p>
        </p:txBody>
      </p:sp>
      <p:sp>
        <p:nvSpPr>
          <p:cNvPr id="71" name="矩形: 圆角 35"/>
          <p:cNvSpPr/>
          <p:nvPr/>
        </p:nvSpPr>
        <p:spPr>
          <a:xfrm>
            <a:off x="5186680" y="2393950"/>
            <a:ext cx="4344670" cy="3373120"/>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1/ </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nn.linear(in_features,</a:t>
            </a:r>
          </a:p>
          <a:p>
            <a:pPr lvl="0" algn="l">
              <a:lnSpc>
                <a:spcPct val="100000"/>
              </a:lnSpc>
              <a:spcBef>
                <a:spcPct val="0"/>
              </a:spcBef>
              <a:spcAft>
                <a:spcPct val="35000"/>
              </a:spcAft>
            </a:pP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out_features,bias=True)</a:t>
            </a: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2/ </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Y</a:t>
            </a:r>
            <a:r>
              <a:rPr lang="en-US" altLang="zh-CN" sz="2400" baseline="-25000" dirty="0">
                <a:solidFill>
                  <a:schemeClr val="tx1"/>
                </a:solidFill>
                <a:latin typeface="黑体" panose="02010609060101010101" charset="-122"/>
                <a:ea typeface="黑体" panose="02010609060101010101" charset="-122"/>
                <a:cs typeface="黑体" panose="02010609060101010101" charset="-122"/>
                <a:sym typeface="+mn-ea"/>
              </a:rPr>
              <a:t>nxo</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=X</a:t>
            </a:r>
            <a:r>
              <a:rPr lang="en-US" altLang="zh-CN" sz="2400" baseline="-25000" dirty="0">
                <a:solidFill>
                  <a:schemeClr val="tx1"/>
                </a:solidFill>
                <a:latin typeface="黑体" panose="02010609060101010101" charset="-122"/>
                <a:ea typeface="黑体" panose="02010609060101010101" charset="-122"/>
                <a:cs typeface="黑体" panose="02010609060101010101" charset="-122"/>
                <a:sym typeface="+mn-ea"/>
              </a:rPr>
              <a:t>nxi</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W</a:t>
            </a:r>
            <a:r>
              <a:rPr lang="en-US" altLang="zh-CN" sz="2400" baseline="-25000" dirty="0">
                <a:solidFill>
                  <a:schemeClr val="tx1"/>
                </a:solidFill>
                <a:latin typeface="黑体" panose="02010609060101010101" charset="-122"/>
                <a:ea typeface="黑体" panose="02010609060101010101" charset="-122"/>
                <a:cs typeface="黑体" panose="02010609060101010101" charset="-122"/>
                <a:sym typeface="+mn-ea"/>
              </a:rPr>
              <a:t>ixo</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+b</a:t>
            </a: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3/ </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sigmoid</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激活函数</a:t>
            </a:r>
          </a:p>
        </p:txBody>
      </p:sp>
      <p:cxnSp>
        <p:nvCxnSpPr>
          <p:cNvPr id="74" name="直接箭头连接符 73"/>
          <p:cNvCxnSpPr/>
          <p:nvPr/>
        </p:nvCxnSpPr>
        <p:spPr>
          <a:xfrm>
            <a:off x="2589530" y="3993515"/>
            <a:ext cx="2597150" cy="635"/>
          </a:xfrm>
          <a:prstGeom prst="straightConnector1">
            <a:avLst/>
          </a:prstGeom>
          <a:ln w="66675">
            <a:tailEnd type="arrow" w="med" len="med"/>
          </a:ln>
        </p:spPr>
        <p:style>
          <a:lnRef idx="1">
            <a:schemeClr val="accent3"/>
          </a:lnRef>
          <a:fillRef idx="0">
            <a:schemeClr val="accent3"/>
          </a:fillRef>
          <a:effectRef idx="0">
            <a:schemeClr val="accent3"/>
          </a:effectRef>
          <a:fontRef idx="minor">
            <a:schemeClr val="tx1"/>
          </a:fontRef>
        </p:style>
      </p:cxnSp>
      <p:cxnSp>
        <p:nvCxnSpPr>
          <p:cNvPr id="76" name="直接箭头连接符 75"/>
          <p:cNvCxnSpPr/>
          <p:nvPr/>
        </p:nvCxnSpPr>
        <p:spPr>
          <a:xfrm>
            <a:off x="9706610" y="3910965"/>
            <a:ext cx="1316990" cy="21590"/>
          </a:xfrm>
          <a:prstGeom prst="straightConnector1">
            <a:avLst/>
          </a:prstGeom>
          <a:ln w="66675">
            <a:tailEnd type="arrow" w="med" len="med"/>
          </a:ln>
        </p:spPr>
        <p:style>
          <a:lnRef idx="1">
            <a:schemeClr val="accent3"/>
          </a:lnRef>
          <a:fillRef idx="0">
            <a:schemeClr val="accent3"/>
          </a:fillRef>
          <a:effectRef idx="0">
            <a:schemeClr val="accent3"/>
          </a:effectRef>
          <a:fontRef idx="minor">
            <a:schemeClr val="tx1"/>
          </a:fontRef>
        </p:style>
      </p:cxn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additive="base">
                                        <p:cTn id="7" dur="500" fill="hold"/>
                                        <p:tgtEl>
                                          <p:spTgt spid="74"/>
                                        </p:tgtEl>
                                        <p:attrNameLst>
                                          <p:attrName>ppt_x</p:attrName>
                                        </p:attrNameLst>
                                      </p:cBhvr>
                                      <p:tavLst>
                                        <p:tav tm="0">
                                          <p:val>
                                            <p:strVal val="#ppt_x"/>
                                          </p:val>
                                        </p:tav>
                                        <p:tav tm="100000">
                                          <p:val>
                                            <p:strVal val="#ppt_x"/>
                                          </p:val>
                                        </p:tav>
                                      </p:tavLst>
                                    </p:anim>
                                    <p:anim calcmode="lin" valueType="num">
                                      <p:cBhvr additive="base">
                                        <p:cTn id="8" dur="500" fill="hold"/>
                                        <p:tgtEl>
                                          <p:spTgt spid="7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1"/>
                                        </p:tgtEl>
                                        <p:attrNameLst>
                                          <p:attrName>style.visibility</p:attrName>
                                        </p:attrNameLst>
                                      </p:cBhvr>
                                      <p:to>
                                        <p:strVal val="visible"/>
                                      </p:to>
                                    </p:set>
                                    <p:anim calcmode="lin" valueType="num">
                                      <p:cBhvr additive="base">
                                        <p:cTn id="13" dur="500" fill="hold"/>
                                        <p:tgtEl>
                                          <p:spTgt spid="71"/>
                                        </p:tgtEl>
                                        <p:attrNameLst>
                                          <p:attrName>ppt_x</p:attrName>
                                        </p:attrNameLst>
                                      </p:cBhvr>
                                      <p:tavLst>
                                        <p:tav tm="0">
                                          <p:val>
                                            <p:strVal val="#ppt_x"/>
                                          </p:val>
                                        </p:tav>
                                        <p:tav tm="100000">
                                          <p:val>
                                            <p:strVal val="#ppt_x"/>
                                          </p:val>
                                        </p:tav>
                                      </p:tavLst>
                                    </p:anim>
                                    <p:anim calcmode="lin" valueType="num">
                                      <p:cBhvr additive="base">
                                        <p:cTn id="14"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6"/>
                                        </p:tgtEl>
                                        <p:attrNameLst>
                                          <p:attrName>style.visibility</p:attrName>
                                        </p:attrNameLst>
                                      </p:cBhvr>
                                      <p:to>
                                        <p:strVal val="visible"/>
                                      </p:to>
                                    </p:set>
                                    <p:anim calcmode="lin" valueType="num">
                                      <p:cBhvr additive="base">
                                        <p:cTn id="19" dur="500" fill="hold"/>
                                        <p:tgtEl>
                                          <p:spTgt spid="76"/>
                                        </p:tgtEl>
                                        <p:attrNameLst>
                                          <p:attrName>ppt_x</p:attrName>
                                        </p:attrNameLst>
                                      </p:cBhvr>
                                      <p:tavLst>
                                        <p:tav tm="0">
                                          <p:val>
                                            <p:strVal val="#ppt_x"/>
                                          </p:val>
                                        </p:tav>
                                        <p:tav tm="100000">
                                          <p:val>
                                            <p:strVal val="#ppt_x"/>
                                          </p:val>
                                        </p:tav>
                                      </p:tavLst>
                                    </p:anim>
                                    <p:anim calcmode="lin" valueType="num">
                                      <p:cBhvr additive="base">
                                        <p:cTn id="20" dur="500" fill="hold"/>
                                        <p:tgtEl>
                                          <p:spTgt spid="7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9"/>
                                        </p:tgtEl>
                                        <p:attrNameLst>
                                          <p:attrName>style.visibility</p:attrName>
                                        </p:attrNameLst>
                                      </p:cBhvr>
                                      <p:to>
                                        <p:strVal val="visible"/>
                                      </p:to>
                                    </p:set>
                                    <p:anim calcmode="lin" valueType="num">
                                      <p:cBhvr additive="base">
                                        <p:cTn id="25" dur="500" fill="hold"/>
                                        <p:tgtEl>
                                          <p:spTgt spid="39"/>
                                        </p:tgtEl>
                                        <p:attrNameLst>
                                          <p:attrName>ppt_x</p:attrName>
                                        </p:attrNameLst>
                                      </p:cBhvr>
                                      <p:tavLst>
                                        <p:tav tm="0">
                                          <p:val>
                                            <p:strVal val="#ppt_x"/>
                                          </p:val>
                                        </p:tav>
                                        <p:tav tm="100000">
                                          <p:val>
                                            <p:strVal val="#ppt_x"/>
                                          </p:val>
                                        </p:tav>
                                      </p:tavLst>
                                    </p:anim>
                                    <p:anim calcmode="lin" valueType="num">
                                      <p:cBhvr additive="base">
                                        <p:cTn id="26" dur="500" fill="hold"/>
                                        <p:tgtEl>
                                          <p:spTgt spid="39"/>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40"/>
                                        </p:tgtEl>
                                        <p:attrNameLst>
                                          <p:attrName>style.visibility</p:attrName>
                                        </p:attrNameLst>
                                      </p:cBhvr>
                                      <p:to>
                                        <p:strVal val="visible"/>
                                      </p:to>
                                    </p:set>
                                    <p:anim calcmode="lin" valueType="num">
                                      <p:cBhvr additive="base">
                                        <p:cTn id="29" dur="500" fill="hold"/>
                                        <p:tgtEl>
                                          <p:spTgt spid="40"/>
                                        </p:tgtEl>
                                        <p:attrNameLst>
                                          <p:attrName>ppt_x</p:attrName>
                                        </p:attrNameLst>
                                      </p:cBhvr>
                                      <p:tavLst>
                                        <p:tav tm="0">
                                          <p:val>
                                            <p:strVal val="#ppt_x"/>
                                          </p:val>
                                        </p:tav>
                                        <p:tav tm="100000">
                                          <p:val>
                                            <p:strVal val="#ppt_x"/>
                                          </p:val>
                                        </p:tav>
                                      </p:tavLst>
                                    </p:anim>
                                    <p:anim calcmode="lin" valueType="num">
                                      <p:cBhvr additive="base">
                                        <p:cTn id="30" dur="500" fill="hold"/>
                                        <p:tgtEl>
                                          <p:spTgt spid="40"/>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61"/>
                                        </p:tgtEl>
                                        <p:attrNameLst>
                                          <p:attrName>style.visibility</p:attrName>
                                        </p:attrNameLst>
                                      </p:cBhvr>
                                      <p:to>
                                        <p:strVal val="visible"/>
                                      </p:to>
                                    </p:set>
                                    <p:anim calcmode="lin" valueType="num">
                                      <p:cBhvr additive="base">
                                        <p:cTn id="33" dur="500" fill="hold"/>
                                        <p:tgtEl>
                                          <p:spTgt spid="61"/>
                                        </p:tgtEl>
                                        <p:attrNameLst>
                                          <p:attrName>ppt_x</p:attrName>
                                        </p:attrNameLst>
                                      </p:cBhvr>
                                      <p:tavLst>
                                        <p:tav tm="0">
                                          <p:val>
                                            <p:strVal val="#ppt_x"/>
                                          </p:val>
                                        </p:tav>
                                        <p:tav tm="100000">
                                          <p:val>
                                            <p:strVal val="#ppt_x"/>
                                          </p:val>
                                        </p:tav>
                                      </p:tavLst>
                                    </p:anim>
                                    <p:anim calcmode="lin" valueType="num">
                                      <p:cBhvr additive="base">
                                        <p:cTn id="34" dur="500" fill="hold"/>
                                        <p:tgtEl>
                                          <p:spTgt spid="61"/>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62"/>
                                        </p:tgtEl>
                                        <p:attrNameLst>
                                          <p:attrName>style.visibility</p:attrName>
                                        </p:attrNameLst>
                                      </p:cBhvr>
                                      <p:to>
                                        <p:strVal val="visible"/>
                                      </p:to>
                                    </p:set>
                                    <p:anim calcmode="lin" valueType="num">
                                      <p:cBhvr additive="base">
                                        <p:cTn id="37" dur="500" fill="hold"/>
                                        <p:tgtEl>
                                          <p:spTgt spid="62"/>
                                        </p:tgtEl>
                                        <p:attrNameLst>
                                          <p:attrName>ppt_x</p:attrName>
                                        </p:attrNameLst>
                                      </p:cBhvr>
                                      <p:tavLst>
                                        <p:tav tm="0">
                                          <p:val>
                                            <p:strVal val="#ppt_x"/>
                                          </p:val>
                                        </p:tav>
                                        <p:tav tm="100000">
                                          <p:val>
                                            <p:strVal val="#ppt_x"/>
                                          </p:val>
                                        </p:tav>
                                      </p:tavLst>
                                    </p:anim>
                                    <p:anim calcmode="lin" valueType="num">
                                      <p:cBhvr additive="base">
                                        <p:cTn id="38" dur="500" fill="hold"/>
                                        <p:tgtEl>
                                          <p:spTgt spid="62"/>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63"/>
                                        </p:tgtEl>
                                        <p:attrNameLst>
                                          <p:attrName>style.visibility</p:attrName>
                                        </p:attrNameLst>
                                      </p:cBhvr>
                                      <p:to>
                                        <p:strVal val="visible"/>
                                      </p:to>
                                    </p:set>
                                    <p:anim calcmode="lin" valueType="num">
                                      <p:cBhvr additive="base">
                                        <p:cTn id="41" dur="500" fill="hold"/>
                                        <p:tgtEl>
                                          <p:spTgt spid="63"/>
                                        </p:tgtEl>
                                        <p:attrNameLst>
                                          <p:attrName>ppt_x</p:attrName>
                                        </p:attrNameLst>
                                      </p:cBhvr>
                                      <p:tavLst>
                                        <p:tav tm="0">
                                          <p:val>
                                            <p:strVal val="#ppt_x"/>
                                          </p:val>
                                        </p:tav>
                                        <p:tav tm="100000">
                                          <p:val>
                                            <p:strVal val="#ppt_x"/>
                                          </p:val>
                                        </p:tav>
                                      </p:tavLst>
                                    </p:anim>
                                    <p:anim calcmode="lin" valueType="num">
                                      <p:cBhvr additive="base">
                                        <p:cTn id="42" dur="500" fill="hold"/>
                                        <p:tgtEl>
                                          <p:spTgt spid="63"/>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64"/>
                                        </p:tgtEl>
                                        <p:attrNameLst>
                                          <p:attrName>style.visibility</p:attrName>
                                        </p:attrNameLst>
                                      </p:cBhvr>
                                      <p:to>
                                        <p:strVal val="visible"/>
                                      </p:to>
                                    </p:set>
                                    <p:anim calcmode="lin" valueType="num">
                                      <p:cBhvr additive="base">
                                        <p:cTn id="45" dur="500" fill="hold"/>
                                        <p:tgtEl>
                                          <p:spTgt spid="64"/>
                                        </p:tgtEl>
                                        <p:attrNameLst>
                                          <p:attrName>ppt_x</p:attrName>
                                        </p:attrNameLst>
                                      </p:cBhvr>
                                      <p:tavLst>
                                        <p:tav tm="0">
                                          <p:val>
                                            <p:strVal val="#ppt_x"/>
                                          </p:val>
                                        </p:tav>
                                        <p:tav tm="100000">
                                          <p:val>
                                            <p:strVal val="#ppt_x"/>
                                          </p:val>
                                        </p:tav>
                                      </p:tavLst>
                                    </p:anim>
                                    <p:anim calcmode="lin" valueType="num">
                                      <p:cBhvr additive="base">
                                        <p:cTn id="46" dur="500" fill="hold"/>
                                        <p:tgtEl>
                                          <p:spTgt spid="64"/>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65"/>
                                        </p:tgtEl>
                                        <p:attrNameLst>
                                          <p:attrName>style.visibility</p:attrName>
                                        </p:attrNameLst>
                                      </p:cBhvr>
                                      <p:to>
                                        <p:strVal val="visible"/>
                                      </p:to>
                                    </p:set>
                                    <p:anim calcmode="lin" valueType="num">
                                      <p:cBhvr additive="base">
                                        <p:cTn id="49" dur="500" fill="hold"/>
                                        <p:tgtEl>
                                          <p:spTgt spid="65"/>
                                        </p:tgtEl>
                                        <p:attrNameLst>
                                          <p:attrName>ppt_x</p:attrName>
                                        </p:attrNameLst>
                                      </p:cBhvr>
                                      <p:tavLst>
                                        <p:tav tm="0">
                                          <p:val>
                                            <p:strVal val="#ppt_x"/>
                                          </p:val>
                                        </p:tav>
                                        <p:tav tm="100000">
                                          <p:val>
                                            <p:strVal val="#ppt_x"/>
                                          </p:val>
                                        </p:tav>
                                      </p:tavLst>
                                    </p:anim>
                                    <p:anim calcmode="lin" valueType="num">
                                      <p:cBhvr additive="base">
                                        <p:cTn id="50" dur="500" fill="hold"/>
                                        <p:tgtEl>
                                          <p:spTgt spid="65"/>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66"/>
                                        </p:tgtEl>
                                        <p:attrNameLst>
                                          <p:attrName>style.visibility</p:attrName>
                                        </p:attrNameLst>
                                      </p:cBhvr>
                                      <p:to>
                                        <p:strVal val="visible"/>
                                      </p:to>
                                    </p:set>
                                    <p:anim calcmode="lin" valueType="num">
                                      <p:cBhvr additive="base">
                                        <p:cTn id="53" dur="500" fill="hold"/>
                                        <p:tgtEl>
                                          <p:spTgt spid="66"/>
                                        </p:tgtEl>
                                        <p:attrNameLst>
                                          <p:attrName>ppt_x</p:attrName>
                                        </p:attrNameLst>
                                      </p:cBhvr>
                                      <p:tavLst>
                                        <p:tav tm="0">
                                          <p:val>
                                            <p:strVal val="#ppt_x"/>
                                          </p:val>
                                        </p:tav>
                                        <p:tav tm="100000">
                                          <p:val>
                                            <p:strVal val="#ppt_x"/>
                                          </p:val>
                                        </p:tav>
                                      </p:tavLst>
                                    </p:anim>
                                    <p:anim calcmode="lin" valueType="num">
                                      <p:cBhvr additive="base">
                                        <p:cTn id="54" dur="500" fill="hold"/>
                                        <p:tgtEl>
                                          <p:spTgt spid="6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0" grpId="1"/>
      <p:bldP spid="61" grpId="0"/>
      <p:bldP spid="61" grpId="1"/>
      <p:bldP spid="62" grpId="0"/>
      <p:bldP spid="62" grpId="1"/>
      <p:bldP spid="63" grpId="0"/>
      <p:bldP spid="63" grpId="1"/>
      <p:bldP spid="64" grpId="0"/>
      <p:bldP spid="64" grpId="1"/>
      <p:bldP spid="65" grpId="0"/>
      <p:bldP spid="65" grpId="1"/>
      <p:bldP spid="66" grpId="0" animBg="1"/>
      <p:bldP spid="66" grpId="1" animBg="1"/>
      <p:bldP spid="71" grpId="0" animBg="1"/>
      <p:bldP spid="71"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19420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04</a:t>
              </a:r>
            </a:p>
          </p:txBody>
        </p:sp>
      </p:grpSp>
      <p:sp>
        <p:nvSpPr>
          <p:cNvPr id="6" name="文本框 5"/>
          <p:cNvSpPr txBox="1"/>
          <p:nvPr/>
        </p:nvSpPr>
        <p:spPr>
          <a:xfrm>
            <a:off x="1450975" y="197559"/>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神经网络优化</a:t>
            </a:r>
          </a:p>
        </p:txBody>
      </p:sp>
      <p:sp>
        <p:nvSpPr>
          <p:cNvPr id="17" name="矩形 16"/>
          <p:cNvSpPr/>
          <p:nvPr/>
        </p:nvSpPr>
        <p:spPr>
          <a:xfrm>
            <a:off x="450850" y="1110615"/>
            <a:ext cx="4344670" cy="528955"/>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黑体" panose="02010609060101010101" charset="-122"/>
                <a:ea typeface="黑体" panose="02010609060101010101" charset="-122"/>
              </a:rPr>
              <a:t>Focal Loss</a:t>
            </a:r>
          </a:p>
        </p:txBody>
      </p:sp>
      <p:sp>
        <p:nvSpPr>
          <p:cNvPr id="67" name="文本框 66"/>
          <p:cNvSpPr txBox="1"/>
          <p:nvPr/>
        </p:nvSpPr>
        <p:spPr>
          <a:xfrm>
            <a:off x="5739130" y="2305050"/>
            <a:ext cx="4064000" cy="368300"/>
          </a:xfrm>
          <a:prstGeom prst="rect">
            <a:avLst/>
          </a:prstGeom>
          <a:noFill/>
        </p:spPr>
        <p:txBody>
          <a:bodyPr wrap="square" rtlCol="0">
            <a:spAutoFit/>
          </a:bodyPr>
          <a:lstStyle/>
          <a:p>
            <a:endParaRPr lang="zh-CN" altLang="en-US"/>
          </a:p>
        </p:txBody>
      </p:sp>
      <mc:AlternateContent xmlns:mc="http://schemas.openxmlformats.org/markup-compatibility/2006">
        <mc:Choice xmlns:a14="http://schemas.microsoft.com/office/drawing/2010/main" Requires="a14">
          <p:sp>
            <p:nvSpPr>
              <p:cNvPr id="68" name="矩形: 圆角 35"/>
              <p:cNvSpPr/>
              <p:nvPr>
                <p:custDataLst>
                  <p:tags r:id="rId2"/>
                </p:custDataLst>
              </p:nvPr>
            </p:nvSpPr>
            <p:spPr>
              <a:xfrm>
                <a:off x="450850" y="1969770"/>
                <a:ext cx="4344670" cy="4362450"/>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1/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正负样本分类极不平衡</a:t>
                </a: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2/ </a:t>
                </a:r>
              </a:p>
              <a:p>
                <a:pPr indent="304800" algn="just"/>
                <a14:m>
                  <m:oMathPara xmlns:m="http://schemas.openxmlformats.org/officeDocument/2006/math">
                    <m:oMathParaPr>
                      <m:jc m:val="centerGroup"/>
                    </m:oMathParaPr>
                    <m:oMath xmlns:m="http://schemas.openxmlformats.org/officeDocument/2006/math">
                      <m:r>
                        <a:rPr lang="en-US" altLang="zh-CN" sz="1800" i="1" smtClean="0">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𝐹𝐿</m:t>
                      </m:r>
                      <m:d>
                        <m:dPr>
                          <m:ctrlPr>
                            <a:rPr lang="zh-CN" altLang="zh-CN" sz="1800" i="1">
                              <a:solidFill>
                                <a:srgbClr val="0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800" i="1">
                                  <a:solidFill>
                                    <a:srgbClr val="0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𝑡</m:t>
                              </m:r>
                            </m:sub>
                          </m:sSub>
                        </m:e>
                      </m:d>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800" i="1">
                              <a:solidFill>
                                <a:srgbClr val="0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𝛼</m:t>
                          </m:r>
                        </m:e>
                        <m:sub>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𝑡</m:t>
                          </m:r>
                        </m:sub>
                      </m:sSub>
                      <m:sSup>
                        <m:sSupPr>
                          <m:ctrlPr>
                            <a:rPr lang="zh-CN" altLang="zh-CN" sz="1800" i="1">
                              <a:solidFill>
                                <a:srgbClr val="000000"/>
                              </a:solidFill>
                              <a:effectLst/>
                              <a:latin typeface="Cambria Math" panose="02040503050406030204" pitchFamily="18" charset="0"/>
                              <a:ea typeface="Cambria Math" panose="02040503050406030204" pitchFamily="18" charset="0"/>
                              <a:cs typeface="Times New Roman" panose="02020603050405020304" pitchFamily="18" charset="0"/>
                            </a:rPr>
                          </m:ctrlPr>
                        </m:sSupPr>
                        <m:e>
                          <m:d>
                            <m:dPr>
                              <m:ctrlPr>
                                <a:rPr lang="zh-CN" altLang="zh-CN" sz="1800" i="1">
                                  <a:solidFill>
                                    <a:srgbClr val="0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1−</m:t>
                              </m:r>
                              <m:sSub>
                                <m:sSubPr>
                                  <m:ctrlPr>
                                    <a:rPr lang="zh-CN" altLang="zh-CN" sz="1800" i="1">
                                      <a:solidFill>
                                        <a:srgbClr val="0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𝑡</m:t>
                                  </m:r>
                                </m:sub>
                              </m:sSub>
                            </m:e>
                          </m:d>
                        </m:e>
                        <m:sup>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𝛾</m:t>
                          </m:r>
                        </m:sup>
                      </m:sSup>
                      <m:func>
                        <m:funcPr>
                          <m:ctrlPr>
                            <a:rPr lang="zh-CN" altLang="zh-CN" sz="1800" i="1">
                              <a:solidFill>
                                <a:srgbClr val="000000"/>
                              </a:solidFill>
                              <a:effectLst/>
                              <a:latin typeface="Cambria Math" panose="02040503050406030204" pitchFamily="18" charset="0"/>
                              <a:ea typeface="Cambria Math" panose="02040503050406030204" pitchFamily="18" charset="0"/>
                              <a:cs typeface="Times New Roman" panose="02020603050405020304" pitchFamily="18" charset="0"/>
                            </a:rPr>
                          </m:ctrlPr>
                        </m:funcPr>
                        <m:fName>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𝑙𝑜𝑔</m:t>
                          </m:r>
                        </m:fName>
                        <m:e>
                          <m:d>
                            <m:dPr>
                              <m:ctrlPr>
                                <a:rPr lang="zh-CN" altLang="zh-CN" sz="1800" i="1">
                                  <a:solidFill>
                                    <a:srgbClr val="000000"/>
                                  </a:solidFill>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800" i="1">
                                      <a:solidFill>
                                        <a:srgbClr val="000000"/>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altLang="zh-CN" sz="1800" i="1">
                                      <a:solidFill>
                                        <a:srgbClr val="000000"/>
                                      </a:solidFill>
                                      <a:effectLst/>
                                      <a:latin typeface="Cambria Math" panose="02040503050406030204" pitchFamily="18" charset="0"/>
                                      <a:ea typeface="等线" panose="02010600030101010101" pitchFamily="2" charset="-122"/>
                                      <a:cs typeface="Times New Roman" panose="02020603050405020304" pitchFamily="18" charset="0"/>
                                    </a:rPr>
                                    <m:t>𝑡</m:t>
                                  </m:r>
                                </m:sub>
                              </m:sSub>
                            </m:e>
                          </m:d>
                        </m:e>
                      </m:func>
                    </m:oMath>
                  </m:oMathPara>
                </a14:m>
                <a:endParaRPr lang="zh-CN" altLang="zh-CN" sz="1800" dirty="0">
                  <a:effectLst/>
                  <a:latin typeface="等线" panose="02010600030101010101" pitchFamily="2" charset="-122"/>
                  <a:ea typeface="等线" panose="02010600030101010101" pitchFamily="2" charset="-122"/>
                  <a:cs typeface="Times New Roman" panose="02020603050405020304" pitchFamily="18" charset="0"/>
                </a:endParaRP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3/ </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α</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代表正类的权重，</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γ</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用于控制简单</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难区分样本的数量失衡</a:t>
                </a: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 </a:t>
                </a: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4/</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确定</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γ</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为</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2</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α</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为</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0.05</a:t>
                </a:r>
              </a:p>
            </p:txBody>
          </p:sp>
        </mc:Choice>
        <mc:Fallback>
          <p:sp>
            <p:nvSpPr>
              <p:cNvPr id="68" name="矩形: 圆角 35"/>
              <p:cNvSpPr>
                <a:spLocks noRot="1" noChangeAspect="1" noMove="1" noResize="1" noEditPoints="1" noAdjustHandles="1" noChangeArrowheads="1" noChangeShapeType="1" noTextEdit="1"/>
              </p:cNvSpPr>
              <p:nvPr>
                <p:custDataLst>
                  <p:tags r:id="rId2"/>
                </p:custDataLst>
              </p:nvPr>
            </p:nvSpPr>
            <p:spPr>
              <a:xfrm>
                <a:off x="450850" y="1969770"/>
                <a:ext cx="4344670" cy="4362450"/>
              </a:xfrm>
              <a:prstGeom prst="roundRect">
                <a:avLst/>
              </a:prstGeom>
              <a:blipFill>
                <a:blip r:embed="rId5"/>
                <a:stretch>
                  <a:fillRect/>
                </a:stretch>
              </a:blipFill>
              <a:ln w="28575">
                <a:solidFill>
                  <a:srgbClr val="BCBCB2"/>
                </a:solidFill>
                <a:prstDash val="dash"/>
              </a:ln>
            </p:spPr>
            <p:txBody>
              <a:bodyPr/>
              <a:lstStyle/>
              <a:p>
                <a:r>
                  <a:rPr lang="zh-CN" altLang="en-US">
                    <a:noFill/>
                  </a:rPr>
                  <a:t> </a:t>
                </a:r>
              </a:p>
            </p:txBody>
          </p:sp>
        </mc:Fallback>
      </mc:AlternateContent>
      <p:pic>
        <p:nvPicPr>
          <p:cNvPr id="1909682514" name="图片 1"/>
          <p:cNvPicPr>
            <a:picLocks noChangeAspect="1"/>
          </p:cNvPicPr>
          <p:nvPr/>
        </p:nvPicPr>
        <p:blipFill>
          <a:blip r:embed="rId6"/>
          <a:stretch>
            <a:fillRect/>
          </a:stretch>
        </p:blipFill>
        <p:spPr>
          <a:xfrm>
            <a:off x="5281930" y="249555"/>
            <a:ext cx="6409055" cy="4544695"/>
          </a:xfrm>
          <a:prstGeom prst="rect">
            <a:avLst/>
          </a:prstGeom>
        </p:spPr>
      </p:pic>
      <p:pic>
        <p:nvPicPr>
          <p:cNvPr id="187005808" name="图片 1"/>
          <p:cNvPicPr>
            <a:picLocks noChangeAspect="1"/>
          </p:cNvPicPr>
          <p:nvPr/>
        </p:nvPicPr>
        <p:blipFill>
          <a:blip r:embed="rId7"/>
          <a:stretch>
            <a:fillRect/>
          </a:stretch>
        </p:blipFill>
        <p:spPr>
          <a:xfrm>
            <a:off x="5281930" y="2067560"/>
            <a:ext cx="6379845" cy="445643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909682514"/>
                                        </p:tgtEl>
                                        <p:attrNameLst>
                                          <p:attrName>style.visibility</p:attrName>
                                        </p:attrNameLst>
                                      </p:cBhvr>
                                      <p:to>
                                        <p:strVal val="visible"/>
                                      </p:to>
                                    </p:set>
                                    <p:anim calcmode="lin" valueType="num">
                                      <p:cBhvr additive="base">
                                        <p:cTn id="7" dur="500" fill="hold"/>
                                        <p:tgtEl>
                                          <p:spTgt spid="1909682514"/>
                                        </p:tgtEl>
                                        <p:attrNameLst>
                                          <p:attrName>ppt_x</p:attrName>
                                        </p:attrNameLst>
                                      </p:cBhvr>
                                      <p:tavLst>
                                        <p:tav tm="0">
                                          <p:val>
                                            <p:strVal val="#ppt_x"/>
                                          </p:val>
                                        </p:tav>
                                        <p:tav tm="100000">
                                          <p:val>
                                            <p:strVal val="#ppt_x"/>
                                          </p:val>
                                        </p:tav>
                                      </p:tavLst>
                                    </p:anim>
                                    <p:anim calcmode="lin" valueType="num">
                                      <p:cBhvr additive="base">
                                        <p:cTn id="8" dur="500" fill="hold"/>
                                        <p:tgtEl>
                                          <p:spTgt spid="19096825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87005808"/>
                                        </p:tgtEl>
                                        <p:attrNameLst>
                                          <p:attrName>style.visibility</p:attrName>
                                        </p:attrNameLst>
                                      </p:cBhvr>
                                      <p:to>
                                        <p:strVal val="visible"/>
                                      </p:to>
                                    </p:set>
                                    <p:anim calcmode="lin" valueType="num">
                                      <p:cBhvr additive="base">
                                        <p:cTn id="13" dur="500" fill="hold"/>
                                        <p:tgtEl>
                                          <p:spTgt spid="187005808"/>
                                        </p:tgtEl>
                                        <p:attrNameLst>
                                          <p:attrName>ppt_x</p:attrName>
                                        </p:attrNameLst>
                                      </p:cBhvr>
                                      <p:tavLst>
                                        <p:tav tm="0">
                                          <p:val>
                                            <p:strVal val="#ppt_x"/>
                                          </p:val>
                                        </p:tav>
                                        <p:tav tm="100000">
                                          <p:val>
                                            <p:strVal val="#ppt_x"/>
                                          </p:val>
                                        </p:tav>
                                      </p:tavLst>
                                    </p:anim>
                                    <p:anim calcmode="lin" valueType="num">
                                      <p:cBhvr additive="base">
                                        <p:cTn id="14" dur="500" fill="hold"/>
                                        <p:tgtEl>
                                          <p:spTgt spid="18700580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197559"/>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04</a:t>
              </a:r>
            </a:p>
          </p:txBody>
        </p:sp>
      </p:grpSp>
      <p:sp>
        <p:nvSpPr>
          <p:cNvPr id="6" name="文本框 5"/>
          <p:cNvSpPr txBox="1"/>
          <p:nvPr/>
        </p:nvSpPr>
        <p:spPr>
          <a:xfrm>
            <a:off x="1450975" y="197559"/>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神经网络优化</a:t>
            </a:r>
          </a:p>
        </p:txBody>
      </p:sp>
      <p:sp>
        <p:nvSpPr>
          <p:cNvPr id="67" name="文本框 66"/>
          <p:cNvSpPr txBox="1"/>
          <p:nvPr/>
        </p:nvSpPr>
        <p:spPr>
          <a:xfrm>
            <a:off x="5739130" y="2305050"/>
            <a:ext cx="4064000" cy="368300"/>
          </a:xfrm>
          <a:prstGeom prst="rect">
            <a:avLst/>
          </a:prstGeom>
          <a:noFill/>
        </p:spPr>
        <p:txBody>
          <a:bodyPr wrap="square" rtlCol="0">
            <a:spAutoFit/>
          </a:bodyPr>
          <a:lstStyle/>
          <a:p>
            <a:endParaRPr lang="zh-CN" altLang="en-US"/>
          </a:p>
        </p:txBody>
      </p:sp>
      <p:pic>
        <p:nvPicPr>
          <p:cNvPr id="5" name="图片 4"/>
          <p:cNvPicPr>
            <a:picLocks noChangeAspect="1"/>
          </p:cNvPicPr>
          <p:nvPr/>
        </p:nvPicPr>
        <p:blipFill>
          <a:blip r:embed="rId6"/>
          <a:stretch>
            <a:fillRect/>
          </a:stretch>
        </p:blipFill>
        <p:spPr>
          <a:xfrm>
            <a:off x="5039360" y="1099820"/>
            <a:ext cx="6832600" cy="4222750"/>
          </a:xfrm>
          <a:prstGeom prst="rect">
            <a:avLst/>
          </a:prstGeom>
        </p:spPr>
      </p:pic>
      <p:graphicFrame>
        <p:nvGraphicFramePr>
          <p:cNvPr id="7" name="表格 6"/>
          <p:cNvGraphicFramePr/>
          <p:nvPr>
            <p:custDataLst>
              <p:tags r:id="rId2"/>
            </p:custDataLst>
          </p:nvPr>
        </p:nvGraphicFramePr>
        <p:xfrm>
          <a:off x="218440" y="5519420"/>
          <a:ext cx="4820920" cy="970280"/>
        </p:xfrm>
        <a:graphic>
          <a:graphicData uri="http://schemas.openxmlformats.org/drawingml/2006/table">
            <a:tbl>
              <a:tblPr firstRow="1" bandRow="1">
                <a:tableStyleId>{D7AC3CCA-C797-4891-BE02-D94E43425B78}</a:tableStyleId>
              </a:tblPr>
              <a:tblGrid>
                <a:gridCol w="1205230">
                  <a:extLst>
                    <a:ext uri="{9D8B030D-6E8A-4147-A177-3AD203B41FA5}">
                      <a16:colId xmlns:a16="http://schemas.microsoft.com/office/drawing/2014/main" val="20000"/>
                    </a:ext>
                  </a:extLst>
                </a:gridCol>
                <a:gridCol w="1205230">
                  <a:extLst>
                    <a:ext uri="{9D8B030D-6E8A-4147-A177-3AD203B41FA5}">
                      <a16:colId xmlns:a16="http://schemas.microsoft.com/office/drawing/2014/main" val="20001"/>
                    </a:ext>
                  </a:extLst>
                </a:gridCol>
                <a:gridCol w="1205230">
                  <a:extLst>
                    <a:ext uri="{9D8B030D-6E8A-4147-A177-3AD203B41FA5}">
                      <a16:colId xmlns:a16="http://schemas.microsoft.com/office/drawing/2014/main" val="20002"/>
                    </a:ext>
                  </a:extLst>
                </a:gridCol>
                <a:gridCol w="1205230">
                  <a:extLst>
                    <a:ext uri="{9D8B030D-6E8A-4147-A177-3AD203B41FA5}">
                      <a16:colId xmlns:a16="http://schemas.microsoft.com/office/drawing/2014/main" val="20003"/>
                    </a:ext>
                  </a:extLst>
                </a:gridCol>
              </a:tblGrid>
              <a:tr h="485140">
                <a:tc>
                  <a:txBody>
                    <a:bodyPr/>
                    <a:lstStyle/>
                    <a:p>
                      <a:pPr algn="ctr">
                        <a:buNone/>
                      </a:pPr>
                      <a:r>
                        <a:rPr lang="en-US" altLang="zh-CN"/>
                        <a:t>Accuracy</a:t>
                      </a:r>
                    </a:p>
                  </a:txBody>
                  <a:tcPr/>
                </a:tc>
                <a:tc>
                  <a:txBody>
                    <a:bodyPr/>
                    <a:lstStyle/>
                    <a:p>
                      <a:pPr algn="ctr">
                        <a:buNone/>
                      </a:pPr>
                      <a:r>
                        <a:rPr lang="en-US" altLang="zh-CN"/>
                        <a:t>Recall1</a:t>
                      </a:r>
                    </a:p>
                  </a:txBody>
                  <a:tcPr/>
                </a:tc>
                <a:tc>
                  <a:txBody>
                    <a:bodyPr/>
                    <a:lstStyle/>
                    <a:p>
                      <a:pPr algn="ctr">
                        <a:buNone/>
                      </a:pPr>
                      <a:r>
                        <a:rPr lang="en-US" altLang="zh-CN"/>
                        <a:t>Recall2</a:t>
                      </a:r>
                    </a:p>
                  </a:txBody>
                  <a:tcPr/>
                </a:tc>
                <a:tc>
                  <a:txBody>
                    <a:bodyPr/>
                    <a:lstStyle/>
                    <a:p>
                      <a:pPr algn="ctr">
                        <a:buNone/>
                      </a:pPr>
                      <a:r>
                        <a:rPr lang="en-US" altLang="zh-CN"/>
                        <a:t>ROC</a:t>
                      </a:r>
                    </a:p>
                  </a:txBody>
                  <a:tcPr/>
                </a:tc>
                <a:extLst>
                  <a:ext uri="{0D108BD9-81ED-4DB2-BD59-A6C34878D82A}">
                    <a16:rowId xmlns:a16="http://schemas.microsoft.com/office/drawing/2014/main" val="10000"/>
                  </a:ext>
                </a:extLst>
              </a:tr>
              <a:tr h="485140">
                <a:tc>
                  <a:txBody>
                    <a:bodyPr/>
                    <a:lstStyle/>
                    <a:p>
                      <a:pPr algn="ctr">
                        <a:buNone/>
                      </a:pPr>
                      <a:r>
                        <a:rPr lang="en-US" altLang="zh-CN"/>
                        <a:t>0.575</a:t>
                      </a:r>
                    </a:p>
                  </a:txBody>
                  <a:tcPr/>
                </a:tc>
                <a:tc>
                  <a:txBody>
                    <a:bodyPr/>
                    <a:lstStyle/>
                    <a:p>
                      <a:pPr algn="ctr">
                        <a:buNone/>
                      </a:pPr>
                      <a:r>
                        <a:rPr lang="en-US" altLang="zh-CN"/>
                        <a:t>0.75</a:t>
                      </a:r>
                    </a:p>
                  </a:txBody>
                  <a:tcPr/>
                </a:tc>
                <a:tc>
                  <a:txBody>
                    <a:bodyPr/>
                    <a:lstStyle/>
                    <a:p>
                      <a:pPr algn="ctr">
                        <a:buNone/>
                      </a:pPr>
                      <a:r>
                        <a:rPr lang="en-US" altLang="zh-CN"/>
                        <a:t>0.566</a:t>
                      </a:r>
                    </a:p>
                  </a:txBody>
                  <a:tcPr/>
                </a:tc>
                <a:tc>
                  <a:txBody>
                    <a:bodyPr/>
                    <a:lstStyle/>
                    <a:p>
                      <a:pPr algn="ctr">
                        <a:buNone/>
                      </a:pPr>
                      <a:r>
                        <a:rPr lang="en-US" altLang="zh-CN"/>
                        <a:t>0.724</a:t>
                      </a:r>
                    </a:p>
                  </a:txBody>
                  <a:tcPr/>
                </a:tc>
                <a:extLst>
                  <a:ext uri="{0D108BD9-81ED-4DB2-BD59-A6C34878D82A}">
                    <a16:rowId xmlns:a16="http://schemas.microsoft.com/office/drawing/2014/main" val="10001"/>
                  </a:ext>
                </a:extLst>
              </a:tr>
            </a:tbl>
          </a:graphicData>
        </a:graphic>
      </p:graphicFrame>
      <p:sp>
        <p:nvSpPr>
          <p:cNvPr id="8" name="矩形: 圆角 35"/>
          <p:cNvSpPr/>
          <p:nvPr>
            <p:custDataLst>
              <p:tags r:id="rId3"/>
            </p:custDataLst>
          </p:nvPr>
        </p:nvSpPr>
        <p:spPr>
          <a:xfrm>
            <a:off x="456565" y="1548765"/>
            <a:ext cx="4344670" cy="3434715"/>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1/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控制模型的学习率为</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0.01</a:t>
            </a:r>
            <a:endParaRPr lang="en-US" altLang="zh-CN" sz="2400" b="1" dirty="0">
              <a:solidFill>
                <a:srgbClr val="7030A0"/>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2/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将模型投入训练集自行训练优化三百次</a:t>
            </a:r>
            <a:endParaRPr lang="en-US" altLang="zh-CN" sz="2400" dirty="0">
              <a:solidFill>
                <a:schemeClr val="tx1"/>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3/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对模型进行测试</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19420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05</a:t>
              </a:r>
            </a:p>
          </p:txBody>
        </p:sp>
      </p:grpSp>
      <p:sp>
        <p:nvSpPr>
          <p:cNvPr id="6" name="文本框 5"/>
          <p:cNvSpPr txBox="1"/>
          <p:nvPr/>
        </p:nvSpPr>
        <p:spPr>
          <a:xfrm>
            <a:off x="1450975" y="197559"/>
            <a:ext cx="4930775" cy="706755"/>
          </a:xfrm>
          <a:prstGeom prst="rect">
            <a:avLst/>
          </a:prstGeom>
          <a:noFill/>
        </p:spPr>
        <p:txBody>
          <a:bodyPr wrap="square" rtlCol="0">
            <a:spAutoFit/>
          </a:bodyPr>
          <a:lstStyle/>
          <a:p>
            <a:r>
              <a:rPr lang="en-US" altLang="zh-CN" sz="4000" b="1" spc="400" dirty="0">
                <a:solidFill>
                  <a:schemeClr val="tx1">
                    <a:lumMod val="75000"/>
                    <a:lumOff val="25000"/>
                  </a:schemeClr>
                </a:solidFill>
                <a:latin typeface="黑体" panose="02010609060101010101" charset="-122"/>
                <a:ea typeface="黑体" panose="02010609060101010101" charset="-122"/>
              </a:rPr>
              <a:t>SVM</a:t>
            </a:r>
            <a:r>
              <a:rPr lang="zh-CN" altLang="en-US" sz="4000" b="1" spc="400" dirty="0">
                <a:solidFill>
                  <a:schemeClr val="tx1">
                    <a:lumMod val="75000"/>
                    <a:lumOff val="25000"/>
                  </a:schemeClr>
                </a:solidFill>
                <a:latin typeface="黑体" panose="02010609060101010101" charset="-122"/>
                <a:ea typeface="黑体" panose="02010609060101010101" charset="-122"/>
              </a:rPr>
              <a:t>优化</a:t>
            </a:r>
          </a:p>
        </p:txBody>
      </p:sp>
      <p:pic>
        <p:nvPicPr>
          <p:cNvPr id="12" name="图片 11"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
        <p:nvSpPr>
          <p:cNvPr id="17" name="矩形 16"/>
          <p:cNvSpPr/>
          <p:nvPr/>
        </p:nvSpPr>
        <p:spPr>
          <a:xfrm>
            <a:off x="3923665" y="1071207"/>
            <a:ext cx="4344670" cy="34163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黑体" panose="02010609060101010101" charset="-122"/>
                <a:ea typeface="黑体" panose="02010609060101010101" charset="-122"/>
              </a:rPr>
              <a:t>训练集与特征的选择</a:t>
            </a:r>
            <a:endParaRPr lang="en-US" altLang="zh-CN" b="1" dirty="0">
              <a:solidFill>
                <a:schemeClr val="bg1"/>
              </a:solidFill>
              <a:latin typeface="黑体" panose="02010609060101010101" charset="-122"/>
              <a:ea typeface="黑体" panose="02010609060101010101" charset="-122"/>
            </a:endParaRPr>
          </a:p>
        </p:txBody>
      </p:sp>
      <p:sp>
        <p:nvSpPr>
          <p:cNvPr id="13" name="矩形: 圆角 35"/>
          <p:cNvSpPr/>
          <p:nvPr/>
        </p:nvSpPr>
        <p:spPr>
          <a:xfrm>
            <a:off x="1450975" y="4308513"/>
            <a:ext cx="9332090" cy="1478280"/>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a:lnSpc>
                <a:spcPct val="100000"/>
              </a:lnSpc>
              <a:spcBef>
                <a:spcPct val="0"/>
              </a:spcBef>
              <a:spcAft>
                <a:spcPct val="35000"/>
              </a:spcAft>
            </a:pPr>
            <a:r>
              <a:rPr lang="zh-CN" altLang="en-US" sz="2000" b="1" dirty="0">
                <a:solidFill>
                  <a:srgbClr val="7030A0"/>
                </a:solidFill>
                <a:latin typeface="黑体" panose="02010609060101010101" charset="-122"/>
                <a:ea typeface="黑体" panose="02010609060101010101" charset="-122"/>
                <a:cs typeface="黑体" panose="02010609060101010101" charset="-122"/>
                <a:sym typeface="+mn-ea"/>
              </a:rPr>
              <a:t>在</a:t>
            </a:r>
            <a:r>
              <a:rPr lang="en-US" altLang="zh-CN" sz="2000" b="1" dirty="0" err="1">
                <a:solidFill>
                  <a:srgbClr val="7030A0"/>
                </a:solidFill>
                <a:latin typeface="黑体" panose="02010609060101010101" charset="-122"/>
                <a:ea typeface="黑体" panose="02010609060101010101" charset="-122"/>
                <a:cs typeface="黑体" panose="02010609060101010101" charset="-122"/>
                <a:sym typeface="+mn-ea"/>
              </a:rPr>
              <a:t>svm</a:t>
            </a:r>
            <a:r>
              <a:rPr lang="zh-CN" altLang="en-US" sz="2000" b="1" dirty="0">
                <a:solidFill>
                  <a:srgbClr val="7030A0"/>
                </a:solidFill>
                <a:latin typeface="黑体" panose="02010609060101010101" charset="-122"/>
                <a:ea typeface="黑体" panose="02010609060101010101" charset="-122"/>
                <a:cs typeface="黑体" panose="02010609060101010101" charset="-122"/>
                <a:sym typeface="+mn-ea"/>
              </a:rPr>
              <a:t>模型中，主要</a:t>
            </a:r>
            <a:r>
              <a:rPr lang="zh-CN" altLang="en-US" sz="2000" b="1" dirty="0">
                <a:solidFill>
                  <a:srgbClr val="7030A0"/>
                </a:solidFill>
                <a:latin typeface="黑体" panose="02010609060101010101" charset="-122"/>
                <a:ea typeface="黑体" panose="02010609060101010101" charset="-122"/>
                <a:sym typeface="+mn-ea"/>
              </a:rPr>
              <a:t>有以下两个参数</a:t>
            </a:r>
            <a:r>
              <a:rPr lang="en-US" altLang="zh-CN" sz="2000" b="1" dirty="0">
                <a:solidFill>
                  <a:srgbClr val="7030A0"/>
                </a:solidFill>
                <a:latin typeface="黑体" panose="02010609060101010101" charset="-122"/>
                <a:ea typeface="黑体" panose="02010609060101010101" charset="-122"/>
              </a:rPr>
              <a:t>cost</a:t>
            </a:r>
            <a:r>
              <a:rPr lang="zh-CN" altLang="en-US" sz="2000" b="1" dirty="0">
                <a:solidFill>
                  <a:srgbClr val="7030A0"/>
                </a:solidFill>
                <a:latin typeface="黑体" panose="02010609060101010101" charset="-122"/>
                <a:ea typeface="黑体" panose="02010609060101010101" charset="-122"/>
              </a:rPr>
              <a:t>和</a:t>
            </a:r>
            <a:r>
              <a:rPr lang="en-US" altLang="zh-CN" sz="2000" b="1" dirty="0">
                <a:solidFill>
                  <a:srgbClr val="7030A0"/>
                </a:solidFill>
                <a:latin typeface="黑体" panose="02010609060101010101" charset="-122"/>
                <a:ea typeface="黑体" panose="02010609060101010101" charset="-122"/>
              </a:rPr>
              <a:t>gamma</a:t>
            </a:r>
            <a:r>
              <a:rPr lang="zh-CN" altLang="en-US" sz="2000" b="1" dirty="0">
                <a:solidFill>
                  <a:srgbClr val="7030A0"/>
                </a:solidFill>
                <a:latin typeface="黑体" panose="02010609060101010101" charset="-122"/>
                <a:ea typeface="黑体" panose="02010609060101010101" charset="-122"/>
              </a:rPr>
              <a:t>。我通过设置循环的方式来寻找最优的组合</a:t>
            </a:r>
            <a:endParaRPr sz="2000" b="1" dirty="0">
              <a:solidFill>
                <a:srgbClr val="7030A0"/>
              </a:solidFill>
              <a:latin typeface="黑体" panose="02010609060101010101" charset="-122"/>
              <a:ea typeface="黑体" panose="02010609060101010101" charset="-122"/>
              <a:sym typeface="+mn-ea"/>
            </a:endParaRPr>
          </a:p>
        </p:txBody>
      </p:sp>
      <p:sp>
        <p:nvSpPr>
          <p:cNvPr id="16" name="矩形 15"/>
          <p:cNvSpPr/>
          <p:nvPr/>
        </p:nvSpPr>
        <p:spPr>
          <a:xfrm>
            <a:off x="3923665" y="3639757"/>
            <a:ext cx="4344670" cy="34163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黑体" panose="02010609060101010101" charset="-122"/>
                <a:ea typeface="黑体" panose="02010609060101010101" charset="-122"/>
              </a:rPr>
              <a:t>超参设置</a:t>
            </a:r>
            <a:endParaRPr lang="en-US" altLang="zh-CN" b="1" dirty="0">
              <a:solidFill>
                <a:schemeClr val="bg1"/>
              </a:solidFill>
              <a:latin typeface="黑体" panose="02010609060101010101" charset="-122"/>
              <a:ea typeface="黑体" panose="02010609060101010101" charset="-122"/>
            </a:endParaRPr>
          </a:p>
        </p:txBody>
      </p:sp>
      <p:sp>
        <p:nvSpPr>
          <p:cNvPr id="33" name="矩形: 圆角 35">
            <a:extLst>
              <a:ext uri="{FF2B5EF4-FFF2-40B4-BE49-F238E27FC236}">
                <a16:creationId xmlns:a16="http://schemas.microsoft.com/office/drawing/2014/main" id="{120DA7CC-DD41-4692-A500-236DA03FA663}"/>
              </a:ext>
            </a:extLst>
          </p:cNvPr>
          <p:cNvSpPr/>
          <p:nvPr/>
        </p:nvSpPr>
        <p:spPr>
          <a:xfrm>
            <a:off x="1429955" y="1614615"/>
            <a:ext cx="9332090" cy="1725968"/>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Bef>
                <a:spcPct val="0"/>
              </a:spcBef>
              <a:spcAft>
                <a:spcPct val="35000"/>
              </a:spcAft>
            </a:pPr>
            <a:endParaRPr lang="en-US" altLang="zh-CN" sz="2000" b="1" dirty="0">
              <a:solidFill>
                <a:srgbClr val="7030A0"/>
              </a:solidFill>
              <a:latin typeface="黑体" panose="02010609060101010101" charset="-122"/>
              <a:ea typeface="黑体" panose="02010609060101010101" charset="-122"/>
              <a:cs typeface="黑体" panose="02010609060101010101" charset="-122"/>
              <a:sym typeface="+mn-ea"/>
            </a:endParaRPr>
          </a:p>
          <a:p>
            <a:pPr>
              <a:spcBef>
                <a:spcPct val="0"/>
              </a:spcBef>
              <a:spcAft>
                <a:spcPct val="35000"/>
              </a:spcAft>
            </a:pPr>
            <a:r>
              <a:rPr lang="zh-CN" altLang="en-US" sz="2000" b="1" dirty="0">
                <a:solidFill>
                  <a:srgbClr val="7030A0"/>
                </a:solidFill>
                <a:latin typeface="黑体" panose="02010609060101010101" charset="-122"/>
                <a:ea typeface="黑体" panose="02010609060101010101" charset="-122"/>
                <a:cs typeface="黑体" panose="02010609060101010101" charset="-122"/>
                <a:sym typeface="+mn-ea"/>
              </a:rPr>
              <a:t>由于训练集上两种类别的数量是不平衡，我先进行采样和不采样的对比，结果发现，由于有</a:t>
            </a:r>
            <a:r>
              <a:rPr lang="en-US" altLang="zh-CN" sz="2000" b="1" dirty="0" err="1">
                <a:solidFill>
                  <a:srgbClr val="7030A0"/>
                </a:solidFill>
                <a:latin typeface="黑体" panose="02010609060101010101" charset="-122"/>
                <a:ea typeface="黑体" panose="02010609060101010101" charset="-122"/>
                <a:cs typeface="黑体" panose="02010609060101010101" charset="-122"/>
                <a:sym typeface="+mn-ea"/>
              </a:rPr>
              <a:t>class.weights</a:t>
            </a:r>
            <a:r>
              <a:rPr lang="zh-CN" altLang="en-US" sz="2000" b="1" dirty="0">
                <a:solidFill>
                  <a:srgbClr val="7030A0"/>
                </a:solidFill>
                <a:latin typeface="黑体" panose="02010609060101010101" charset="-122"/>
                <a:ea typeface="黑体" panose="02010609060101010101" charset="-122"/>
                <a:cs typeface="黑体" panose="02010609060101010101" charset="-122"/>
                <a:sym typeface="+mn-ea"/>
              </a:rPr>
              <a:t>这个参数的存在，</a:t>
            </a:r>
            <a:r>
              <a:rPr lang="en-US" altLang="zh-CN" sz="2000" b="1" dirty="0" err="1">
                <a:solidFill>
                  <a:srgbClr val="7030A0"/>
                </a:solidFill>
                <a:latin typeface="黑体" panose="02010609060101010101" charset="-122"/>
                <a:ea typeface="黑体" panose="02010609060101010101" charset="-122"/>
                <a:cs typeface="黑体" panose="02010609060101010101" charset="-122"/>
                <a:sym typeface="+mn-ea"/>
              </a:rPr>
              <a:t>svm</a:t>
            </a:r>
            <a:r>
              <a:rPr lang="zh-CN" altLang="en-US" sz="2000" b="1" dirty="0">
                <a:solidFill>
                  <a:srgbClr val="7030A0"/>
                </a:solidFill>
                <a:latin typeface="黑体" panose="02010609060101010101" charset="-122"/>
                <a:ea typeface="黑体" panose="02010609060101010101" charset="-122"/>
                <a:cs typeface="黑体" panose="02010609060101010101" charset="-122"/>
                <a:sym typeface="+mn-ea"/>
              </a:rPr>
              <a:t>在不采样的情况下有着更好的预测性能。</a:t>
            </a:r>
            <a:r>
              <a:rPr lang="en-US" sz="2000" b="1" dirty="0">
                <a:solidFill>
                  <a:srgbClr val="7030A0"/>
                </a:solidFill>
                <a:latin typeface="黑体" panose="02010609060101010101" charset="-122"/>
                <a:ea typeface="黑体" panose="02010609060101010101" charset="-122"/>
                <a:cs typeface="黑体" panose="02010609060101010101" charset="-122"/>
                <a:sym typeface="+mn-ea"/>
              </a:rPr>
              <a:t> </a:t>
            </a:r>
            <a:r>
              <a:rPr lang="zh-CN" altLang="en-US" sz="2000" b="1" dirty="0">
                <a:solidFill>
                  <a:srgbClr val="7030A0"/>
                </a:solidFill>
                <a:latin typeface="黑体" panose="02010609060101010101" charset="-122"/>
                <a:ea typeface="黑体" panose="02010609060101010101" charset="-122"/>
                <a:cs typeface="黑体" panose="02010609060101010101" charset="-122"/>
                <a:sym typeface="+mn-ea"/>
              </a:rPr>
              <a:t>然后是对特征的选择，在测试中发现，如果使用全部特征的话，效果非常差，猜测可能是</a:t>
            </a:r>
            <a:r>
              <a:rPr lang="zh-CN" altLang="en-US" sz="2000" b="1" dirty="0">
                <a:solidFill>
                  <a:srgbClr val="7030A0"/>
                </a:solidFill>
                <a:latin typeface="黑体" panose="02010609060101010101" charset="-122"/>
                <a:ea typeface="黑体" panose="02010609060101010101" charset="-122"/>
              </a:rPr>
              <a:t>全部特征中可能存在一些不平衡的特征，导致模型对某些类别的样本过拟合或欠拟合。因此使用随机森林选择出来的较优的特征。</a:t>
            </a:r>
          </a:p>
          <a:p>
            <a:pPr lvl="0" algn="l">
              <a:lnSpc>
                <a:spcPct val="100000"/>
              </a:lnSpc>
              <a:spcBef>
                <a:spcPct val="0"/>
              </a:spcBef>
              <a:spcAft>
                <a:spcPct val="35000"/>
              </a:spcAft>
            </a:pPr>
            <a:endParaRPr sz="2000" dirty="0">
              <a:solidFill>
                <a:schemeClr val="tx1"/>
              </a:solidFill>
              <a:latin typeface="黑体" panose="02010609060101010101" charset="-122"/>
              <a:ea typeface="黑体" panose="02010609060101010101" charset="-122"/>
              <a:cs typeface="黑体" panose="02010609060101010101" charset="-122"/>
              <a:sym typeface="+mn-ea"/>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19420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05</a:t>
              </a:r>
            </a:p>
          </p:txBody>
        </p:sp>
      </p:grpSp>
      <p:sp>
        <p:nvSpPr>
          <p:cNvPr id="6" name="文本框 5"/>
          <p:cNvSpPr txBox="1"/>
          <p:nvPr/>
        </p:nvSpPr>
        <p:spPr>
          <a:xfrm>
            <a:off x="1450975" y="197559"/>
            <a:ext cx="4930775" cy="706755"/>
          </a:xfrm>
          <a:prstGeom prst="rect">
            <a:avLst/>
          </a:prstGeom>
          <a:noFill/>
        </p:spPr>
        <p:txBody>
          <a:bodyPr wrap="square" rtlCol="0">
            <a:spAutoFit/>
          </a:bodyPr>
          <a:lstStyle/>
          <a:p>
            <a:r>
              <a:rPr lang="en-US" altLang="zh-CN" sz="4000" b="1" spc="400" dirty="0">
                <a:solidFill>
                  <a:schemeClr val="tx1">
                    <a:lumMod val="75000"/>
                    <a:lumOff val="25000"/>
                  </a:schemeClr>
                </a:solidFill>
                <a:latin typeface="黑体" panose="02010609060101010101" charset="-122"/>
                <a:ea typeface="黑体" panose="02010609060101010101" charset="-122"/>
              </a:rPr>
              <a:t>SVM</a:t>
            </a:r>
            <a:r>
              <a:rPr lang="zh-CN" altLang="en-US" sz="4000" b="1" spc="400" dirty="0">
                <a:solidFill>
                  <a:schemeClr val="tx1">
                    <a:lumMod val="75000"/>
                    <a:lumOff val="25000"/>
                  </a:schemeClr>
                </a:solidFill>
                <a:latin typeface="黑体" panose="02010609060101010101" charset="-122"/>
                <a:ea typeface="黑体" panose="02010609060101010101" charset="-122"/>
              </a:rPr>
              <a:t>优化</a:t>
            </a:r>
          </a:p>
        </p:txBody>
      </p:sp>
      <p:pic>
        <p:nvPicPr>
          <p:cNvPr id="12" name="图片 11"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pic>
        <p:nvPicPr>
          <p:cNvPr id="7" name="图片 6">
            <a:extLst>
              <a:ext uri="{FF2B5EF4-FFF2-40B4-BE49-F238E27FC236}">
                <a16:creationId xmlns:a16="http://schemas.microsoft.com/office/drawing/2014/main" id="{AE7D71B2-422D-4C4F-9C60-8C3332E24136}"/>
              </a:ext>
            </a:extLst>
          </p:cNvPr>
          <p:cNvPicPr>
            <a:picLocks noChangeAspect="1"/>
          </p:cNvPicPr>
          <p:nvPr/>
        </p:nvPicPr>
        <p:blipFill>
          <a:blip r:embed="rId5"/>
          <a:stretch>
            <a:fillRect/>
          </a:stretch>
        </p:blipFill>
        <p:spPr>
          <a:xfrm>
            <a:off x="6408420" y="1707496"/>
            <a:ext cx="5200650" cy="4124325"/>
          </a:xfrm>
          <a:prstGeom prst="rect">
            <a:avLst/>
          </a:prstGeom>
        </p:spPr>
      </p:pic>
      <p:pic>
        <p:nvPicPr>
          <p:cNvPr id="9" name="图片 8">
            <a:extLst>
              <a:ext uri="{FF2B5EF4-FFF2-40B4-BE49-F238E27FC236}">
                <a16:creationId xmlns:a16="http://schemas.microsoft.com/office/drawing/2014/main" id="{B4261143-8644-4677-B3A6-7226F9FCD37F}"/>
              </a:ext>
            </a:extLst>
          </p:cNvPr>
          <p:cNvPicPr>
            <a:picLocks noChangeAspect="1"/>
          </p:cNvPicPr>
          <p:nvPr/>
        </p:nvPicPr>
        <p:blipFill>
          <a:blip r:embed="rId6"/>
          <a:stretch>
            <a:fillRect/>
          </a:stretch>
        </p:blipFill>
        <p:spPr>
          <a:xfrm>
            <a:off x="582931" y="1707495"/>
            <a:ext cx="5200650" cy="4124325"/>
          </a:xfrm>
          <a:prstGeom prst="rect">
            <a:avLst/>
          </a:prstGeom>
        </p:spPr>
      </p:pic>
    </p:spTree>
    <p:custDataLst>
      <p:tags r:id="rId1"/>
    </p:custDataLst>
    <p:extLst>
      <p:ext uri="{BB962C8B-B14F-4D97-AF65-F5344CB8AC3E}">
        <p14:creationId xmlns:p14="http://schemas.microsoft.com/office/powerpoint/2010/main" val="8498587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19420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05</a:t>
              </a:r>
            </a:p>
          </p:txBody>
        </p:sp>
      </p:grpSp>
      <p:sp>
        <p:nvSpPr>
          <p:cNvPr id="6" name="文本框 5"/>
          <p:cNvSpPr txBox="1"/>
          <p:nvPr/>
        </p:nvSpPr>
        <p:spPr>
          <a:xfrm>
            <a:off x="1450975" y="197559"/>
            <a:ext cx="4930775" cy="706755"/>
          </a:xfrm>
          <a:prstGeom prst="rect">
            <a:avLst/>
          </a:prstGeom>
          <a:noFill/>
        </p:spPr>
        <p:txBody>
          <a:bodyPr wrap="square" rtlCol="0">
            <a:spAutoFit/>
          </a:bodyPr>
          <a:lstStyle/>
          <a:p>
            <a:r>
              <a:rPr lang="en-US" altLang="zh-CN" sz="4000" b="1" spc="400" dirty="0">
                <a:solidFill>
                  <a:schemeClr val="tx1">
                    <a:lumMod val="75000"/>
                    <a:lumOff val="25000"/>
                  </a:schemeClr>
                </a:solidFill>
                <a:latin typeface="黑体" panose="02010609060101010101" charset="-122"/>
                <a:ea typeface="黑体" panose="02010609060101010101" charset="-122"/>
              </a:rPr>
              <a:t>SVM</a:t>
            </a:r>
            <a:r>
              <a:rPr lang="zh-CN" altLang="en-US" sz="4000" b="1" spc="400" dirty="0">
                <a:solidFill>
                  <a:schemeClr val="tx1">
                    <a:lumMod val="75000"/>
                    <a:lumOff val="25000"/>
                  </a:schemeClr>
                </a:solidFill>
                <a:latin typeface="黑体" panose="02010609060101010101" charset="-122"/>
                <a:ea typeface="黑体" panose="02010609060101010101" charset="-122"/>
              </a:rPr>
              <a:t>优化</a:t>
            </a:r>
          </a:p>
        </p:txBody>
      </p:sp>
      <p:pic>
        <p:nvPicPr>
          <p:cNvPr id="12" name="图片 11"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
        <p:nvSpPr>
          <p:cNvPr id="17" name="矩形 16"/>
          <p:cNvSpPr/>
          <p:nvPr/>
        </p:nvSpPr>
        <p:spPr>
          <a:xfrm>
            <a:off x="3923665" y="1071207"/>
            <a:ext cx="4344670" cy="34163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黑体" panose="02010609060101010101" charset="-122"/>
                <a:ea typeface="黑体" panose="02010609060101010101" charset="-122"/>
              </a:rPr>
              <a:t>最终结果</a:t>
            </a:r>
            <a:endParaRPr lang="en-US" altLang="zh-CN" b="1" dirty="0">
              <a:solidFill>
                <a:schemeClr val="bg1"/>
              </a:solidFill>
              <a:latin typeface="黑体" panose="02010609060101010101" charset="-122"/>
              <a:ea typeface="黑体" panose="02010609060101010101" charset="-122"/>
            </a:endParaRPr>
          </a:p>
        </p:txBody>
      </p:sp>
      <p:graphicFrame>
        <p:nvGraphicFramePr>
          <p:cNvPr id="5" name="表格 4">
            <a:extLst>
              <a:ext uri="{FF2B5EF4-FFF2-40B4-BE49-F238E27FC236}">
                <a16:creationId xmlns:a16="http://schemas.microsoft.com/office/drawing/2014/main" id="{DDF8A65D-A33A-45E8-806B-5DB7EA538CE4}"/>
              </a:ext>
            </a:extLst>
          </p:cNvPr>
          <p:cNvGraphicFramePr>
            <a:graphicFrameLocks noGrp="1"/>
          </p:cNvGraphicFramePr>
          <p:nvPr/>
        </p:nvGraphicFramePr>
        <p:xfrm>
          <a:off x="269875" y="1757082"/>
          <a:ext cx="4280647" cy="2588856"/>
        </p:xfrm>
        <a:graphic>
          <a:graphicData uri="http://schemas.openxmlformats.org/drawingml/2006/table">
            <a:tbl>
              <a:tblPr/>
              <a:tblGrid>
                <a:gridCol w="1787800">
                  <a:extLst>
                    <a:ext uri="{9D8B030D-6E8A-4147-A177-3AD203B41FA5}">
                      <a16:colId xmlns:a16="http://schemas.microsoft.com/office/drawing/2014/main" val="908051670"/>
                    </a:ext>
                  </a:extLst>
                </a:gridCol>
                <a:gridCol w="2492847">
                  <a:extLst>
                    <a:ext uri="{9D8B030D-6E8A-4147-A177-3AD203B41FA5}">
                      <a16:colId xmlns:a16="http://schemas.microsoft.com/office/drawing/2014/main" val="2520537593"/>
                    </a:ext>
                  </a:extLst>
                </a:gridCol>
              </a:tblGrid>
              <a:tr h="431476">
                <a:tc>
                  <a:txBody>
                    <a:bodyPr/>
                    <a:lstStyle/>
                    <a:p>
                      <a:pPr marL="0" algn="ctr" defTabSz="914400" rtl="0" eaLnBrk="1" fontAlgn="t" latinLnBrk="0" hangingPunct="1">
                        <a:lnSpc>
                          <a:spcPct val="100000"/>
                        </a:lnSpc>
                        <a:spcBef>
                          <a:spcPts val="0"/>
                        </a:spcBef>
                        <a:spcAft>
                          <a:spcPts val="0"/>
                        </a:spcAft>
                      </a:pPr>
                      <a:r>
                        <a:rPr lang="zh-CN" altLang="en-US" sz="1800" b="1" kern="1200" dirty="0">
                          <a:solidFill>
                            <a:schemeClr val="tx1"/>
                          </a:solidFill>
                          <a:latin typeface="黑体" panose="02010609060101010101" charset="-122"/>
                          <a:ea typeface="黑体" panose="02010609060101010101" charset="-122"/>
                          <a:cs typeface="+mn-cs"/>
                        </a:rPr>
                        <a:t>参数</a:t>
                      </a: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marL="0" algn="ctr" defTabSz="914400" rtl="0" eaLnBrk="1" fontAlgn="t" latinLnBrk="0" hangingPunct="1">
                        <a:lnSpc>
                          <a:spcPct val="100000"/>
                        </a:lnSpc>
                        <a:spcBef>
                          <a:spcPts val="0"/>
                        </a:spcBef>
                        <a:spcAft>
                          <a:spcPts val="0"/>
                        </a:spcAft>
                      </a:pPr>
                      <a:r>
                        <a:rPr lang="zh-CN" altLang="en-US" sz="1800" b="1" kern="1200">
                          <a:solidFill>
                            <a:schemeClr val="tx1"/>
                          </a:solidFill>
                          <a:latin typeface="黑体" panose="02010609060101010101" charset="-122"/>
                          <a:ea typeface="黑体" panose="02010609060101010101" charset="-122"/>
                          <a:cs typeface="+mn-cs"/>
                        </a:rPr>
                        <a:t>值</a:t>
                      </a: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CBCDD1"/>
                      </a:solidFill>
                      <a:prstDash val="solid"/>
                      <a:round/>
                      <a:headEnd type="none" w="med" len="med"/>
                      <a:tailEnd type="none" w="med" len="med"/>
                    </a:lnB>
                  </a:tcPr>
                </a:tc>
                <a:extLst>
                  <a:ext uri="{0D108BD9-81ED-4DB2-BD59-A6C34878D82A}">
                    <a16:rowId xmlns:a16="http://schemas.microsoft.com/office/drawing/2014/main" val="3932914630"/>
                  </a:ext>
                </a:extLst>
              </a:tr>
              <a:tr h="431476">
                <a:tc>
                  <a:txBody>
                    <a:bodyPr/>
                    <a:lstStyle/>
                    <a:p>
                      <a:pPr marL="0" algn="ctr" defTabSz="914400" rtl="0" eaLnBrk="1" fontAlgn="t" latinLnBrk="0" hangingPunct="1">
                        <a:lnSpc>
                          <a:spcPct val="100000"/>
                        </a:lnSpc>
                        <a:spcBef>
                          <a:spcPts val="0"/>
                        </a:spcBef>
                        <a:spcAft>
                          <a:spcPts val="0"/>
                        </a:spcAft>
                      </a:pPr>
                      <a:r>
                        <a:rPr lang="en-US" sz="1800" b="1" kern="1200" dirty="0">
                          <a:solidFill>
                            <a:schemeClr val="tx1"/>
                          </a:solidFill>
                          <a:latin typeface="黑体" panose="02010609060101010101" charset="-122"/>
                          <a:ea typeface="黑体" panose="02010609060101010101" charset="-122"/>
                          <a:cs typeface="+mn-cs"/>
                        </a:rPr>
                        <a:t>kernel</a:t>
                      </a: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marL="0" algn="ctr" defTabSz="914400" rtl="0" eaLnBrk="1" fontAlgn="t" latinLnBrk="0" hangingPunct="1">
                        <a:lnSpc>
                          <a:spcPct val="100000"/>
                        </a:lnSpc>
                        <a:spcBef>
                          <a:spcPts val="0"/>
                        </a:spcBef>
                        <a:spcAft>
                          <a:spcPts val="0"/>
                        </a:spcAft>
                      </a:pPr>
                      <a:r>
                        <a:rPr lang="en-US" sz="1800" b="1" kern="1200">
                          <a:solidFill>
                            <a:schemeClr val="tx1"/>
                          </a:solidFill>
                          <a:latin typeface="黑体" panose="02010609060101010101" charset="-122"/>
                          <a:ea typeface="黑体" panose="02010609060101010101" charset="-122"/>
                          <a:cs typeface="+mn-cs"/>
                        </a:rPr>
                        <a:t>"radial"</a:t>
                      </a: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BCDD1"/>
                      </a:solidFill>
                      <a:prstDash val="solid"/>
                      <a:round/>
                      <a:headEnd type="none" w="med" len="med"/>
                      <a:tailEnd type="none" w="med" len="med"/>
                    </a:lnT>
                    <a:lnB w="7620" cap="flat" cmpd="sng" algn="ctr">
                      <a:solidFill>
                        <a:srgbClr val="CBCDD1"/>
                      </a:solidFill>
                      <a:prstDash val="solid"/>
                      <a:round/>
                      <a:headEnd type="none" w="med" len="med"/>
                      <a:tailEnd type="none" w="med" len="med"/>
                    </a:lnB>
                  </a:tcPr>
                </a:tc>
                <a:extLst>
                  <a:ext uri="{0D108BD9-81ED-4DB2-BD59-A6C34878D82A}">
                    <a16:rowId xmlns:a16="http://schemas.microsoft.com/office/drawing/2014/main" val="3444957590"/>
                  </a:ext>
                </a:extLst>
              </a:tr>
              <a:tr h="431476">
                <a:tc>
                  <a:txBody>
                    <a:bodyPr/>
                    <a:lstStyle/>
                    <a:p>
                      <a:pPr marL="0" algn="ctr" defTabSz="914400" rtl="0" eaLnBrk="1" fontAlgn="t" latinLnBrk="0" hangingPunct="1">
                        <a:lnSpc>
                          <a:spcPct val="100000"/>
                        </a:lnSpc>
                        <a:spcBef>
                          <a:spcPts val="0"/>
                        </a:spcBef>
                        <a:spcAft>
                          <a:spcPts val="0"/>
                        </a:spcAft>
                      </a:pPr>
                      <a:r>
                        <a:rPr lang="en-US" sz="1800" b="1" kern="1200">
                          <a:solidFill>
                            <a:schemeClr val="tx1"/>
                          </a:solidFill>
                          <a:latin typeface="黑体" panose="02010609060101010101" charset="-122"/>
                          <a:ea typeface="黑体" panose="02010609060101010101" charset="-122"/>
                          <a:cs typeface="+mn-cs"/>
                        </a:rPr>
                        <a:t>cost</a:t>
                      </a: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marL="0" algn="ctr" defTabSz="914400" rtl="0" eaLnBrk="1" fontAlgn="t" latinLnBrk="0" hangingPunct="1">
                        <a:lnSpc>
                          <a:spcPct val="100000"/>
                        </a:lnSpc>
                        <a:spcBef>
                          <a:spcPts val="0"/>
                        </a:spcBef>
                        <a:spcAft>
                          <a:spcPts val="0"/>
                        </a:spcAft>
                      </a:pPr>
                      <a:r>
                        <a:rPr lang="en-US" altLang="zh-CN" sz="1800" b="1" kern="1200" dirty="0">
                          <a:solidFill>
                            <a:schemeClr val="tx1"/>
                          </a:solidFill>
                          <a:latin typeface="黑体" panose="02010609060101010101" charset="-122"/>
                          <a:ea typeface="黑体" panose="02010609060101010101" charset="-122"/>
                          <a:cs typeface="+mn-cs"/>
                        </a:rPr>
                        <a:t>2^-5</a:t>
                      </a:r>
                      <a:endParaRPr lang="zh-CN" altLang="en-US" sz="1800" b="1" kern="1200" dirty="0">
                        <a:solidFill>
                          <a:schemeClr val="tx1"/>
                        </a:solidFill>
                        <a:latin typeface="黑体" panose="02010609060101010101" charset="-122"/>
                        <a:ea typeface="黑体" panose="02010609060101010101" charset="-122"/>
                        <a:cs typeface="+mn-cs"/>
                      </a:endParaRP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BCDD1"/>
                      </a:solidFill>
                      <a:prstDash val="solid"/>
                      <a:round/>
                      <a:headEnd type="none" w="med" len="med"/>
                      <a:tailEnd type="none" w="med" len="med"/>
                    </a:lnT>
                    <a:lnB w="7620" cap="flat" cmpd="sng" algn="ctr">
                      <a:solidFill>
                        <a:srgbClr val="CBCDD1"/>
                      </a:solidFill>
                      <a:prstDash val="solid"/>
                      <a:round/>
                      <a:headEnd type="none" w="med" len="med"/>
                      <a:tailEnd type="none" w="med" len="med"/>
                    </a:lnB>
                  </a:tcPr>
                </a:tc>
                <a:extLst>
                  <a:ext uri="{0D108BD9-81ED-4DB2-BD59-A6C34878D82A}">
                    <a16:rowId xmlns:a16="http://schemas.microsoft.com/office/drawing/2014/main" val="717388511"/>
                  </a:ext>
                </a:extLst>
              </a:tr>
              <a:tr h="431476">
                <a:tc>
                  <a:txBody>
                    <a:bodyPr/>
                    <a:lstStyle/>
                    <a:p>
                      <a:pPr marL="0" algn="ctr" defTabSz="914400" rtl="0" eaLnBrk="1" fontAlgn="t" latinLnBrk="0" hangingPunct="1">
                        <a:lnSpc>
                          <a:spcPct val="100000"/>
                        </a:lnSpc>
                        <a:spcBef>
                          <a:spcPts val="0"/>
                        </a:spcBef>
                        <a:spcAft>
                          <a:spcPts val="0"/>
                        </a:spcAft>
                      </a:pPr>
                      <a:r>
                        <a:rPr lang="en-US" sz="1800" b="1" kern="1200">
                          <a:solidFill>
                            <a:schemeClr val="tx1"/>
                          </a:solidFill>
                          <a:latin typeface="黑体" panose="02010609060101010101" charset="-122"/>
                          <a:ea typeface="黑体" panose="02010609060101010101" charset="-122"/>
                          <a:cs typeface="+mn-cs"/>
                        </a:rPr>
                        <a:t>class.weights</a:t>
                      </a: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marL="0" algn="ctr" defTabSz="914400" rtl="0" eaLnBrk="1" fontAlgn="t" latinLnBrk="0" hangingPunct="1">
                        <a:lnSpc>
                          <a:spcPct val="100000"/>
                        </a:lnSpc>
                        <a:spcBef>
                          <a:spcPts val="0"/>
                        </a:spcBef>
                        <a:spcAft>
                          <a:spcPts val="0"/>
                        </a:spcAft>
                      </a:pPr>
                      <a:r>
                        <a:rPr lang="en-US" sz="1800" b="1" kern="1200" dirty="0">
                          <a:solidFill>
                            <a:schemeClr val="tx1"/>
                          </a:solidFill>
                          <a:latin typeface="黑体" panose="02010609060101010101" charset="-122"/>
                          <a:ea typeface="黑体" panose="02010609060101010101" charset="-122"/>
                          <a:cs typeface="+mn-cs"/>
                        </a:rPr>
                        <a:t>c("1" = 1, "0" = 19)</a:t>
                      </a: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BCDD1"/>
                      </a:solidFill>
                      <a:prstDash val="solid"/>
                      <a:round/>
                      <a:headEnd type="none" w="med" len="med"/>
                      <a:tailEnd type="none" w="med" len="med"/>
                    </a:lnT>
                    <a:lnB w="7620" cap="flat" cmpd="sng" algn="ctr">
                      <a:solidFill>
                        <a:srgbClr val="CBCDD1"/>
                      </a:solidFill>
                      <a:prstDash val="solid"/>
                      <a:round/>
                      <a:headEnd type="none" w="med" len="med"/>
                      <a:tailEnd type="none" w="med" len="med"/>
                    </a:lnB>
                  </a:tcPr>
                </a:tc>
                <a:extLst>
                  <a:ext uri="{0D108BD9-81ED-4DB2-BD59-A6C34878D82A}">
                    <a16:rowId xmlns:a16="http://schemas.microsoft.com/office/drawing/2014/main" val="57741149"/>
                  </a:ext>
                </a:extLst>
              </a:tr>
              <a:tr h="431476">
                <a:tc>
                  <a:txBody>
                    <a:bodyPr/>
                    <a:lstStyle/>
                    <a:p>
                      <a:pPr marL="0" algn="ctr" defTabSz="914400" rtl="0" eaLnBrk="1" fontAlgn="t" latinLnBrk="0" hangingPunct="1">
                        <a:lnSpc>
                          <a:spcPct val="100000"/>
                        </a:lnSpc>
                        <a:spcBef>
                          <a:spcPts val="0"/>
                        </a:spcBef>
                        <a:spcAft>
                          <a:spcPts val="0"/>
                        </a:spcAft>
                      </a:pPr>
                      <a:r>
                        <a:rPr lang="en-US" sz="1800" b="1" kern="1200">
                          <a:solidFill>
                            <a:schemeClr val="tx1"/>
                          </a:solidFill>
                          <a:latin typeface="黑体" panose="02010609060101010101" charset="-122"/>
                          <a:ea typeface="黑体" panose="02010609060101010101" charset="-122"/>
                          <a:cs typeface="+mn-cs"/>
                        </a:rPr>
                        <a:t>gamma</a:t>
                      </a: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marL="0" algn="ctr" defTabSz="914400" rtl="0" eaLnBrk="1" fontAlgn="t" latinLnBrk="0" hangingPunct="1">
                        <a:lnSpc>
                          <a:spcPct val="100000"/>
                        </a:lnSpc>
                        <a:spcBef>
                          <a:spcPts val="0"/>
                        </a:spcBef>
                        <a:spcAft>
                          <a:spcPts val="0"/>
                        </a:spcAft>
                      </a:pPr>
                      <a:r>
                        <a:rPr lang="en-US" altLang="zh-CN" sz="1800" b="1" kern="1200" dirty="0">
                          <a:solidFill>
                            <a:schemeClr val="tx1"/>
                          </a:solidFill>
                          <a:latin typeface="黑体" panose="02010609060101010101" charset="-122"/>
                          <a:ea typeface="黑体" panose="02010609060101010101" charset="-122"/>
                          <a:cs typeface="+mn-cs"/>
                        </a:rPr>
                        <a:t>2^-4</a:t>
                      </a:r>
                      <a:endParaRPr lang="zh-CN" altLang="en-US" sz="1800" b="1" kern="1200" dirty="0">
                        <a:solidFill>
                          <a:schemeClr val="tx1"/>
                        </a:solidFill>
                        <a:latin typeface="黑体" panose="02010609060101010101" charset="-122"/>
                        <a:ea typeface="黑体" panose="02010609060101010101" charset="-122"/>
                        <a:cs typeface="+mn-cs"/>
                      </a:endParaRP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BCDD1"/>
                      </a:solidFill>
                      <a:prstDash val="solid"/>
                      <a:round/>
                      <a:headEnd type="none" w="med" len="med"/>
                      <a:tailEnd type="none" w="med" len="med"/>
                    </a:lnT>
                    <a:lnB w="7620" cap="flat" cmpd="sng" algn="ctr">
                      <a:solidFill>
                        <a:srgbClr val="CBCDD1"/>
                      </a:solidFill>
                      <a:prstDash val="solid"/>
                      <a:round/>
                      <a:headEnd type="none" w="med" len="med"/>
                      <a:tailEnd type="none" w="med" len="med"/>
                    </a:lnB>
                  </a:tcPr>
                </a:tc>
                <a:extLst>
                  <a:ext uri="{0D108BD9-81ED-4DB2-BD59-A6C34878D82A}">
                    <a16:rowId xmlns:a16="http://schemas.microsoft.com/office/drawing/2014/main" val="1663214627"/>
                  </a:ext>
                </a:extLst>
              </a:tr>
              <a:tr h="431476">
                <a:tc>
                  <a:txBody>
                    <a:bodyPr/>
                    <a:lstStyle/>
                    <a:p>
                      <a:pPr marL="0" algn="ctr" defTabSz="914400" rtl="0" eaLnBrk="1" fontAlgn="t" latinLnBrk="0" hangingPunct="1">
                        <a:lnSpc>
                          <a:spcPct val="100000"/>
                        </a:lnSpc>
                        <a:spcBef>
                          <a:spcPts val="0"/>
                        </a:spcBef>
                        <a:spcAft>
                          <a:spcPts val="0"/>
                        </a:spcAft>
                      </a:pPr>
                      <a:r>
                        <a:rPr lang="en-US" sz="1800" b="1" kern="1200">
                          <a:solidFill>
                            <a:schemeClr val="tx1"/>
                          </a:solidFill>
                          <a:latin typeface="黑体" panose="02010609060101010101" charset="-122"/>
                          <a:ea typeface="黑体" panose="02010609060101010101" charset="-122"/>
                          <a:cs typeface="+mn-cs"/>
                        </a:rPr>
                        <a:t>decay</a:t>
                      </a: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marL="0" algn="ctr" defTabSz="914400" rtl="0" eaLnBrk="1" fontAlgn="t" latinLnBrk="0" hangingPunct="1">
                        <a:lnSpc>
                          <a:spcPct val="100000"/>
                        </a:lnSpc>
                        <a:spcBef>
                          <a:spcPts val="0"/>
                        </a:spcBef>
                        <a:spcAft>
                          <a:spcPts val="0"/>
                        </a:spcAft>
                      </a:pPr>
                      <a:r>
                        <a:rPr lang="en-US" altLang="zh-CN" sz="1800" b="1" kern="1200" dirty="0">
                          <a:solidFill>
                            <a:schemeClr val="tx1"/>
                          </a:solidFill>
                          <a:latin typeface="黑体" panose="02010609060101010101" charset="-122"/>
                          <a:ea typeface="黑体" panose="02010609060101010101" charset="-122"/>
                          <a:cs typeface="+mn-cs"/>
                        </a:rPr>
                        <a:t>0.01</a:t>
                      </a:r>
                      <a:endParaRPr lang="zh-CN" altLang="en-US" sz="1800" b="1" kern="1200" dirty="0">
                        <a:solidFill>
                          <a:schemeClr val="tx1"/>
                        </a:solidFill>
                        <a:latin typeface="黑体" panose="02010609060101010101" charset="-122"/>
                        <a:ea typeface="黑体" panose="02010609060101010101" charset="-122"/>
                        <a:cs typeface="+mn-cs"/>
                      </a:endParaRPr>
                    </a:p>
                  </a:txBody>
                  <a:tcPr marL="54864" marR="54864">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BCDD1"/>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4092217"/>
                  </a:ext>
                </a:extLst>
              </a:tr>
            </a:tbl>
          </a:graphicData>
        </a:graphic>
      </p:graphicFrame>
      <p:pic>
        <p:nvPicPr>
          <p:cNvPr id="8" name="图片 7">
            <a:extLst>
              <a:ext uri="{FF2B5EF4-FFF2-40B4-BE49-F238E27FC236}">
                <a16:creationId xmlns:a16="http://schemas.microsoft.com/office/drawing/2014/main" id="{AC728437-A7C6-400C-B61E-248484E53B3C}"/>
              </a:ext>
            </a:extLst>
          </p:cNvPr>
          <p:cNvPicPr>
            <a:picLocks noChangeAspect="1"/>
          </p:cNvPicPr>
          <p:nvPr/>
        </p:nvPicPr>
        <p:blipFill>
          <a:blip r:embed="rId5"/>
          <a:stretch>
            <a:fillRect/>
          </a:stretch>
        </p:blipFill>
        <p:spPr>
          <a:xfrm>
            <a:off x="4735255" y="1757082"/>
            <a:ext cx="7186870" cy="4438369"/>
          </a:xfrm>
          <a:prstGeom prst="rect">
            <a:avLst/>
          </a:prstGeom>
        </p:spPr>
      </p:pic>
      <p:graphicFrame>
        <p:nvGraphicFramePr>
          <p:cNvPr id="10" name="表格 10">
            <a:extLst>
              <a:ext uri="{FF2B5EF4-FFF2-40B4-BE49-F238E27FC236}">
                <a16:creationId xmlns:a16="http://schemas.microsoft.com/office/drawing/2014/main" id="{6AB398CF-0759-4BCC-8CE4-12D6A5EE637E}"/>
              </a:ext>
            </a:extLst>
          </p:cNvPr>
          <p:cNvGraphicFramePr>
            <a:graphicFrameLocks noGrp="1"/>
          </p:cNvGraphicFramePr>
          <p:nvPr/>
        </p:nvGraphicFramePr>
        <p:xfrm>
          <a:off x="269875" y="5918761"/>
          <a:ext cx="3653790" cy="741680"/>
        </p:xfrm>
        <a:graphic>
          <a:graphicData uri="http://schemas.openxmlformats.org/drawingml/2006/table">
            <a:tbl>
              <a:tblPr firstRow="1" bandRow="1">
                <a:tableStyleId>{5C22544A-7EE6-4342-B048-85BDC9FD1C3A}</a:tableStyleId>
              </a:tblPr>
              <a:tblGrid>
                <a:gridCol w="1621678">
                  <a:extLst>
                    <a:ext uri="{9D8B030D-6E8A-4147-A177-3AD203B41FA5}">
                      <a16:colId xmlns:a16="http://schemas.microsoft.com/office/drawing/2014/main" val="2306627053"/>
                    </a:ext>
                  </a:extLst>
                </a:gridCol>
                <a:gridCol w="2032112">
                  <a:extLst>
                    <a:ext uri="{9D8B030D-6E8A-4147-A177-3AD203B41FA5}">
                      <a16:colId xmlns:a16="http://schemas.microsoft.com/office/drawing/2014/main" val="3055735677"/>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较少类召回率</a:t>
                      </a:r>
                    </a:p>
                  </a:txBody>
                  <a:tcPr/>
                </a:tc>
                <a:tc>
                  <a:txBody>
                    <a:bodyPr/>
                    <a:lstStyle/>
                    <a:p>
                      <a:r>
                        <a:rPr lang="en-US" altLang="zh-CN" dirty="0"/>
                        <a:t>0.6882453</a:t>
                      </a:r>
                      <a:endParaRPr lang="zh-CN" altLang="en-US" dirty="0"/>
                    </a:p>
                  </a:txBody>
                  <a:tcPr/>
                </a:tc>
                <a:extLst>
                  <a:ext uri="{0D108BD9-81ED-4DB2-BD59-A6C34878D82A}">
                    <a16:rowId xmlns:a16="http://schemas.microsoft.com/office/drawing/2014/main" val="3825795464"/>
                  </a:ext>
                </a:extLst>
              </a:tr>
              <a:tr h="370840">
                <a:tc>
                  <a:txBody>
                    <a:bodyPr/>
                    <a:lstStyle/>
                    <a:p>
                      <a:r>
                        <a:rPr lang="zh-CN" altLang="en-US" dirty="0"/>
                        <a:t>准确率</a:t>
                      </a:r>
                    </a:p>
                  </a:txBody>
                  <a:tcPr/>
                </a:tc>
                <a:tc>
                  <a:txBody>
                    <a:bodyPr/>
                    <a:lstStyle/>
                    <a:p>
                      <a:r>
                        <a:rPr lang="en-US" altLang="zh-CN" dirty="0"/>
                        <a:t>0.6064823</a:t>
                      </a:r>
                      <a:endParaRPr lang="zh-CN" altLang="en-US" dirty="0"/>
                    </a:p>
                  </a:txBody>
                  <a:tcPr/>
                </a:tc>
                <a:extLst>
                  <a:ext uri="{0D108BD9-81ED-4DB2-BD59-A6C34878D82A}">
                    <a16:rowId xmlns:a16="http://schemas.microsoft.com/office/drawing/2014/main" val="1336438091"/>
                  </a:ext>
                </a:extLst>
              </a:tr>
            </a:tbl>
          </a:graphicData>
        </a:graphic>
      </p:graphicFrame>
      <p:pic>
        <p:nvPicPr>
          <p:cNvPr id="15" name="图片 14">
            <a:extLst>
              <a:ext uri="{FF2B5EF4-FFF2-40B4-BE49-F238E27FC236}">
                <a16:creationId xmlns:a16="http://schemas.microsoft.com/office/drawing/2014/main" id="{A147B8BF-5636-4BE3-BC06-857775D2D576}"/>
              </a:ext>
            </a:extLst>
          </p:cNvPr>
          <p:cNvPicPr>
            <a:picLocks noChangeAspect="1"/>
          </p:cNvPicPr>
          <p:nvPr/>
        </p:nvPicPr>
        <p:blipFill>
          <a:blip r:embed="rId6"/>
          <a:stretch>
            <a:fillRect/>
          </a:stretch>
        </p:blipFill>
        <p:spPr>
          <a:xfrm>
            <a:off x="269875" y="4525733"/>
            <a:ext cx="3653790" cy="1251761"/>
          </a:xfrm>
          <a:prstGeom prst="rect">
            <a:avLst/>
          </a:prstGeom>
        </p:spPr>
      </p:pic>
    </p:spTree>
    <p:custDataLst>
      <p:tags r:id="rId1"/>
    </p:custDataLst>
    <p:extLst>
      <p:ext uri="{BB962C8B-B14F-4D97-AF65-F5344CB8AC3E}">
        <p14:creationId xmlns:p14="http://schemas.microsoft.com/office/powerpoint/2010/main" val="23119074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747885" y="475615"/>
            <a:ext cx="1820545" cy="579120"/>
          </a:xfrm>
          <a:prstGeom prst="rect">
            <a:avLst/>
          </a:prstGeom>
        </p:spPr>
      </p:pic>
      <p:grpSp>
        <p:nvGrpSpPr>
          <p:cNvPr id="5" name="组合 4"/>
          <p:cNvGrpSpPr/>
          <p:nvPr/>
        </p:nvGrpSpPr>
        <p:grpSpPr>
          <a:xfrm>
            <a:off x="269875" y="3561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25" name="文本框 24"/>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06</a:t>
              </a:r>
            </a:p>
          </p:txBody>
        </p:sp>
      </p:grpSp>
      <p:sp>
        <p:nvSpPr>
          <p:cNvPr id="27" name="文本框 26"/>
          <p:cNvSpPr txBox="1"/>
          <p:nvPr/>
        </p:nvSpPr>
        <p:spPr>
          <a:xfrm>
            <a:off x="1450975" y="412115"/>
            <a:ext cx="4930775" cy="645160"/>
          </a:xfrm>
          <a:prstGeom prst="rect">
            <a:avLst/>
          </a:prstGeom>
          <a:noFill/>
        </p:spPr>
        <p:txBody>
          <a:bodyPr wrap="square" rtlCol="0">
            <a:spAutoFit/>
          </a:bodyPr>
          <a:lstStyle/>
          <a:p>
            <a:r>
              <a:rPr lang="zh-CN" altLang="en-US" sz="3600" b="1" spc="400" dirty="0">
                <a:solidFill>
                  <a:schemeClr val="tx1">
                    <a:lumMod val="75000"/>
                    <a:lumOff val="25000"/>
                  </a:schemeClr>
                </a:solidFill>
                <a:latin typeface="黑体" panose="02010609060101010101" charset="-122"/>
                <a:ea typeface="黑体" panose="02010609060101010101" charset="-122"/>
              </a:rPr>
              <a:t>模型投票</a:t>
            </a:r>
          </a:p>
        </p:txBody>
      </p:sp>
      <p:sp>
        <p:nvSpPr>
          <p:cNvPr id="2" name="文本框 1">
            <a:extLst>
              <a:ext uri="{FF2B5EF4-FFF2-40B4-BE49-F238E27FC236}">
                <a16:creationId xmlns:a16="http://schemas.microsoft.com/office/drawing/2014/main" id="{2FC171CC-04D3-4068-BF71-D49AD315323A}"/>
              </a:ext>
            </a:extLst>
          </p:cNvPr>
          <p:cNvSpPr txBox="1"/>
          <p:nvPr/>
        </p:nvSpPr>
        <p:spPr>
          <a:xfrm>
            <a:off x="1976718" y="1371599"/>
            <a:ext cx="8238564" cy="1200329"/>
          </a:xfrm>
          <a:prstGeom prst="rect">
            <a:avLst/>
          </a:prstGeom>
          <a:noFill/>
        </p:spPr>
        <p:txBody>
          <a:bodyPr wrap="square" rtlCol="0">
            <a:spAutoFit/>
          </a:bodyPr>
          <a:lstStyle/>
          <a:p>
            <a:r>
              <a:rPr lang="zh-CN" altLang="en-US" dirty="0"/>
              <a:t>我们使用了多个模型来进行分类，这些模型中以随机森林模型为最优，但是其他模型也有它们的长处。因此，我们决定使用每一个模型的结果来进行投票。同时由于模型数是偶数，所以如果出现平票的结果的话，我们就选择相信随机森林模型的预测结果，最终得到的混淆矩阵如下：</a:t>
            </a:r>
          </a:p>
        </p:txBody>
      </p:sp>
      <p:graphicFrame>
        <p:nvGraphicFramePr>
          <p:cNvPr id="6" name="表格 8">
            <a:extLst>
              <a:ext uri="{FF2B5EF4-FFF2-40B4-BE49-F238E27FC236}">
                <a16:creationId xmlns:a16="http://schemas.microsoft.com/office/drawing/2014/main" id="{64FFA427-57FE-45AD-B37F-03AA4DD1EB97}"/>
              </a:ext>
            </a:extLst>
          </p:cNvPr>
          <p:cNvGraphicFramePr>
            <a:graphicFrameLocks noGrp="1"/>
          </p:cNvGraphicFramePr>
          <p:nvPr/>
        </p:nvGraphicFramePr>
        <p:xfrm>
          <a:off x="1270000" y="3763837"/>
          <a:ext cx="3379881" cy="1381760"/>
        </p:xfrm>
        <a:graphic>
          <a:graphicData uri="http://schemas.openxmlformats.org/drawingml/2006/table">
            <a:tbl>
              <a:tblPr firstRow="1" firstCol="1" bandRow="1">
                <a:tableStyleId>{5C22544A-7EE6-4342-B048-85BDC9FD1C3A}</a:tableStyleId>
              </a:tblPr>
              <a:tblGrid>
                <a:gridCol w="1126627">
                  <a:extLst>
                    <a:ext uri="{9D8B030D-6E8A-4147-A177-3AD203B41FA5}">
                      <a16:colId xmlns:a16="http://schemas.microsoft.com/office/drawing/2014/main" val="1024229815"/>
                    </a:ext>
                  </a:extLst>
                </a:gridCol>
                <a:gridCol w="1126627">
                  <a:extLst>
                    <a:ext uri="{9D8B030D-6E8A-4147-A177-3AD203B41FA5}">
                      <a16:colId xmlns:a16="http://schemas.microsoft.com/office/drawing/2014/main" val="2184833839"/>
                    </a:ext>
                  </a:extLst>
                </a:gridCol>
                <a:gridCol w="1126627">
                  <a:extLst>
                    <a:ext uri="{9D8B030D-6E8A-4147-A177-3AD203B41FA5}">
                      <a16:colId xmlns:a16="http://schemas.microsoft.com/office/drawing/2014/main" val="2863350624"/>
                    </a:ext>
                  </a:extLst>
                </a:gridCol>
              </a:tblGrid>
              <a:tr h="370840">
                <a:tc>
                  <a:txBody>
                    <a:bodyPr/>
                    <a:lstStyle/>
                    <a:p>
                      <a:r>
                        <a:rPr lang="zh-CN" altLang="en-US" dirty="0"/>
                        <a:t>真实值</a:t>
                      </a:r>
                      <a:endParaRPr lang="en-US" altLang="zh-CN" dirty="0"/>
                    </a:p>
                    <a:p>
                      <a:r>
                        <a:rPr lang="zh-CN" altLang="en-US" dirty="0"/>
                        <a:t>预测值</a:t>
                      </a:r>
                    </a:p>
                  </a:txBody>
                  <a:tcPr/>
                </a:tc>
                <a:tc>
                  <a:txBody>
                    <a:bodyPr/>
                    <a:lstStyle/>
                    <a:p>
                      <a:r>
                        <a:rPr lang="en-US" altLang="zh-CN" dirty="0"/>
                        <a:t>0</a:t>
                      </a:r>
                      <a:endParaRPr lang="zh-CN" altLang="en-US" dirty="0"/>
                    </a:p>
                  </a:txBody>
                  <a:tcPr/>
                </a:tc>
                <a:tc>
                  <a:txBody>
                    <a:bodyPr/>
                    <a:lstStyle/>
                    <a:p>
                      <a:r>
                        <a:rPr lang="en-US" altLang="zh-CN" dirty="0"/>
                        <a:t>1</a:t>
                      </a:r>
                      <a:endParaRPr lang="zh-CN" altLang="en-US" dirty="0"/>
                    </a:p>
                  </a:txBody>
                  <a:tcPr/>
                </a:tc>
                <a:extLst>
                  <a:ext uri="{0D108BD9-81ED-4DB2-BD59-A6C34878D82A}">
                    <a16:rowId xmlns:a16="http://schemas.microsoft.com/office/drawing/2014/main" val="2319525381"/>
                  </a:ext>
                </a:extLst>
              </a:tr>
              <a:tr h="370840">
                <a:tc>
                  <a:txBody>
                    <a:bodyPr/>
                    <a:lstStyle/>
                    <a:p>
                      <a:r>
                        <a:rPr lang="en-US" altLang="zh-CN" dirty="0"/>
                        <a:t>0</a:t>
                      </a:r>
                      <a:endParaRPr lang="zh-CN" altLang="en-US" dirty="0"/>
                    </a:p>
                  </a:txBody>
                  <a:tcPr/>
                </a:tc>
                <a:tc>
                  <a:txBody>
                    <a:bodyPr/>
                    <a:lstStyle/>
                    <a:p>
                      <a:r>
                        <a:rPr lang="en-US" altLang="zh-CN" dirty="0"/>
                        <a:t>381</a:t>
                      </a:r>
                      <a:endParaRPr lang="zh-CN" altLang="en-US" dirty="0"/>
                    </a:p>
                  </a:txBody>
                  <a:tcPr/>
                </a:tc>
                <a:tc>
                  <a:txBody>
                    <a:bodyPr/>
                    <a:lstStyle/>
                    <a:p>
                      <a:r>
                        <a:rPr lang="en-US" altLang="zh-CN" dirty="0"/>
                        <a:t>3340</a:t>
                      </a:r>
                      <a:endParaRPr lang="zh-CN" altLang="en-US" dirty="0"/>
                    </a:p>
                  </a:txBody>
                  <a:tcPr/>
                </a:tc>
                <a:extLst>
                  <a:ext uri="{0D108BD9-81ED-4DB2-BD59-A6C34878D82A}">
                    <a16:rowId xmlns:a16="http://schemas.microsoft.com/office/drawing/2014/main" val="61756296"/>
                  </a:ext>
                </a:extLst>
              </a:tr>
              <a:tr h="370840">
                <a:tc>
                  <a:txBody>
                    <a:bodyPr/>
                    <a:lstStyle/>
                    <a:p>
                      <a:r>
                        <a:rPr lang="en-US" altLang="zh-CN" dirty="0"/>
                        <a:t>1</a:t>
                      </a:r>
                      <a:endParaRPr lang="zh-CN" altLang="en-US" dirty="0"/>
                    </a:p>
                  </a:txBody>
                  <a:tcPr/>
                </a:tc>
                <a:tc>
                  <a:txBody>
                    <a:bodyPr/>
                    <a:lstStyle/>
                    <a:p>
                      <a:r>
                        <a:rPr lang="en-US" altLang="zh-CN" dirty="0"/>
                        <a:t>206</a:t>
                      </a:r>
                      <a:endParaRPr lang="zh-CN" altLang="en-US" dirty="0"/>
                    </a:p>
                  </a:txBody>
                  <a:tcPr/>
                </a:tc>
                <a:tc>
                  <a:txBody>
                    <a:bodyPr/>
                    <a:lstStyle/>
                    <a:p>
                      <a:r>
                        <a:rPr lang="en-US" altLang="zh-CN" dirty="0"/>
                        <a:t>7859</a:t>
                      </a:r>
                      <a:endParaRPr lang="zh-CN" altLang="en-US" dirty="0"/>
                    </a:p>
                  </a:txBody>
                  <a:tcPr/>
                </a:tc>
                <a:extLst>
                  <a:ext uri="{0D108BD9-81ED-4DB2-BD59-A6C34878D82A}">
                    <a16:rowId xmlns:a16="http://schemas.microsoft.com/office/drawing/2014/main" val="485848294"/>
                  </a:ext>
                </a:extLst>
              </a:tr>
            </a:tbl>
          </a:graphicData>
        </a:graphic>
      </p:graphicFrame>
      <p:graphicFrame>
        <p:nvGraphicFramePr>
          <p:cNvPr id="15" name="表格 16">
            <a:extLst>
              <a:ext uri="{FF2B5EF4-FFF2-40B4-BE49-F238E27FC236}">
                <a16:creationId xmlns:a16="http://schemas.microsoft.com/office/drawing/2014/main" id="{11EE0E9C-C196-4F6E-BCAD-CB74255966C4}"/>
              </a:ext>
            </a:extLst>
          </p:cNvPr>
          <p:cNvGraphicFramePr>
            <a:graphicFrameLocks noGrp="1"/>
          </p:cNvGraphicFramePr>
          <p:nvPr/>
        </p:nvGraphicFramePr>
        <p:xfrm>
          <a:off x="6200588" y="3898457"/>
          <a:ext cx="4108824" cy="1112520"/>
        </p:xfrm>
        <a:graphic>
          <a:graphicData uri="http://schemas.openxmlformats.org/drawingml/2006/table">
            <a:tbl>
              <a:tblPr bandRow="1">
                <a:tableStyleId>{5C22544A-7EE6-4342-B048-85BDC9FD1C3A}</a:tableStyleId>
              </a:tblPr>
              <a:tblGrid>
                <a:gridCol w="2054412">
                  <a:extLst>
                    <a:ext uri="{9D8B030D-6E8A-4147-A177-3AD203B41FA5}">
                      <a16:colId xmlns:a16="http://schemas.microsoft.com/office/drawing/2014/main" val="2306070873"/>
                    </a:ext>
                  </a:extLst>
                </a:gridCol>
                <a:gridCol w="2054412">
                  <a:extLst>
                    <a:ext uri="{9D8B030D-6E8A-4147-A177-3AD203B41FA5}">
                      <a16:colId xmlns:a16="http://schemas.microsoft.com/office/drawing/2014/main" val="3797111680"/>
                    </a:ext>
                  </a:extLst>
                </a:gridCol>
              </a:tblGrid>
              <a:tr h="370840">
                <a:tc>
                  <a:txBody>
                    <a:bodyPr/>
                    <a:lstStyle/>
                    <a:p>
                      <a:r>
                        <a:rPr lang="en-US" altLang="zh-CN" dirty="0"/>
                        <a:t>0</a:t>
                      </a:r>
                      <a:r>
                        <a:rPr lang="zh-CN" altLang="en-US" dirty="0"/>
                        <a:t>类召回率</a:t>
                      </a:r>
                    </a:p>
                  </a:txBody>
                  <a:tcPr/>
                </a:tc>
                <a:tc>
                  <a:txBody>
                    <a:bodyPr/>
                    <a:lstStyle/>
                    <a:p>
                      <a:r>
                        <a:rPr lang="en-US" altLang="zh-CN" dirty="0"/>
                        <a:t>0.65</a:t>
                      </a:r>
                      <a:endParaRPr lang="zh-CN" altLang="en-US" dirty="0"/>
                    </a:p>
                  </a:txBody>
                  <a:tcPr/>
                </a:tc>
                <a:extLst>
                  <a:ext uri="{0D108BD9-81ED-4DB2-BD59-A6C34878D82A}">
                    <a16:rowId xmlns:a16="http://schemas.microsoft.com/office/drawing/2014/main" val="3358887843"/>
                  </a:ext>
                </a:extLst>
              </a:tr>
              <a:tr h="370840">
                <a:tc>
                  <a:txBody>
                    <a:bodyPr/>
                    <a:lstStyle/>
                    <a:p>
                      <a:r>
                        <a:rPr lang="en-US" altLang="zh-CN" dirty="0"/>
                        <a:t>1</a:t>
                      </a:r>
                      <a:r>
                        <a:rPr lang="zh-CN" altLang="en-US" dirty="0"/>
                        <a:t>类召回率</a:t>
                      </a:r>
                    </a:p>
                  </a:txBody>
                  <a:tcPr/>
                </a:tc>
                <a:tc>
                  <a:txBody>
                    <a:bodyPr/>
                    <a:lstStyle/>
                    <a:p>
                      <a:r>
                        <a:rPr lang="en-US" altLang="zh-CN" dirty="0"/>
                        <a:t>0.70</a:t>
                      </a:r>
                      <a:endParaRPr lang="zh-CN" altLang="en-US" dirty="0"/>
                    </a:p>
                  </a:txBody>
                  <a:tcPr/>
                </a:tc>
                <a:extLst>
                  <a:ext uri="{0D108BD9-81ED-4DB2-BD59-A6C34878D82A}">
                    <a16:rowId xmlns:a16="http://schemas.microsoft.com/office/drawing/2014/main" val="452795244"/>
                  </a:ext>
                </a:extLst>
              </a:tr>
              <a:tr h="370840">
                <a:tc>
                  <a:txBody>
                    <a:bodyPr/>
                    <a:lstStyle/>
                    <a:p>
                      <a:r>
                        <a:rPr lang="zh-CN" altLang="en-US" dirty="0"/>
                        <a:t>准确率</a:t>
                      </a:r>
                    </a:p>
                  </a:txBody>
                  <a:tcPr/>
                </a:tc>
                <a:tc>
                  <a:txBody>
                    <a:bodyPr/>
                    <a:lstStyle/>
                    <a:p>
                      <a:r>
                        <a:rPr lang="en-US" altLang="zh-CN" dirty="0"/>
                        <a:t>0.699</a:t>
                      </a:r>
                      <a:endParaRPr lang="zh-CN" altLang="en-US" dirty="0"/>
                    </a:p>
                  </a:txBody>
                  <a:tcPr/>
                </a:tc>
                <a:extLst>
                  <a:ext uri="{0D108BD9-81ED-4DB2-BD59-A6C34878D82A}">
                    <a16:rowId xmlns:a16="http://schemas.microsoft.com/office/drawing/2014/main" val="201277042"/>
                  </a:ext>
                </a:extLst>
              </a:tr>
            </a:tbl>
          </a:graphicData>
        </a:graphic>
      </p:graphicFrame>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 y="0"/>
            <a:ext cx="2076449" cy="6858000"/>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nvGrpSpPr>
          <p:cNvPr id="5" name="组合 4"/>
          <p:cNvGrpSpPr/>
          <p:nvPr/>
        </p:nvGrpSpPr>
        <p:grpSpPr>
          <a:xfrm>
            <a:off x="696434" y="2330302"/>
            <a:ext cx="2738437" cy="2076450"/>
            <a:chOff x="535781" y="2390775"/>
            <a:chExt cx="2738437" cy="2076450"/>
          </a:xfrm>
          <a:solidFill>
            <a:srgbClr val="6E0F6D"/>
          </a:solidFill>
        </p:grpSpPr>
        <p:sp>
          <p:nvSpPr>
            <p:cNvPr id="3" name="矩形 2"/>
            <p:cNvSpPr/>
            <p:nvPr/>
          </p:nvSpPr>
          <p:spPr>
            <a:xfrm>
              <a:off x="866774" y="2390775"/>
              <a:ext cx="2076450" cy="2076450"/>
            </a:xfrm>
            <a:prstGeom prst="rect">
              <a:avLst/>
            </a:prstGeom>
            <a:gr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 name="文本框 3"/>
            <p:cNvSpPr txBox="1"/>
            <p:nvPr/>
          </p:nvSpPr>
          <p:spPr>
            <a:xfrm>
              <a:off x="535781" y="2875002"/>
              <a:ext cx="2738437" cy="1106805"/>
            </a:xfrm>
            <a:prstGeom prst="rect">
              <a:avLst/>
            </a:prstGeom>
            <a:noFill/>
          </p:spPr>
          <p:txBody>
            <a:bodyPr wrap="square" rtlCol="0">
              <a:spAutoFit/>
            </a:bodyPr>
            <a:lstStyle/>
            <a:p>
              <a:pPr algn="ctr"/>
              <a:r>
                <a:rPr lang="zh-CN" altLang="en-US" sz="66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目录</a:t>
              </a:r>
            </a:p>
          </p:txBody>
        </p:sp>
      </p:grpSp>
      <p:grpSp>
        <p:nvGrpSpPr>
          <p:cNvPr id="18" name="组合 17"/>
          <p:cNvGrpSpPr/>
          <p:nvPr/>
        </p:nvGrpSpPr>
        <p:grpSpPr>
          <a:xfrm>
            <a:off x="4181962" y="316230"/>
            <a:ext cx="800100" cy="800100"/>
            <a:chOff x="5181600" y="876300"/>
            <a:chExt cx="800100" cy="800100"/>
          </a:xfrm>
        </p:grpSpPr>
        <p:sp>
          <p:nvSpPr>
            <p:cNvPr id="7" name="矩形 6"/>
            <p:cNvSpPr/>
            <p:nvPr/>
          </p:nvSpPr>
          <p:spPr>
            <a:xfrm>
              <a:off x="5181600" y="876300"/>
              <a:ext cx="800100" cy="800100"/>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1" name="文本框 10"/>
            <p:cNvSpPr txBox="1"/>
            <p:nvPr/>
          </p:nvSpPr>
          <p:spPr>
            <a:xfrm>
              <a:off x="5181600" y="983962"/>
              <a:ext cx="800100" cy="583565"/>
            </a:xfrm>
            <a:prstGeom prst="rect">
              <a:avLst/>
            </a:prstGeom>
            <a:noFill/>
          </p:spPr>
          <p:txBody>
            <a:bodyPr wrap="square" rtlCol="0">
              <a:spAutoFit/>
            </a:bodyPr>
            <a:lstStyle/>
            <a:p>
              <a:pPr algn="ctr"/>
              <a:r>
                <a:rPr lang="en-US" altLang="zh-CN" sz="3200" b="1" dirty="0">
                  <a:solidFill>
                    <a:schemeClr val="bg1"/>
                  </a:solidFill>
                  <a:latin typeface="黑体" panose="02010609060101010101" charset="-122"/>
                  <a:ea typeface="黑体" panose="02010609060101010101" charset="-122"/>
                </a:rPr>
                <a:t>01</a:t>
              </a:r>
            </a:p>
          </p:txBody>
        </p:sp>
      </p:grpSp>
      <p:grpSp>
        <p:nvGrpSpPr>
          <p:cNvPr id="17" name="组合 16"/>
          <p:cNvGrpSpPr/>
          <p:nvPr/>
        </p:nvGrpSpPr>
        <p:grpSpPr>
          <a:xfrm>
            <a:off x="4181962" y="1751330"/>
            <a:ext cx="800100" cy="800100"/>
            <a:chOff x="5181600" y="2311400"/>
            <a:chExt cx="800100" cy="800100"/>
          </a:xfrm>
        </p:grpSpPr>
        <p:sp>
          <p:nvSpPr>
            <p:cNvPr id="8" name="矩形 7"/>
            <p:cNvSpPr/>
            <p:nvPr/>
          </p:nvSpPr>
          <p:spPr>
            <a:xfrm>
              <a:off x="5181600" y="2311400"/>
              <a:ext cx="800100" cy="800100"/>
            </a:xfrm>
            <a:prstGeom prst="rect">
              <a:avLst/>
            </a:prstGeom>
            <a:solidFill>
              <a:srgbClr val="404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2" name="文本框 11"/>
            <p:cNvSpPr txBox="1"/>
            <p:nvPr/>
          </p:nvSpPr>
          <p:spPr>
            <a:xfrm>
              <a:off x="5181600" y="2419062"/>
              <a:ext cx="800100" cy="583565"/>
            </a:xfrm>
            <a:prstGeom prst="rect">
              <a:avLst/>
            </a:prstGeom>
            <a:noFill/>
          </p:spPr>
          <p:txBody>
            <a:bodyPr wrap="square" rtlCol="0">
              <a:spAutoFit/>
            </a:bodyPr>
            <a:lstStyle/>
            <a:p>
              <a:pPr algn="ctr"/>
              <a:r>
                <a:rPr lang="en-US" altLang="zh-CN" sz="3200" b="1" dirty="0">
                  <a:solidFill>
                    <a:schemeClr val="bg1"/>
                  </a:solidFill>
                  <a:latin typeface="黑体" panose="02010609060101010101" charset="-122"/>
                  <a:ea typeface="黑体" panose="02010609060101010101" charset="-122"/>
                </a:rPr>
                <a:t>02</a:t>
              </a:r>
            </a:p>
          </p:txBody>
        </p:sp>
      </p:grpSp>
      <p:grpSp>
        <p:nvGrpSpPr>
          <p:cNvPr id="16" name="组合 15"/>
          <p:cNvGrpSpPr/>
          <p:nvPr/>
        </p:nvGrpSpPr>
        <p:grpSpPr>
          <a:xfrm>
            <a:off x="4181962" y="3186430"/>
            <a:ext cx="800100" cy="800100"/>
            <a:chOff x="5181600" y="3746500"/>
            <a:chExt cx="800100" cy="800100"/>
          </a:xfrm>
        </p:grpSpPr>
        <p:sp>
          <p:nvSpPr>
            <p:cNvPr id="9" name="矩形 8"/>
            <p:cNvSpPr/>
            <p:nvPr/>
          </p:nvSpPr>
          <p:spPr>
            <a:xfrm>
              <a:off x="5181600" y="3746500"/>
              <a:ext cx="800100" cy="800100"/>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3" name="文本框 12"/>
            <p:cNvSpPr txBox="1"/>
            <p:nvPr/>
          </p:nvSpPr>
          <p:spPr>
            <a:xfrm>
              <a:off x="5181600" y="3854162"/>
              <a:ext cx="800100" cy="583565"/>
            </a:xfrm>
            <a:prstGeom prst="rect">
              <a:avLst/>
            </a:prstGeom>
            <a:noFill/>
          </p:spPr>
          <p:txBody>
            <a:bodyPr wrap="square" rtlCol="0">
              <a:spAutoFit/>
            </a:bodyPr>
            <a:lstStyle/>
            <a:p>
              <a:pPr algn="ctr"/>
              <a:r>
                <a:rPr lang="en-US" altLang="zh-CN" sz="3200" b="1" dirty="0">
                  <a:solidFill>
                    <a:schemeClr val="bg1"/>
                  </a:solidFill>
                  <a:latin typeface="黑体" panose="02010609060101010101" charset="-122"/>
                  <a:ea typeface="黑体" panose="02010609060101010101" charset="-122"/>
                </a:rPr>
                <a:t>03</a:t>
              </a:r>
            </a:p>
          </p:txBody>
        </p:sp>
      </p:grpSp>
      <p:grpSp>
        <p:nvGrpSpPr>
          <p:cNvPr id="15" name="组合 14"/>
          <p:cNvGrpSpPr/>
          <p:nvPr/>
        </p:nvGrpSpPr>
        <p:grpSpPr>
          <a:xfrm>
            <a:off x="4181962" y="4621530"/>
            <a:ext cx="800100" cy="800100"/>
            <a:chOff x="5181600" y="5181600"/>
            <a:chExt cx="800100" cy="800100"/>
          </a:xfrm>
        </p:grpSpPr>
        <p:sp>
          <p:nvSpPr>
            <p:cNvPr id="10" name="矩形 9"/>
            <p:cNvSpPr/>
            <p:nvPr/>
          </p:nvSpPr>
          <p:spPr>
            <a:xfrm>
              <a:off x="5181600" y="5181600"/>
              <a:ext cx="800100" cy="800100"/>
            </a:xfrm>
            <a:prstGeom prst="rect">
              <a:avLst/>
            </a:prstGeom>
            <a:solidFill>
              <a:srgbClr val="404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4" name="文本框 13"/>
            <p:cNvSpPr txBox="1"/>
            <p:nvPr/>
          </p:nvSpPr>
          <p:spPr>
            <a:xfrm>
              <a:off x="5181600" y="5289262"/>
              <a:ext cx="800100" cy="583565"/>
            </a:xfrm>
            <a:prstGeom prst="rect">
              <a:avLst/>
            </a:prstGeom>
            <a:noFill/>
          </p:spPr>
          <p:txBody>
            <a:bodyPr wrap="square" rtlCol="0">
              <a:spAutoFit/>
            </a:bodyPr>
            <a:lstStyle/>
            <a:p>
              <a:pPr algn="ctr"/>
              <a:r>
                <a:rPr lang="en-US" altLang="zh-CN" sz="3200" b="1" dirty="0">
                  <a:solidFill>
                    <a:schemeClr val="bg1"/>
                  </a:solidFill>
                  <a:latin typeface="黑体" panose="02010609060101010101" charset="-122"/>
                  <a:ea typeface="黑体" panose="02010609060101010101" charset="-122"/>
                </a:rPr>
                <a:t>04</a:t>
              </a:r>
            </a:p>
          </p:txBody>
        </p:sp>
      </p:grpSp>
      <p:sp>
        <p:nvSpPr>
          <p:cNvPr id="19" name="文本框 18"/>
          <p:cNvSpPr txBox="1"/>
          <p:nvPr/>
        </p:nvSpPr>
        <p:spPr>
          <a:xfrm>
            <a:off x="5210662" y="434975"/>
            <a:ext cx="4124960" cy="553085"/>
          </a:xfrm>
          <a:prstGeom prst="rect">
            <a:avLst/>
          </a:prstGeom>
          <a:noFill/>
        </p:spPr>
        <p:txBody>
          <a:bodyPr wrap="square" rtlCol="0">
            <a:spAutoFit/>
          </a:bodyPr>
          <a:lstStyle/>
          <a:p>
            <a:r>
              <a:rPr lang="zh-CN" altLang="zh-TW" sz="3000" b="1" spc="600" dirty="0">
                <a:effectLst/>
                <a:ea typeface="黑体" panose="02010609060101010101" charset="-122"/>
                <a:cs typeface="黑体" panose="02010609060101010101" charset="-122"/>
                <a:sym typeface="+mn-ea"/>
              </a:rPr>
              <a:t>背景</a:t>
            </a:r>
          </a:p>
        </p:txBody>
      </p:sp>
      <p:sp>
        <p:nvSpPr>
          <p:cNvPr id="23" name="文本框 22"/>
          <p:cNvSpPr txBox="1"/>
          <p:nvPr/>
        </p:nvSpPr>
        <p:spPr>
          <a:xfrm>
            <a:off x="5210662" y="1850390"/>
            <a:ext cx="4614545" cy="553998"/>
          </a:xfrm>
          <a:prstGeom prst="rect">
            <a:avLst/>
          </a:prstGeom>
          <a:noFill/>
        </p:spPr>
        <p:txBody>
          <a:bodyPr wrap="square" rtlCol="0">
            <a:spAutoFit/>
          </a:bodyPr>
          <a:lstStyle/>
          <a:p>
            <a:r>
              <a:rPr lang="zh-CN" altLang="en-US" sz="3000" b="1" spc="600" dirty="0">
                <a:effectLst/>
                <a:ea typeface="黑体" panose="02010609060101010101" charset="-122"/>
                <a:cs typeface="黑体" panose="02010609060101010101" charset="-122"/>
                <a:sym typeface="+mn-ea"/>
              </a:rPr>
              <a:t>数据获取与</a:t>
            </a:r>
            <a:r>
              <a:rPr lang="zh-CN" altLang="zh-CN" sz="3000" b="1" spc="600" dirty="0">
                <a:effectLst/>
                <a:ea typeface="黑体" panose="02010609060101010101" charset="-122"/>
                <a:cs typeface="黑体" panose="02010609060101010101" charset="-122"/>
                <a:sym typeface="+mn-ea"/>
              </a:rPr>
              <a:t>特征</a:t>
            </a:r>
            <a:r>
              <a:rPr lang="zh-CN" altLang="en-US" sz="3000" b="1" spc="600" dirty="0">
                <a:effectLst/>
                <a:ea typeface="黑体" panose="02010609060101010101" charset="-122"/>
                <a:cs typeface="黑体" panose="02010609060101010101" charset="-122"/>
                <a:sym typeface="+mn-ea"/>
              </a:rPr>
              <a:t>构建</a:t>
            </a:r>
            <a:endParaRPr lang="zh-CN" altLang="zh-CN" sz="3000" b="1" spc="600" dirty="0">
              <a:effectLst/>
              <a:ea typeface="黑体" panose="02010609060101010101" charset="-122"/>
              <a:cs typeface="黑体" panose="02010609060101010101" charset="-122"/>
              <a:sym typeface="+mn-ea"/>
            </a:endParaRPr>
          </a:p>
        </p:txBody>
      </p:sp>
      <p:sp>
        <p:nvSpPr>
          <p:cNvPr id="26" name="文本框 25"/>
          <p:cNvSpPr txBox="1"/>
          <p:nvPr/>
        </p:nvSpPr>
        <p:spPr>
          <a:xfrm>
            <a:off x="5210662" y="3315335"/>
            <a:ext cx="4715670" cy="553998"/>
          </a:xfrm>
          <a:prstGeom prst="rect">
            <a:avLst/>
          </a:prstGeom>
          <a:noFill/>
        </p:spPr>
        <p:txBody>
          <a:bodyPr wrap="square" rtlCol="0">
            <a:spAutoFit/>
          </a:bodyPr>
          <a:lstStyle/>
          <a:p>
            <a:r>
              <a:rPr lang="zh-CN" altLang="zh-CN" sz="3000" b="1" spc="600" dirty="0">
                <a:effectLst/>
                <a:latin typeface="Calibri" panose="020F0502020204030204" charset="0"/>
                <a:ea typeface="黑体" panose="02010609060101010101" charset="-122"/>
                <a:cs typeface="黑体" panose="02010609060101010101" charset="-122"/>
                <a:sym typeface="+mn-ea"/>
              </a:rPr>
              <a:t>模型拟合</a:t>
            </a:r>
            <a:r>
              <a:rPr lang="zh-CN" altLang="en-US" sz="3000" b="1" spc="600" dirty="0">
                <a:effectLst/>
                <a:latin typeface="Calibri" panose="020F0502020204030204" charset="0"/>
                <a:ea typeface="黑体" panose="02010609060101010101" charset="-122"/>
                <a:cs typeface="黑体" panose="02010609060101010101" charset="-122"/>
                <a:sym typeface="+mn-ea"/>
              </a:rPr>
              <a:t>与优化过程</a:t>
            </a:r>
            <a:endParaRPr lang="zh-CN" altLang="zh-CN" sz="3000" b="1" spc="600" dirty="0">
              <a:effectLst/>
              <a:latin typeface="Calibri" panose="020F0502020204030204" charset="0"/>
              <a:ea typeface="黑体" panose="02010609060101010101" charset="-122"/>
              <a:cs typeface="黑体" panose="02010609060101010101" charset="-122"/>
              <a:sym typeface="+mn-ea"/>
            </a:endParaRPr>
          </a:p>
        </p:txBody>
      </p:sp>
      <p:sp>
        <p:nvSpPr>
          <p:cNvPr id="29" name="文本框 28"/>
          <p:cNvSpPr txBox="1"/>
          <p:nvPr/>
        </p:nvSpPr>
        <p:spPr>
          <a:xfrm>
            <a:off x="5210027" y="4744720"/>
            <a:ext cx="5925185" cy="553085"/>
          </a:xfrm>
          <a:prstGeom prst="rect">
            <a:avLst/>
          </a:prstGeom>
          <a:noFill/>
        </p:spPr>
        <p:txBody>
          <a:bodyPr wrap="square" rtlCol="0">
            <a:spAutoFit/>
          </a:bodyPr>
          <a:lstStyle/>
          <a:p>
            <a:r>
              <a:rPr lang="zh-CN" altLang="en-US" sz="3000" b="1" spc="600" dirty="0">
                <a:latin typeface="Calibri" panose="020F0502020204030204" charset="0"/>
                <a:ea typeface="黑体" panose="02010609060101010101" charset="-122"/>
                <a:cs typeface="黑体" panose="02010609060101010101" charset="-122"/>
                <a:sym typeface="+mn-ea"/>
              </a:rPr>
              <a:t>模型解释与系统构想</a:t>
            </a:r>
            <a:endParaRPr lang="zh-CN" altLang="zh-CN" sz="3000" b="1" spc="600" dirty="0">
              <a:effectLst/>
              <a:latin typeface="Calibri" panose="020F0502020204030204" charset="0"/>
              <a:ea typeface="黑体" panose="02010609060101010101" charset="-122"/>
              <a:cs typeface="黑体" panose="02010609060101010101" charset="-122"/>
              <a:sym typeface="+mn-ea"/>
            </a:endParaRPr>
          </a:p>
        </p:txBody>
      </p:sp>
      <p:pic>
        <p:nvPicPr>
          <p:cNvPr id="20" name="图片 19"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lum bright="70000" contrast="-70000"/>
          </a:blip>
          <a:stretch>
            <a:fillRect/>
          </a:stretch>
        </p:blipFill>
        <p:spPr>
          <a:xfrm>
            <a:off x="128270" y="316230"/>
            <a:ext cx="1820545" cy="579120"/>
          </a:xfrm>
          <a:prstGeom prst="rect">
            <a:avLst/>
          </a:prstGeom>
        </p:spPr>
      </p:pic>
      <p:grpSp>
        <p:nvGrpSpPr>
          <p:cNvPr id="6" name="组合 5"/>
          <p:cNvGrpSpPr/>
          <p:nvPr/>
        </p:nvGrpSpPr>
        <p:grpSpPr>
          <a:xfrm>
            <a:off x="4181962" y="5993490"/>
            <a:ext cx="800100" cy="800100"/>
            <a:chOff x="5181600" y="876300"/>
            <a:chExt cx="800100" cy="800100"/>
          </a:xfrm>
        </p:grpSpPr>
        <p:sp>
          <p:nvSpPr>
            <p:cNvPr id="21" name="矩形 20"/>
            <p:cNvSpPr/>
            <p:nvPr/>
          </p:nvSpPr>
          <p:spPr>
            <a:xfrm>
              <a:off x="5181600" y="876300"/>
              <a:ext cx="800100" cy="800100"/>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2" name="文本框 21"/>
            <p:cNvSpPr txBox="1"/>
            <p:nvPr/>
          </p:nvSpPr>
          <p:spPr>
            <a:xfrm>
              <a:off x="5181600" y="983962"/>
              <a:ext cx="800100" cy="583565"/>
            </a:xfrm>
            <a:prstGeom prst="rect">
              <a:avLst/>
            </a:prstGeom>
            <a:noFill/>
          </p:spPr>
          <p:txBody>
            <a:bodyPr wrap="square" rtlCol="0">
              <a:spAutoFit/>
            </a:bodyPr>
            <a:lstStyle/>
            <a:p>
              <a:pPr algn="ctr"/>
              <a:r>
                <a:rPr lang="en-US" altLang="zh-CN" sz="3200" b="1" dirty="0">
                  <a:solidFill>
                    <a:schemeClr val="bg1"/>
                  </a:solidFill>
                  <a:latin typeface="黑体" panose="02010609060101010101" charset="-122"/>
                  <a:ea typeface="黑体" panose="02010609060101010101" charset="-122"/>
                </a:rPr>
                <a:t>05</a:t>
              </a:r>
            </a:p>
          </p:txBody>
        </p:sp>
      </p:grpSp>
      <p:sp>
        <p:nvSpPr>
          <p:cNvPr id="24" name="文本框 23"/>
          <p:cNvSpPr txBox="1"/>
          <p:nvPr/>
        </p:nvSpPr>
        <p:spPr>
          <a:xfrm>
            <a:off x="5210662" y="6112235"/>
            <a:ext cx="4124960" cy="553085"/>
          </a:xfrm>
          <a:prstGeom prst="rect">
            <a:avLst/>
          </a:prstGeom>
          <a:noFill/>
        </p:spPr>
        <p:txBody>
          <a:bodyPr wrap="square" rtlCol="0">
            <a:spAutoFit/>
          </a:bodyPr>
          <a:lstStyle/>
          <a:p>
            <a:r>
              <a:rPr lang="zh-CN" altLang="en-US" sz="3000" b="1" spc="600" dirty="0">
                <a:ea typeface="黑体" panose="02010609060101010101" charset="-122"/>
                <a:cs typeface="黑体" panose="02010609060101010101" charset="-122"/>
                <a:sym typeface="+mn-ea"/>
              </a:rPr>
              <a:t>结论</a:t>
            </a:r>
            <a:endParaRPr lang="zh-CN" altLang="zh-TW" sz="3000" b="1" spc="600" dirty="0">
              <a:effectLst/>
              <a:ea typeface="黑体" panose="02010609060101010101" charset="-122"/>
              <a:cs typeface="黑体" panose="02010609060101010101" charset="-122"/>
              <a:sym typeface="+mn-ea"/>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46710" y="0"/>
            <a:ext cx="2495550" cy="6858000"/>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247775" y="2181225"/>
            <a:ext cx="2495549" cy="2495549"/>
            <a:chOff x="1209675" y="2466975"/>
            <a:chExt cx="1924050" cy="1924050"/>
          </a:xfrm>
          <a:solidFill>
            <a:srgbClr val="6E0F6D"/>
          </a:solidFill>
        </p:grpSpPr>
        <p:sp>
          <p:nvSpPr>
            <p:cNvPr id="3" name="矩形 2"/>
            <p:cNvSpPr/>
            <p:nvPr/>
          </p:nvSpPr>
          <p:spPr>
            <a:xfrm>
              <a:off x="1209675" y="2466975"/>
              <a:ext cx="1924050" cy="1924050"/>
            </a:xfrm>
            <a:prstGeom prst="rect">
              <a:avLst/>
            </a:prstGeom>
            <a:grp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1400175" y="2800441"/>
              <a:ext cx="1543050" cy="1256753"/>
            </a:xfrm>
            <a:prstGeom prst="rect">
              <a:avLst/>
            </a:prstGeom>
            <a:grpFill/>
          </p:spPr>
          <p:txBody>
            <a:bodyPr wrap="square" rtlCol="0">
              <a:spAutoFit/>
            </a:bodyPr>
            <a:lstStyle/>
            <a:p>
              <a:pPr algn="ctr"/>
              <a:r>
                <a:rPr lang="en-US" altLang="zh-CN" sz="10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04</a:t>
              </a:r>
              <a:endParaRPr lang="zh-CN" altLang="en-US" sz="10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endParaRPr>
            </a:p>
          </p:txBody>
        </p:sp>
      </p:grpSp>
      <p:sp>
        <p:nvSpPr>
          <p:cNvPr id="6" name="矩形 5"/>
          <p:cNvSpPr/>
          <p:nvPr/>
        </p:nvSpPr>
        <p:spPr>
          <a:xfrm>
            <a:off x="3887470" y="2407920"/>
            <a:ext cx="7349490" cy="861774"/>
          </a:xfrm>
          <a:prstGeom prst="rect">
            <a:avLst/>
          </a:prstGeom>
        </p:spPr>
        <p:txBody>
          <a:bodyPr wrap="square">
            <a:spAutoFit/>
          </a:bodyPr>
          <a:lstStyle/>
          <a:p>
            <a:r>
              <a:rPr lang="zh-CN" altLang="en-US" sz="5000" b="1" spc="600" dirty="0">
                <a:latin typeface="黑体" panose="02010609060101010101" charset="-122"/>
                <a:ea typeface="黑体" panose="02010609060101010101" charset="-122"/>
                <a:sym typeface="+mn-ea"/>
              </a:rPr>
              <a:t>模型解释与系统构想</a:t>
            </a:r>
            <a:endParaRPr lang="zh-CN" altLang="zh-CN" sz="5000" b="1" spc="600" dirty="0">
              <a:latin typeface="黑体" panose="02010609060101010101" charset="-122"/>
              <a:ea typeface="黑体" panose="02010609060101010101" charset="-122"/>
              <a:sym typeface="+mn-ea"/>
            </a:endParaRPr>
          </a:p>
        </p:txBody>
      </p:sp>
      <p:cxnSp>
        <p:nvCxnSpPr>
          <p:cNvPr id="9" name="直接连接符 8"/>
          <p:cNvCxnSpPr/>
          <p:nvPr/>
        </p:nvCxnSpPr>
        <p:spPr>
          <a:xfrm>
            <a:off x="3743534" y="3310890"/>
            <a:ext cx="7056546"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7" name="图片 6"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lum bright="70000" contrast="-70000"/>
          </a:blip>
          <a:stretch>
            <a:fillRect/>
          </a:stretch>
        </p:blipFill>
        <p:spPr>
          <a:xfrm>
            <a:off x="128270" y="316230"/>
            <a:ext cx="1820545" cy="579120"/>
          </a:xfrm>
          <a:prstGeom prst="rect">
            <a:avLst/>
          </a:prstGeom>
        </p:spPr>
      </p:pic>
      <p:sp>
        <p:nvSpPr>
          <p:cNvPr id="11" name="Rectangle 44"/>
          <p:cNvSpPr>
            <a:spLocks noChangeArrowheads="1"/>
          </p:cNvSpPr>
          <p:nvPr/>
        </p:nvSpPr>
        <p:spPr bwMode="auto">
          <a:xfrm>
            <a:off x="3994785" y="3459480"/>
            <a:ext cx="6159868" cy="1606017"/>
          </a:xfrm>
          <a:prstGeom prst="rect">
            <a:avLst/>
          </a:prstGeom>
          <a:noFill/>
          <a:ln>
            <a:noFill/>
          </a:ln>
        </p:spPr>
        <p:txBody>
          <a:bodyPr wrap="square" lIns="0" tIns="0" rIns="0" bIns="0">
            <a:spAutoFit/>
          </a:bodyPr>
          <a:lstStyle/>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1/ </a:t>
            </a:r>
            <a:r>
              <a:rPr lang="zh-CN" altLang="en-US" spc="300" dirty="0">
                <a:ln w="6350">
                  <a:noFill/>
                </a:ln>
                <a:solidFill>
                  <a:schemeClr val="tx1"/>
                </a:solidFill>
                <a:latin typeface="Impact" panose="020B0806030902050204" pitchFamily="34" charset="0"/>
                <a:ea typeface="微软雅黑" panose="020B0503020204020204" charset="-122"/>
              </a:rPr>
              <a:t>基于累积局部效应图对于特征的解释</a:t>
            </a:r>
            <a:r>
              <a:rPr lang="en-US" altLang="zh-CN" spc="300" dirty="0">
                <a:ln w="6350">
                  <a:noFill/>
                </a:ln>
                <a:solidFill>
                  <a:schemeClr val="tx1"/>
                </a:solidFill>
                <a:latin typeface="Impact" panose="020B0806030902050204" pitchFamily="34" charset="0"/>
                <a:ea typeface="微软雅黑" panose="020B0503020204020204" charset="-122"/>
              </a:rPr>
              <a:t> </a:t>
            </a:r>
            <a:endParaRPr lang="zh-CN" altLang="en-US" spc="300" dirty="0">
              <a:ln w="6350">
                <a:noFill/>
              </a:ln>
              <a:solidFill>
                <a:schemeClr val="tx1"/>
              </a:solidFill>
              <a:latin typeface="Impact" panose="020B0806030902050204" pitchFamily="34" charset="0"/>
              <a:ea typeface="微软雅黑" panose="020B0503020204020204" charset="-122"/>
            </a:endParaRPr>
          </a:p>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2/ </a:t>
            </a:r>
            <a:r>
              <a:rPr lang="zh-CN" altLang="en-US" spc="300" dirty="0">
                <a:ln w="6350">
                  <a:noFill/>
                </a:ln>
                <a:solidFill>
                  <a:schemeClr val="tx1"/>
                </a:solidFill>
                <a:latin typeface="Impact" panose="020B0806030902050204" pitchFamily="34" charset="0"/>
                <a:ea typeface="微软雅黑" panose="020B0503020204020204" charset="-122"/>
              </a:rPr>
              <a:t>基于</a:t>
            </a:r>
            <a:r>
              <a:rPr lang="en-US" altLang="zh-CN" spc="300" dirty="0">
                <a:ln w="6350">
                  <a:noFill/>
                </a:ln>
                <a:solidFill>
                  <a:schemeClr val="tx1"/>
                </a:solidFill>
                <a:latin typeface="Impact" panose="020B0806030902050204" pitchFamily="34" charset="0"/>
                <a:ea typeface="微软雅黑" panose="020B0503020204020204" charset="-122"/>
              </a:rPr>
              <a:t>L</a:t>
            </a:r>
            <a:r>
              <a:rPr lang="en-US" altLang="zh-CN" spc="300" dirty="0">
                <a:ln w="6350">
                  <a:noFill/>
                </a:ln>
                <a:latin typeface="Impact" panose="020B0806030902050204" pitchFamily="34" charset="0"/>
                <a:ea typeface="微软雅黑" panose="020B0503020204020204" charset="-122"/>
              </a:rPr>
              <a:t>ocal Model</a:t>
            </a:r>
            <a:r>
              <a:rPr lang="zh-CN" altLang="en-US" spc="300" dirty="0">
                <a:ln w="6350">
                  <a:noFill/>
                </a:ln>
                <a:latin typeface="Impact" panose="020B0806030902050204" pitchFamily="34" charset="0"/>
                <a:ea typeface="微软雅黑" panose="020B0503020204020204" charset="-122"/>
              </a:rPr>
              <a:t>对于单个实例特征影响度量</a:t>
            </a:r>
            <a:endParaRPr lang="zh-CN" altLang="en-US" spc="300" dirty="0">
              <a:ln w="6350">
                <a:noFill/>
              </a:ln>
              <a:solidFill>
                <a:schemeClr val="tx1"/>
              </a:solidFill>
              <a:latin typeface="Impact" panose="020B0806030902050204" pitchFamily="34" charset="0"/>
              <a:ea typeface="微软雅黑" panose="020B0503020204020204" charset="-122"/>
            </a:endParaRPr>
          </a:p>
          <a:p>
            <a:pPr marL="171450" indent="-171450">
              <a:lnSpc>
                <a:spcPct val="150000"/>
              </a:lnSpc>
              <a:buClr>
                <a:schemeClr val="bg1"/>
              </a:buClr>
              <a:buFont typeface="Arial" panose="020B0604020202020204" pitchFamily="34" charset="0"/>
              <a:buChar char="•"/>
            </a:pPr>
            <a:endParaRPr lang="zh-CN" altLang="en-US" spc="300" dirty="0">
              <a:ln w="6350">
                <a:noFill/>
              </a:ln>
              <a:solidFill>
                <a:schemeClr val="tx1"/>
              </a:solidFill>
              <a:latin typeface="Impact" panose="020B0806030902050204" pitchFamily="34" charset="0"/>
              <a:ea typeface="微软雅黑" panose="020B0503020204020204" charset="-122"/>
            </a:endParaRPr>
          </a:p>
          <a:p>
            <a:pPr marL="171450" indent="-171450">
              <a:lnSpc>
                <a:spcPct val="150000"/>
              </a:lnSpc>
              <a:buClr>
                <a:schemeClr val="bg1"/>
              </a:buClr>
              <a:buFont typeface="Arial" panose="020B0604020202020204" pitchFamily="34" charset="0"/>
              <a:buChar char="•"/>
            </a:pPr>
            <a:endParaRPr lang="zh-CN" altLang="en-US" spc="300" dirty="0">
              <a:ln w="6350">
                <a:noFill/>
              </a:ln>
              <a:solidFill>
                <a:schemeClr val="tx1"/>
              </a:solidFill>
              <a:latin typeface="Impact" panose="020B0806030902050204" pitchFamily="34" charset="0"/>
              <a:ea typeface="微软雅黑" panose="020B050302020402020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81540" y="475615"/>
            <a:ext cx="1820545" cy="579120"/>
          </a:xfrm>
          <a:prstGeom prst="rect">
            <a:avLst/>
          </a:prstGeom>
        </p:spPr>
      </p:pic>
      <p:grpSp>
        <p:nvGrpSpPr>
          <p:cNvPr id="5" name="组合 4"/>
          <p:cNvGrpSpPr/>
          <p:nvPr/>
        </p:nvGrpSpPr>
        <p:grpSpPr>
          <a:xfrm>
            <a:off x="269875" y="3561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8" name="文本框 7"/>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a:t>
              </a:r>
            </a:p>
          </p:txBody>
        </p:sp>
      </p:grpSp>
      <p:sp>
        <p:nvSpPr>
          <p:cNvPr id="27" name="文本框 26"/>
          <p:cNvSpPr txBox="1"/>
          <p:nvPr/>
        </p:nvSpPr>
        <p:spPr>
          <a:xfrm>
            <a:off x="1450975" y="411765"/>
            <a:ext cx="9445625" cy="646331"/>
          </a:xfrm>
          <a:prstGeom prst="rect">
            <a:avLst/>
          </a:prstGeom>
          <a:noFill/>
        </p:spPr>
        <p:txBody>
          <a:bodyPr wrap="square" rtlCol="0">
            <a:spAutoFit/>
          </a:bodyPr>
          <a:lstStyle/>
          <a:p>
            <a:r>
              <a:rPr lang="zh-CN" altLang="en-US" sz="3600" b="1" spc="400" dirty="0">
                <a:solidFill>
                  <a:schemeClr val="tx1">
                    <a:lumMod val="75000"/>
                    <a:lumOff val="25000"/>
                  </a:schemeClr>
                </a:solidFill>
                <a:latin typeface="黑体" panose="02010609060101010101" charset="-122"/>
                <a:ea typeface="黑体" panose="02010609060101010101" charset="-122"/>
              </a:rPr>
              <a:t>模型解释与系统构想</a:t>
            </a:r>
            <a:endParaRPr lang="en-US" altLang="zh-CN" sz="3600" b="1" spc="400" dirty="0">
              <a:solidFill>
                <a:schemeClr val="tx1">
                  <a:lumMod val="75000"/>
                  <a:lumOff val="25000"/>
                </a:schemeClr>
              </a:solidFill>
              <a:latin typeface="黑体" panose="02010609060101010101" charset="-122"/>
              <a:ea typeface="黑体" panose="02010609060101010101" charset="-122"/>
            </a:endParaRPr>
          </a:p>
        </p:txBody>
      </p:sp>
      <p:sp>
        <p:nvSpPr>
          <p:cNvPr id="2" name="矩形 1"/>
          <p:cNvSpPr/>
          <p:nvPr/>
        </p:nvSpPr>
        <p:spPr>
          <a:xfrm>
            <a:off x="400685" y="1239133"/>
            <a:ext cx="11201400" cy="5447030"/>
          </a:xfrm>
          <a:prstGeom prst="rect">
            <a:avLst/>
          </a:prstGeom>
          <a:solidFill>
            <a:srgbClr val="404652">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Arial" panose="020B0604020202020204" pitchFamily="34" charset="0"/>
              <a:buChar char="•"/>
            </a:pP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随机森林在</a:t>
            </a:r>
            <a:r>
              <a:rPr kumimoji="0" lang="zh-CN" altLang="en-US" sz="3200" b="1" i="0" u="none" strike="noStrike" kern="1200" cap="none" spc="600" normalizeH="0" baseline="0" noProof="0" dirty="0">
                <a:ln>
                  <a:noFill/>
                </a:ln>
                <a:solidFill>
                  <a:srgbClr val="6E0F6D"/>
                </a:solidFill>
                <a:effectLst/>
                <a:uLnTx/>
                <a:uFillTx/>
                <a:latin typeface="黑体" panose="02010609060101010101" charset="-122"/>
                <a:ea typeface="黑体" panose="02010609060101010101" charset="-122"/>
                <a:cs typeface="黑体" panose="02010609060101010101" charset="-122"/>
                <a:sym typeface="+mn-ea"/>
              </a:rPr>
              <a:t>分类</a:t>
            </a: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方面具有良好的表现，但其模型构建及预测过程的细节对用户是</a:t>
            </a:r>
            <a:r>
              <a:rPr lang="zh-CN" altLang="en-US" sz="3200" b="1" spc="600" dirty="0">
                <a:solidFill>
                  <a:srgbClr val="6E0F6D"/>
                </a:solidFill>
                <a:latin typeface="黑体" panose="02010609060101010101" charset="-122"/>
                <a:ea typeface="黑体" panose="02010609060101010101" charset="-122"/>
                <a:cs typeface="黑体" panose="02010609060101010101" charset="-122"/>
                <a:sym typeface="+mn-ea"/>
              </a:rPr>
              <a:t>隐蔽</a:t>
            </a: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的，内容创作者并不能理解背后的原因</a:t>
            </a:r>
            <a:endParaRPr lang="en-US" altLang="zh-CN"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endParaRPr>
          </a:p>
          <a:p>
            <a:pPr marL="342900" indent="-342900">
              <a:lnSpc>
                <a:spcPct val="150000"/>
              </a:lnSpc>
              <a:buFont typeface="Arial" panose="020B0604020202020204" pitchFamily="34" charset="0"/>
              <a:buChar char="•"/>
            </a:pPr>
            <a:r>
              <a:rPr lang="zh-CN" altLang="en-US" sz="2800" spc="600" dirty="0">
                <a:solidFill>
                  <a:schemeClr val="tx1"/>
                </a:solidFill>
                <a:latin typeface="27"/>
                <a:ea typeface="黑体" panose="02010609060101010101" charset="-122"/>
                <a:cs typeface="黑体" panose="02010609060101010101" charset="-122"/>
                <a:sym typeface="+mn-ea"/>
              </a:rPr>
              <a:t>需要对变量的影响进行解释</a:t>
            </a:r>
            <a:endParaRPr lang="zh-CN" altLang="zh-CN" sz="2800" spc="600" dirty="0">
              <a:solidFill>
                <a:schemeClr val="tx1"/>
              </a:solidFill>
              <a:latin typeface="27"/>
              <a:ea typeface="黑体" panose="02010609060101010101" charset="-122"/>
              <a:cs typeface="黑体" panose="02010609060101010101" charset="-122"/>
              <a:sym typeface="+mn-ea"/>
            </a:endParaRPr>
          </a:p>
          <a:p>
            <a:pPr marL="342900" indent="-342900">
              <a:lnSpc>
                <a:spcPct val="150000"/>
              </a:lnSpc>
              <a:buFont typeface="Arial" panose="020B0604020202020204" pitchFamily="34" charset="0"/>
              <a:buChar char="•"/>
            </a:pPr>
            <a:r>
              <a:rPr lang="zh-CN" altLang="en-US" sz="27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采用</a:t>
            </a:r>
            <a:r>
              <a:rPr kumimoji="0" lang="zh-CN" altLang="en-US" sz="3200" b="1" i="0" u="none" strike="noStrike" kern="1200" cap="none" spc="600" normalizeH="0" baseline="0" noProof="0" dirty="0">
                <a:ln>
                  <a:noFill/>
                </a:ln>
                <a:solidFill>
                  <a:srgbClr val="6E0F6D"/>
                </a:solidFill>
                <a:effectLst/>
                <a:uLnTx/>
                <a:uFillTx/>
                <a:latin typeface="黑体" panose="02010609060101010101" charset="-122"/>
                <a:ea typeface="黑体" panose="02010609060101010101" charset="-122"/>
                <a:cs typeface="黑体" panose="02010609060101010101" charset="-122"/>
                <a:sym typeface="+mn-ea"/>
              </a:rPr>
              <a:t>累积局部效应图（</a:t>
            </a:r>
            <a:r>
              <a:rPr kumimoji="0" lang="en-US" altLang="zh-CN" sz="3200" b="1" i="0" u="none" strike="noStrike" kern="1200" cap="none" spc="600" normalizeH="0" baseline="0" noProof="0" dirty="0">
                <a:ln>
                  <a:noFill/>
                </a:ln>
                <a:solidFill>
                  <a:srgbClr val="6E0F6D"/>
                </a:solidFill>
                <a:effectLst/>
                <a:uLnTx/>
                <a:uFillTx/>
                <a:latin typeface="黑体" panose="02010609060101010101" charset="-122"/>
                <a:ea typeface="黑体" panose="02010609060101010101" charset="-122"/>
                <a:cs typeface="黑体" panose="02010609060101010101" charset="-122"/>
                <a:sym typeface="+mn-ea"/>
              </a:rPr>
              <a:t>ALE</a:t>
            </a:r>
            <a:r>
              <a:rPr kumimoji="0" lang="zh-CN" altLang="en-US" sz="3200" b="1" i="0" u="none" strike="noStrike" kern="1200" cap="none" spc="600" normalizeH="0" baseline="0" noProof="0" dirty="0">
                <a:ln>
                  <a:noFill/>
                </a:ln>
                <a:solidFill>
                  <a:srgbClr val="6E0F6D"/>
                </a:solidFill>
                <a:effectLst/>
                <a:uLnTx/>
                <a:uFillTx/>
                <a:latin typeface="黑体" panose="02010609060101010101" charset="-122"/>
                <a:ea typeface="黑体" panose="02010609060101010101" charset="-122"/>
                <a:cs typeface="黑体" panose="02010609060101010101" charset="-122"/>
                <a:sym typeface="+mn-ea"/>
              </a:rPr>
              <a:t>）</a:t>
            </a: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解释特征值的变化对预测值的影响</a:t>
            </a:r>
            <a:endParaRPr lang="zh-CN" altLang="zh-CN"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endParaRPr>
          </a:p>
          <a:p>
            <a:pPr marL="342900" indent="-342900">
              <a:lnSpc>
                <a:spcPct val="150000"/>
              </a:lnSpc>
              <a:buFont typeface="Arial" panose="020B0604020202020204" pitchFamily="34" charset="0"/>
              <a:buChar char="•"/>
            </a:pPr>
            <a:r>
              <a:rPr kumimoji="0" lang="zh-CN" altLang="en-US" sz="2700" b="1" i="0" u="none" strike="noStrike" kern="1200" cap="none" spc="600" normalizeH="0" baseline="0" noProof="0" dirty="0">
                <a:ln>
                  <a:noFill/>
                </a:ln>
                <a:solidFill>
                  <a:prstClr val="black">
                    <a:hueOff val="0"/>
                    <a:satOff val="0"/>
                    <a:lumOff val="0"/>
                    <a:alphaOff val="0"/>
                  </a:prstClr>
                </a:solidFill>
                <a:effectLst/>
                <a:uLnTx/>
                <a:uFillTx/>
                <a:latin typeface="黑体" panose="02010609060101010101" charset="-122"/>
                <a:ea typeface="黑体" panose="02010609060101010101" charset="-122"/>
                <a:cs typeface="黑体" panose="02010609060101010101" charset="-122"/>
                <a:sym typeface="+mn-ea"/>
              </a:rPr>
              <a:t>使用</a:t>
            </a:r>
            <a:r>
              <a:rPr kumimoji="0" lang="zh-CN" altLang="en-US" sz="3200" b="1" i="0" u="none" strike="noStrike" kern="1200" cap="none" spc="600" normalizeH="0" baseline="0" noProof="0" dirty="0">
                <a:ln>
                  <a:noFill/>
                </a:ln>
                <a:solidFill>
                  <a:srgbClr val="6E0F6D"/>
                </a:solidFill>
                <a:effectLst/>
                <a:uLnTx/>
                <a:uFillTx/>
                <a:latin typeface="黑体" panose="02010609060101010101" charset="-122"/>
                <a:ea typeface="黑体" panose="02010609060101010101" charset="-122"/>
                <a:cs typeface="黑体" panose="02010609060101010101" charset="-122"/>
                <a:sym typeface="+mn-ea"/>
              </a:rPr>
              <a:t>本地模型（</a:t>
            </a:r>
            <a:r>
              <a:rPr kumimoji="0" lang="en-US" altLang="zh-CN" sz="3200" b="1" i="0" u="none" strike="noStrike" kern="1200" cap="none" spc="600" normalizeH="0" baseline="0" noProof="0" dirty="0">
                <a:ln>
                  <a:noFill/>
                </a:ln>
                <a:solidFill>
                  <a:srgbClr val="6E0F6D"/>
                </a:solidFill>
                <a:effectLst/>
                <a:uLnTx/>
                <a:uFillTx/>
                <a:latin typeface="黑体" panose="02010609060101010101" charset="-122"/>
                <a:ea typeface="黑体" panose="02010609060101010101" charset="-122"/>
                <a:cs typeface="黑体" panose="02010609060101010101" charset="-122"/>
                <a:sym typeface="+mn-ea"/>
              </a:rPr>
              <a:t>Local Model</a:t>
            </a:r>
            <a:r>
              <a:rPr kumimoji="0" lang="zh-CN" altLang="en-US" sz="3200" b="1" i="0" u="none" strike="noStrike" kern="1200" cap="none" spc="600" normalizeH="0" baseline="0" noProof="0" dirty="0">
                <a:ln>
                  <a:noFill/>
                </a:ln>
                <a:solidFill>
                  <a:srgbClr val="6E0F6D"/>
                </a:solidFill>
                <a:effectLst/>
                <a:uLnTx/>
                <a:uFillTx/>
                <a:latin typeface="黑体" panose="02010609060101010101" charset="-122"/>
                <a:ea typeface="黑体" panose="02010609060101010101" charset="-122"/>
                <a:cs typeface="黑体" panose="02010609060101010101" charset="-122"/>
                <a:sym typeface="+mn-ea"/>
              </a:rPr>
              <a:t>）</a:t>
            </a: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对单个实例的特征值进行探索</a:t>
            </a:r>
            <a:endParaRPr lang="zh-CN" altLang="zh-CN" sz="2800" spc="600" dirty="0">
              <a:solidFill>
                <a:srgbClr val="7030A0"/>
              </a:solidFill>
              <a:latin typeface="黑体" panose="02010609060101010101" charset="-122"/>
              <a:ea typeface="黑体" panose="02010609060101010101" charset="-122"/>
              <a:cs typeface="黑体" panose="02010609060101010101" charset="-122"/>
              <a:sym typeface="+mn-ea"/>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47885" y="475615"/>
            <a:ext cx="1820545" cy="579120"/>
          </a:xfrm>
          <a:prstGeom prst="rect">
            <a:avLst/>
          </a:prstGeom>
        </p:spPr>
      </p:pic>
      <p:grpSp>
        <p:nvGrpSpPr>
          <p:cNvPr id="5" name="组合 4"/>
          <p:cNvGrpSpPr/>
          <p:nvPr/>
        </p:nvGrpSpPr>
        <p:grpSpPr>
          <a:xfrm>
            <a:off x="269875" y="3561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25" name="文本框 24"/>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01</a:t>
              </a:r>
            </a:p>
          </p:txBody>
        </p:sp>
      </p:grpSp>
      <p:sp>
        <p:nvSpPr>
          <p:cNvPr id="27" name="文本框 26"/>
          <p:cNvSpPr txBox="1"/>
          <p:nvPr/>
        </p:nvSpPr>
        <p:spPr>
          <a:xfrm>
            <a:off x="1450975" y="412115"/>
            <a:ext cx="8709025" cy="646331"/>
          </a:xfrm>
          <a:prstGeom prst="rect">
            <a:avLst/>
          </a:prstGeom>
          <a:noFill/>
        </p:spPr>
        <p:txBody>
          <a:bodyPr wrap="square" rtlCol="0">
            <a:spAutoFit/>
          </a:bodyPr>
          <a:lstStyle/>
          <a:p>
            <a:r>
              <a:rPr lang="zh-CN" altLang="en-US" sz="3600" b="1" spc="400" dirty="0">
                <a:solidFill>
                  <a:schemeClr val="tx1">
                    <a:lumMod val="75000"/>
                    <a:lumOff val="25000"/>
                  </a:schemeClr>
                </a:solidFill>
                <a:latin typeface="黑体" panose="02010609060101010101" charset="-122"/>
                <a:ea typeface="黑体" panose="02010609060101010101" charset="-122"/>
              </a:rPr>
              <a:t>基于累积局部效应图对于特征的解释</a:t>
            </a:r>
          </a:p>
        </p:txBody>
      </p:sp>
      <p:sp>
        <p:nvSpPr>
          <p:cNvPr id="4" name="矩形: 圆角 35"/>
          <p:cNvSpPr/>
          <p:nvPr/>
        </p:nvSpPr>
        <p:spPr>
          <a:xfrm>
            <a:off x="450850" y="2226945"/>
            <a:ext cx="4066540" cy="4077602"/>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50000"/>
              </a:lnSpc>
            </a:pPr>
            <a:r>
              <a:rPr lang="en-US" altLang="zh-CN" sz="2400" dirty="0">
                <a:solidFill>
                  <a:schemeClr val="tx1"/>
                </a:solidFill>
                <a:latin typeface="黑体" panose="02010609060101010101" charset="-122"/>
                <a:ea typeface="黑体" panose="02010609060101010101" charset="-122"/>
                <a:sym typeface="+mn-ea"/>
              </a:rPr>
              <a:t>1</a:t>
            </a:r>
            <a:r>
              <a:rPr lang="zh-CN" altLang="en-US" sz="2400" dirty="0">
                <a:solidFill>
                  <a:schemeClr val="tx1"/>
                </a:solidFill>
                <a:latin typeface="黑体" panose="02010609060101010101" charset="-122"/>
                <a:ea typeface="黑体" panose="02010609060101010101" charset="-122"/>
                <a:sym typeface="+mn-ea"/>
              </a:rPr>
              <a:t>、文章主观程度取值</a:t>
            </a:r>
            <a:r>
              <a:rPr lang="en-US" altLang="zh-CN" sz="2400" dirty="0">
                <a:solidFill>
                  <a:schemeClr val="tx1"/>
                </a:solidFill>
                <a:latin typeface="黑体" panose="02010609060101010101" charset="-122"/>
                <a:ea typeface="黑体" panose="02010609060101010101" charset="-122"/>
                <a:sym typeface="+mn-ea"/>
              </a:rPr>
              <a:t>0-1</a:t>
            </a:r>
            <a:r>
              <a:rPr lang="zh-CN" altLang="en-US" sz="2400" dirty="0">
                <a:solidFill>
                  <a:schemeClr val="tx1"/>
                </a:solidFill>
                <a:latin typeface="黑体" panose="02010609060101010101" charset="-122"/>
                <a:ea typeface="黑体" panose="02010609060101010101" charset="-122"/>
                <a:sym typeface="+mn-ea"/>
              </a:rPr>
              <a:t>，值越大代表文章正文内容越主观。</a:t>
            </a: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2</a:t>
            </a:r>
            <a:r>
              <a:rPr lang="zh-CN" altLang="en-US" sz="2400" dirty="0">
                <a:solidFill>
                  <a:schemeClr val="tx1"/>
                </a:solidFill>
                <a:latin typeface="黑体" panose="02010609060101010101" charset="-122"/>
                <a:ea typeface="黑体" panose="02010609060101010101" charset="-122"/>
                <a:sym typeface="+mn-ea"/>
              </a:rPr>
              <a:t>、偏向客观事实输出和主观观点输出的文章能够更好地避免成为冷门文章，提高热度。</a:t>
            </a:r>
            <a:endParaRPr lang="zh-CN" altLang="en-US" sz="2400" b="1" spc="600" dirty="0">
              <a:solidFill>
                <a:schemeClr val="tx1"/>
              </a:solidFill>
              <a:latin typeface="黑体" panose="02010609060101010101" charset="-122"/>
              <a:ea typeface="黑体" panose="02010609060101010101" charset="-122"/>
              <a:sym typeface="+mn-ea"/>
            </a:endParaRPr>
          </a:p>
        </p:txBody>
      </p:sp>
      <p:sp>
        <p:nvSpPr>
          <p:cNvPr id="12" name="矩形 11"/>
          <p:cNvSpPr/>
          <p:nvPr/>
        </p:nvSpPr>
        <p:spPr>
          <a:xfrm>
            <a:off x="450850" y="1493520"/>
            <a:ext cx="4066540" cy="60071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kern="0" dirty="0">
                <a:solidFill>
                  <a:schemeClr val="bg1"/>
                </a:solidFill>
                <a:latin typeface="黑体" panose="02010609060101010101" charset="-122"/>
                <a:ea typeface="黑体" panose="02010609060101010101" charset="-122"/>
                <a:cs typeface="宋体" panose="02010600030101010101" pitchFamily="2" charset="-122"/>
                <a:sym typeface="+mn-ea"/>
              </a:rPr>
              <a:t>文章主观程度</a:t>
            </a:r>
          </a:p>
        </p:txBody>
      </p:sp>
      <p:pic>
        <p:nvPicPr>
          <p:cNvPr id="2" name="图片 1"/>
          <p:cNvPicPr>
            <a:picLocks noChangeAspect="1"/>
          </p:cNvPicPr>
          <p:nvPr/>
        </p:nvPicPr>
        <p:blipFill>
          <a:blip r:embed="rId5"/>
          <a:stretch>
            <a:fillRect/>
          </a:stretch>
        </p:blipFill>
        <p:spPr>
          <a:xfrm>
            <a:off x="4918625" y="1842001"/>
            <a:ext cx="6962309" cy="4253999"/>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47885" y="475615"/>
            <a:ext cx="1820545" cy="579120"/>
          </a:xfrm>
          <a:prstGeom prst="rect">
            <a:avLst/>
          </a:prstGeom>
        </p:spPr>
      </p:pic>
      <p:grpSp>
        <p:nvGrpSpPr>
          <p:cNvPr id="5" name="组合 4"/>
          <p:cNvGrpSpPr/>
          <p:nvPr/>
        </p:nvGrpSpPr>
        <p:grpSpPr>
          <a:xfrm>
            <a:off x="269875" y="3561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25" name="文本框 24"/>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02</a:t>
              </a:r>
            </a:p>
          </p:txBody>
        </p:sp>
      </p:grpSp>
      <p:sp>
        <p:nvSpPr>
          <p:cNvPr id="27" name="文本框 26"/>
          <p:cNvSpPr txBox="1"/>
          <p:nvPr/>
        </p:nvSpPr>
        <p:spPr>
          <a:xfrm>
            <a:off x="1270000" y="492257"/>
            <a:ext cx="8709025" cy="523220"/>
          </a:xfrm>
          <a:prstGeom prst="rect">
            <a:avLst/>
          </a:prstGeom>
          <a:noFill/>
        </p:spPr>
        <p:txBody>
          <a:bodyPr wrap="square" rtlCol="0">
            <a:spAutoFit/>
          </a:bodyPr>
          <a:lstStyle/>
          <a:p>
            <a:r>
              <a:rPr lang="zh-CN" altLang="en-US" sz="2800" b="1" spc="400" dirty="0">
                <a:solidFill>
                  <a:schemeClr val="tx1">
                    <a:lumMod val="75000"/>
                    <a:lumOff val="25000"/>
                  </a:schemeClr>
                </a:solidFill>
                <a:latin typeface="黑体" panose="02010609060101010101" charset="-122"/>
                <a:ea typeface="黑体" panose="02010609060101010101" charset="-122"/>
              </a:rPr>
              <a:t>基于</a:t>
            </a:r>
            <a:r>
              <a:rPr lang="en-US" altLang="zh-CN" sz="2800" b="1" spc="400" dirty="0">
                <a:solidFill>
                  <a:schemeClr val="tx1">
                    <a:lumMod val="75000"/>
                    <a:lumOff val="25000"/>
                  </a:schemeClr>
                </a:solidFill>
                <a:latin typeface="黑体" panose="02010609060101010101" charset="-122"/>
                <a:ea typeface="黑体" panose="02010609060101010101" charset="-122"/>
              </a:rPr>
              <a:t>Local Model</a:t>
            </a:r>
            <a:r>
              <a:rPr lang="zh-CN" altLang="en-US" sz="2800" b="1" spc="400" dirty="0">
                <a:solidFill>
                  <a:schemeClr val="tx1">
                    <a:lumMod val="75000"/>
                    <a:lumOff val="25000"/>
                  </a:schemeClr>
                </a:solidFill>
                <a:latin typeface="黑体" panose="02010609060101010101" charset="-122"/>
                <a:ea typeface="黑体" panose="02010609060101010101" charset="-122"/>
              </a:rPr>
              <a:t>对于单个实例特征影响度量</a:t>
            </a:r>
          </a:p>
        </p:txBody>
      </p:sp>
      <p:sp>
        <p:nvSpPr>
          <p:cNvPr id="4" name="矩形: 圆角 35"/>
          <p:cNvSpPr/>
          <p:nvPr/>
        </p:nvSpPr>
        <p:spPr>
          <a:xfrm>
            <a:off x="450850" y="2226944"/>
            <a:ext cx="4066540" cy="4631055"/>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50000"/>
              </a:lnSpc>
            </a:pPr>
            <a:r>
              <a:rPr lang="en-US" altLang="zh-CN" sz="2400" dirty="0">
                <a:solidFill>
                  <a:schemeClr val="tx1"/>
                </a:solidFill>
                <a:latin typeface="黑体" panose="02010609060101010101" charset="-122"/>
                <a:ea typeface="黑体" panose="02010609060101010101" charset="-122"/>
                <a:sym typeface="+mn-ea"/>
              </a:rPr>
              <a:t>1</a:t>
            </a:r>
            <a:r>
              <a:rPr lang="zh-CN" altLang="en-US" sz="2400" dirty="0">
                <a:solidFill>
                  <a:schemeClr val="tx1"/>
                </a:solidFill>
                <a:latin typeface="黑体" panose="02010609060101010101" charset="-122"/>
                <a:ea typeface="黑体" panose="02010609060101010101" charset="-122"/>
                <a:sym typeface="+mn-ea"/>
              </a:rPr>
              <a:t>、对局部实例进行解释性研究</a:t>
            </a: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2</a:t>
            </a:r>
            <a:r>
              <a:rPr lang="zh-CN" altLang="en-US" sz="2400" dirty="0">
                <a:solidFill>
                  <a:schemeClr val="tx1"/>
                </a:solidFill>
                <a:latin typeface="黑体" panose="02010609060101010101" charset="-122"/>
                <a:ea typeface="黑体" panose="02010609060101010101" charset="-122"/>
                <a:sym typeface="+mn-ea"/>
              </a:rPr>
              <a:t>、依据对累积局部效应的解释及单个实例特征影响的结果对实例进行优化</a:t>
            </a:r>
            <a:endParaRPr lang="en-US" altLang="zh-CN" sz="2400" dirty="0">
              <a:solidFill>
                <a:schemeClr val="tx1"/>
              </a:solidFill>
              <a:latin typeface="黑体" panose="02010609060101010101" charset="-122"/>
              <a:ea typeface="黑体" panose="02010609060101010101" charset="-122"/>
              <a:sym typeface="+mn-ea"/>
            </a:endParaRPr>
          </a:p>
          <a:p>
            <a:pPr algn="l">
              <a:lnSpc>
                <a:spcPct val="150000"/>
              </a:lnSpc>
            </a:pPr>
            <a:r>
              <a:rPr lang="en-US" altLang="zh-CN" sz="2400" dirty="0">
                <a:solidFill>
                  <a:schemeClr val="tx1"/>
                </a:solidFill>
                <a:latin typeface="黑体" panose="02010609060101010101" charset="-122"/>
                <a:ea typeface="黑体" panose="02010609060101010101" charset="-122"/>
                <a:sym typeface="+mn-ea"/>
              </a:rPr>
              <a:t>3</a:t>
            </a:r>
            <a:r>
              <a:rPr lang="zh-CN" altLang="en-US" sz="2400" dirty="0">
                <a:solidFill>
                  <a:schemeClr val="tx1"/>
                </a:solidFill>
                <a:latin typeface="黑体" panose="02010609060101010101" charset="-122"/>
                <a:ea typeface="黑体" panose="02010609060101010101" charset="-122"/>
                <a:sym typeface="+mn-ea"/>
              </a:rPr>
              <a:t>、使用</a:t>
            </a:r>
            <a:r>
              <a:rPr lang="en-US" altLang="zh-CN" sz="2400" dirty="0" err="1">
                <a:solidFill>
                  <a:schemeClr val="tx1"/>
                </a:solidFill>
                <a:latin typeface="黑体" panose="02010609060101010101" charset="-122"/>
                <a:ea typeface="黑体" panose="02010609060101010101" charset="-122"/>
                <a:sym typeface="+mn-ea"/>
              </a:rPr>
              <a:t>iml</a:t>
            </a:r>
            <a:r>
              <a:rPr lang="zh-CN" altLang="en-US" sz="2400" dirty="0">
                <a:solidFill>
                  <a:schemeClr val="tx1"/>
                </a:solidFill>
                <a:latin typeface="黑体" panose="02010609060101010101" charset="-122"/>
                <a:ea typeface="黑体" panose="02010609060101010101" charset="-122"/>
                <a:sym typeface="+mn-ea"/>
              </a:rPr>
              <a:t>包中的</a:t>
            </a:r>
            <a:r>
              <a:rPr lang="en-US" altLang="zh-CN" sz="2400" dirty="0">
                <a:solidFill>
                  <a:schemeClr val="tx1"/>
                </a:solidFill>
                <a:latin typeface="黑体" panose="02010609060101010101" charset="-122"/>
                <a:ea typeface="黑体" panose="02010609060101010101" charset="-122"/>
                <a:sym typeface="+mn-ea"/>
              </a:rPr>
              <a:t>Local Model</a:t>
            </a:r>
            <a:r>
              <a:rPr lang="zh-CN" altLang="en-US" sz="2400" dirty="0">
                <a:solidFill>
                  <a:schemeClr val="tx1"/>
                </a:solidFill>
                <a:latin typeface="黑体" panose="02010609060101010101" charset="-122"/>
                <a:ea typeface="黑体" panose="02010609060101010101" charset="-122"/>
                <a:sym typeface="+mn-ea"/>
              </a:rPr>
              <a:t>对单个实例进行变量影响研究</a:t>
            </a:r>
            <a:endParaRPr lang="zh-CN" altLang="en-US" sz="2400" b="1" spc="600" dirty="0">
              <a:solidFill>
                <a:schemeClr val="tx1"/>
              </a:solidFill>
              <a:latin typeface="黑体" panose="02010609060101010101" charset="-122"/>
              <a:ea typeface="黑体" panose="02010609060101010101" charset="-122"/>
              <a:sym typeface="+mn-ea"/>
            </a:endParaRPr>
          </a:p>
        </p:txBody>
      </p:sp>
      <p:sp>
        <p:nvSpPr>
          <p:cNvPr id="12" name="矩形 11"/>
          <p:cNvSpPr/>
          <p:nvPr/>
        </p:nvSpPr>
        <p:spPr>
          <a:xfrm>
            <a:off x="450850" y="1493520"/>
            <a:ext cx="4066540" cy="60071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kern="0" dirty="0">
                <a:solidFill>
                  <a:schemeClr val="bg1"/>
                </a:solidFill>
                <a:latin typeface="黑体" panose="02010609060101010101" charset="-122"/>
                <a:ea typeface="黑体" panose="02010609060101010101" charset="-122"/>
                <a:cs typeface="宋体" panose="02010600030101010101" pitchFamily="2" charset="-122"/>
                <a:sym typeface="+mn-ea"/>
              </a:rPr>
              <a:t>Local</a:t>
            </a:r>
            <a:r>
              <a:rPr lang="zh-CN" altLang="en-US" sz="2800" b="1" kern="0" dirty="0">
                <a:solidFill>
                  <a:schemeClr val="bg1"/>
                </a:solidFill>
                <a:latin typeface="黑体" panose="02010609060101010101" charset="-122"/>
                <a:ea typeface="黑体" panose="02010609060101010101" charset="-122"/>
                <a:cs typeface="宋体" panose="02010600030101010101" pitchFamily="2" charset="-122"/>
                <a:sym typeface="+mn-ea"/>
              </a:rPr>
              <a:t> </a:t>
            </a:r>
            <a:r>
              <a:rPr lang="en-US" altLang="zh-CN" sz="2800" b="1" kern="0" dirty="0">
                <a:solidFill>
                  <a:schemeClr val="bg1"/>
                </a:solidFill>
                <a:latin typeface="黑体" panose="02010609060101010101" charset="-122"/>
                <a:ea typeface="黑体" panose="02010609060101010101" charset="-122"/>
                <a:cs typeface="宋体" panose="02010600030101010101" pitchFamily="2" charset="-122"/>
                <a:sym typeface="+mn-ea"/>
              </a:rPr>
              <a:t>Model</a:t>
            </a:r>
            <a:endParaRPr lang="zh-CN" altLang="en-US" sz="2800" b="1" kern="0" dirty="0">
              <a:solidFill>
                <a:schemeClr val="bg1"/>
              </a:solidFill>
              <a:latin typeface="黑体" panose="02010609060101010101" charset="-122"/>
              <a:ea typeface="黑体" panose="02010609060101010101" charset="-122"/>
              <a:cs typeface="宋体" panose="02010600030101010101" pitchFamily="2" charset="-122"/>
              <a:sym typeface="+mn-ea"/>
            </a:endParaRPr>
          </a:p>
        </p:txBody>
      </p:sp>
      <p:pic>
        <p:nvPicPr>
          <p:cNvPr id="3" name="图片 2"/>
          <p:cNvPicPr>
            <a:picLocks noChangeAspect="1"/>
          </p:cNvPicPr>
          <p:nvPr/>
        </p:nvPicPr>
        <p:blipFill>
          <a:blip r:embed="rId5"/>
          <a:stretch>
            <a:fillRect/>
          </a:stretch>
        </p:blipFill>
        <p:spPr>
          <a:xfrm>
            <a:off x="4708203" y="2079592"/>
            <a:ext cx="7275249" cy="443382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46710" y="0"/>
            <a:ext cx="2495550" cy="6858000"/>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247775" y="2181225"/>
            <a:ext cx="2495549" cy="2495549"/>
            <a:chOff x="1209675" y="2466975"/>
            <a:chExt cx="1924050" cy="1924050"/>
          </a:xfrm>
          <a:solidFill>
            <a:srgbClr val="6E0F6D"/>
          </a:solidFill>
        </p:grpSpPr>
        <p:sp>
          <p:nvSpPr>
            <p:cNvPr id="3" name="矩形 2"/>
            <p:cNvSpPr/>
            <p:nvPr/>
          </p:nvSpPr>
          <p:spPr>
            <a:xfrm>
              <a:off x="1209675" y="2466975"/>
              <a:ext cx="1924050" cy="1924050"/>
            </a:xfrm>
            <a:prstGeom prst="rect">
              <a:avLst/>
            </a:prstGeom>
            <a:grp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1400175" y="2800441"/>
              <a:ext cx="1543050" cy="1256753"/>
            </a:xfrm>
            <a:prstGeom prst="rect">
              <a:avLst/>
            </a:prstGeom>
            <a:grpFill/>
          </p:spPr>
          <p:txBody>
            <a:bodyPr wrap="square" rtlCol="0">
              <a:spAutoFit/>
            </a:bodyPr>
            <a:lstStyle/>
            <a:p>
              <a:pPr algn="ctr"/>
              <a:r>
                <a:rPr lang="en-US" altLang="zh-CN" sz="10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05</a:t>
              </a:r>
              <a:endParaRPr lang="zh-CN" altLang="en-US" sz="10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endParaRPr>
            </a:p>
          </p:txBody>
        </p:sp>
      </p:grpSp>
      <p:sp>
        <p:nvSpPr>
          <p:cNvPr id="6" name="矩形 5"/>
          <p:cNvSpPr/>
          <p:nvPr/>
        </p:nvSpPr>
        <p:spPr>
          <a:xfrm>
            <a:off x="3887470" y="2407920"/>
            <a:ext cx="7349490" cy="861774"/>
          </a:xfrm>
          <a:prstGeom prst="rect">
            <a:avLst/>
          </a:prstGeom>
        </p:spPr>
        <p:txBody>
          <a:bodyPr wrap="square">
            <a:spAutoFit/>
          </a:bodyPr>
          <a:lstStyle/>
          <a:p>
            <a:r>
              <a:rPr lang="zh-CN" altLang="en-US" sz="5000" b="1" spc="600" dirty="0">
                <a:latin typeface="黑体" panose="02010609060101010101" charset="-122"/>
                <a:ea typeface="黑体" panose="02010609060101010101" charset="-122"/>
                <a:sym typeface="+mn-ea"/>
              </a:rPr>
              <a:t>总结</a:t>
            </a:r>
            <a:endParaRPr lang="zh-CN" altLang="zh-CN" sz="5000" b="1" spc="600" dirty="0">
              <a:latin typeface="黑体" panose="02010609060101010101" charset="-122"/>
              <a:ea typeface="黑体" panose="02010609060101010101" charset="-122"/>
              <a:sym typeface="+mn-ea"/>
            </a:endParaRPr>
          </a:p>
        </p:txBody>
      </p:sp>
      <p:cxnSp>
        <p:nvCxnSpPr>
          <p:cNvPr id="9" name="直接连接符 8"/>
          <p:cNvCxnSpPr/>
          <p:nvPr/>
        </p:nvCxnSpPr>
        <p:spPr>
          <a:xfrm>
            <a:off x="3743534" y="3310890"/>
            <a:ext cx="7056546"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7" name="图片 6"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lum bright="70000" contrast="-70000"/>
          </a:blip>
          <a:stretch>
            <a:fillRect/>
          </a:stretch>
        </p:blipFill>
        <p:spPr>
          <a:xfrm>
            <a:off x="128270" y="316230"/>
            <a:ext cx="1820545" cy="579120"/>
          </a:xfrm>
          <a:prstGeom prst="rect">
            <a:avLst/>
          </a:prstGeom>
        </p:spPr>
      </p:pic>
      <p:sp>
        <p:nvSpPr>
          <p:cNvPr id="11" name="Rectangle 44"/>
          <p:cNvSpPr>
            <a:spLocks noChangeArrowheads="1"/>
          </p:cNvSpPr>
          <p:nvPr/>
        </p:nvSpPr>
        <p:spPr bwMode="auto">
          <a:xfrm>
            <a:off x="3994785" y="3459480"/>
            <a:ext cx="5119370" cy="1661795"/>
          </a:xfrm>
          <a:prstGeom prst="rect">
            <a:avLst/>
          </a:prstGeom>
          <a:noFill/>
          <a:ln>
            <a:noFill/>
          </a:ln>
        </p:spPr>
        <p:txBody>
          <a:bodyPr wrap="square" lIns="0" tIns="0" rIns="0" bIns="0">
            <a:spAutoFit/>
          </a:bodyPr>
          <a:lstStyle/>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1/ </a:t>
            </a:r>
            <a:r>
              <a:rPr lang="zh-CN" altLang="en-US" spc="300" dirty="0">
                <a:ln w="6350">
                  <a:noFill/>
                </a:ln>
                <a:solidFill>
                  <a:schemeClr val="tx1"/>
                </a:solidFill>
                <a:latin typeface="Impact" panose="020B0806030902050204" pitchFamily="34" charset="0"/>
                <a:ea typeface="微软雅黑" panose="020B0503020204020204" charset="-122"/>
              </a:rPr>
              <a:t>成果</a:t>
            </a:r>
            <a:r>
              <a:rPr lang="en-US" altLang="zh-CN" spc="300" dirty="0">
                <a:ln w="6350">
                  <a:noFill/>
                </a:ln>
                <a:solidFill>
                  <a:schemeClr val="tx1"/>
                </a:solidFill>
                <a:latin typeface="Impact" panose="020B0806030902050204" pitchFamily="34" charset="0"/>
                <a:ea typeface="微软雅黑" panose="020B0503020204020204" charset="-122"/>
              </a:rPr>
              <a:t> </a:t>
            </a:r>
            <a:endParaRPr lang="zh-CN" altLang="en-US" spc="300" dirty="0">
              <a:ln w="6350">
                <a:noFill/>
              </a:ln>
              <a:solidFill>
                <a:schemeClr val="tx1"/>
              </a:solidFill>
              <a:latin typeface="Impact" panose="020B0806030902050204" pitchFamily="34" charset="0"/>
              <a:ea typeface="微软雅黑" panose="020B0503020204020204" charset="-122"/>
            </a:endParaRPr>
          </a:p>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2/ </a:t>
            </a:r>
            <a:r>
              <a:rPr lang="zh-CN" altLang="en-US" spc="300" dirty="0">
                <a:ln w="6350">
                  <a:noFill/>
                </a:ln>
                <a:solidFill>
                  <a:schemeClr val="tx1"/>
                </a:solidFill>
                <a:latin typeface="Impact" panose="020B0806030902050204" pitchFamily="34" charset="0"/>
                <a:ea typeface="微软雅黑" panose="020B0503020204020204" charset="-122"/>
              </a:rPr>
              <a:t>不足</a:t>
            </a:r>
          </a:p>
          <a:p>
            <a:pPr marL="171450" indent="-171450">
              <a:lnSpc>
                <a:spcPct val="150000"/>
              </a:lnSpc>
              <a:buClr>
                <a:schemeClr val="bg1"/>
              </a:buClr>
              <a:buFont typeface="Arial" panose="020B0604020202020204" pitchFamily="34" charset="0"/>
              <a:buChar char="•"/>
            </a:pPr>
            <a:endParaRPr lang="zh-CN" altLang="en-US" spc="300" dirty="0">
              <a:ln w="6350">
                <a:noFill/>
              </a:ln>
              <a:solidFill>
                <a:schemeClr val="tx1"/>
              </a:solidFill>
              <a:latin typeface="Impact" panose="020B0806030902050204" pitchFamily="34" charset="0"/>
              <a:ea typeface="微软雅黑" panose="020B0503020204020204" charset="-122"/>
            </a:endParaRPr>
          </a:p>
          <a:p>
            <a:pPr marL="171450" indent="-171450">
              <a:lnSpc>
                <a:spcPct val="150000"/>
              </a:lnSpc>
              <a:buClr>
                <a:schemeClr val="bg1"/>
              </a:buClr>
              <a:buFont typeface="Arial" panose="020B0604020202020204" pitchFamily="34" charset="0"/>
              <a:buChar char="•"/>
            </a:pPr>
            <a:endParaRPr lang="zh-CN" altLang="en-US" spc="300" dirty="0">
              <a:ln w="6350">
                <a:noFill/>
              </a:ln>
              <a:solidFill>
                <a:schemeClr val="tx1"/>
              </a:solidFill>
              <a:latin typeface="Impact" panose="020B0806030902050204" pitchFamily="34" charset="0"/>
              <a:ea typeface="微软雅黑" panose="020B050302020402020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81540" y="475615"/>
            <a:ext cx="1820545" cy="579120"/>
          </a:xfrm>
          <a:prstGeom prst="rect">
            <a:avLst/>
          </a:prstGeom>
        </p:spPr>
      </p:pic>
      <p:grpSp>
        <p:nvGrpSpPr>
          <p:cNvPr id="5" name="组合 4"/>
          <p:cNvGrpSpPr/>
          <p:nvPr/>
        </p:nvGrpSpPr>
        <p:grpSpPr>
          <a:xfrm>
            <a:off x="269875" y="3561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8" name="文本框 7"/>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01</a:t>
              </a:r>
            </a:p>
          </p:txBody>
        </p:sp>
      </p:grpSp>
      <p:grpSp>
        <p:nvGrpSpPr>
          <p:cNvPr id="17" name="组合 16"/>
          <p:cNvGrpSpPr/>
          <p:nvPr/>
        </p:nvGrpSpPr>
        <p:grpSpPr>
          <a:xfrm>
            <a:off x="423555" y="2298736"/>
            <a:ext cx="2019868" cy="2019868"/>
            <a:chOff x="1270000" y="2067916"/>
            <a:chExt cx="2019868" cy="2019868"/>
          </a:xfrm>
          <a:solidFill>
            <a:srgbClr val="6E0F6D"/>
          </a:solidFill>
        </p:grpSpPr>
        <p:sp>
          <p:nvSpPr>
            <p:cNvPr id="11" name="圆: 空心 7"/>
            <p:cNvSpPr/>
            <p:nvPr/>
          </p:nvSpPr>
          <p:spPr>
            <a:xfrm>
              <a:off x="1270000" y="2067916"/>
              <a:ext cx="2019868" cy="2019868"/>
            </a:xfrm>
            <a:prstGeom prst="donut">
              <a:avLst>
                <a:gd name="adj" fmla="val 121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16" name="图片 15"/>
            <p:cNvPicPr>
              <a:picLocks noChangeAspect="1"/>
            </p:cNvPicPr>
            <p:nvPr/>
          </p:nvPicPr>
          <p:blipFill>
            <a:blip r:embed="rId5"/>
            <a:stretch>
              <a:fillRect/>
            </a:stretch>
          </p:blipFill>
          <p:spPr>
            <a:xfrm>
              <a:off x="1943019" y="2740935"/>
              <a:ext cx="673830" cy="673830"/>
            </a:xfrm>
            <a:prstGeom prst="rect">
              <a:avLst/>
            </a:prstGeom>
            <a:noFill/>
          </p:spPr>
        </p:pic>
      </p:grpSp>
      <p:sp>
        <p:nvSpPr>
          <p:cNvPr id="21" name="文本框 20"/>
          <p:cNvSpPr txBox="1"/>
          <p:nvPr/>
        </p:nvSpPr>
        <p:spPr>
          <a:xfrm>
            <a:off x="587148" y="4529958"/>
            <a:ext cx="1727654" cy="460375"/>
          </a:xfrm>
          <a:prstGeom prst="rect">
            <a:avLst/>
          </a:prstGeom>
          <a:noFill/>
        </p:spPr>
        <p:txBody>
          <a:bodyPr wrap="square" rtlCol="0">
            <a:spAutoFit/>
          </a:bodyPr>
          <a:lstStyle/>
          <a:p>
            <a:pPr algn="ctr"/>
            <a:r>
              <a:rPr lang="zh-CN" altLang="en-US" sz="2400" b="1" dirty="0">
                <a:solidFill>
                  <a:schemeClr val="tx1">
                    <a:lumMod val="75000"/>
                    <a:lumOff val="25000"/>
                  </a:schemeClr>
                </a:solidFill>
                <a:latin typeface="黑体" panose="02010609060101010101" charset="-122"/>
                <a:ea typeface="黑体" panose="02010609060101010101" charset="-122"/>
                <a:cs typeface="黑体" panose="02010609060101010101" charset="-122"/>
              </a:rPr>
              <a:t>成果</a:t>
            </a:r>
            <a:endParaRPr lang="en-US" altLang="zh-CN" sz="2400" b="1" dirty="0">
              <a:solidFill>
                <a:schemeClr val="tx1">
                  <a:lumMod val="75000"/>
                  <a:lumOff val="25000"/>
                </a:schemeClr>
              </a:solidFill>
              <a:latin typeface="黑体" panose="02010609060101010101" charset="-122"/>
              <a:ea typeface="黑体" panose="02010609060101010101" charset="-122"/>
              <a:cs typeface="黑体" panose="02010609060101010101" charset="-122"/>
            </a:endParaRPr>
          </a:p>
        </p:txBody>
      </p:sp>
      <p:sp>
        <p:nvSpPr>
          <p:cNvPr id="2" name="文本框 1"/>
          <p:cNvSpPr txBox="1"/>
          <p:nvPr/>
        </p:nvSpPr>
        <p:spPr>
          <a:xfrm>
            <a:off x="1433489" y="468252"/>
            <a:ext cx="8709025" cy="584775"/>
          </a:xfrm>
          <a:prstGeom prst="rect">
            <a:avLst/>
          </a:prstGeom>
          <a:noFill/>
        </p:spPr>
        <p:txBody>
          <a:bodyPr wrap="square" rtlCol="0">
            <a:spAutoFit/>
          </a:bodyPr>
          <a:lstStyle/>
          <a:p>
            <a:r>
              <a:rPr lang="zh-CN" altLang="en-US" sz="3200" b="1" spc="400" dirty="0">
                <a:solidFill>
                  <a:schemeClr val="tx1">
                    <a:lumMod val="75000"/>
                    <a:lumOff val="25000"/>
                  </a:schemeClr>
                </a:solidFill>
                <a:latin typeface="黑体" panose="02010609060101010101" charset="-122"/>
                <a:ea typeface="黑体" panose="02010609060101010101" charset="-122"/>
              </a:rPr>
              <a:t>成果</a:t>
            </a:r>
          </a:p>
        </p:txBody>
      </p:sp>
      <p:sp>
        <p:nvSpPr>
          <p:cNvPr id="3" name="矩形: 圆角 35"/>
          <p:cNvSpPr/>
          <p:nvPr/>
        </p:nvSpPr>
        <p:spPr>
          <a:xfrm>
            <a:off x="2987821" y="1367161"/>
            <a:ext cx="8780624" cy="5131293"/>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1/</a:t>
            </a:r>
            <a:r>
              <a:rPr lang="en-US" altLang="zh-CN" sz="2400" b="1" dirty="0">
                <a:solidFill>
                  <a:schemeClr val="tx1"/>
                </a:solidFill>
                <a:latin typeface="黑体" panose="02010609060101010101" charset="-122"/>
                <a:ea typeface="黑体" panose="02010609060101010101" charset="-122"/>
                <a:cs typeface="黑体" panose="02010609060101010101" charset="-122"/>
                <a:sym typeface="+mn-ea"/>
              </a:rPr>
              <a:t> </a:t>
            </a:r>
            <a:r>
              <a:rPr lang="zh-CN" altLang="en-US" sz="2400" b="1" dirty="0">
                <a:solidFill>
                  <a:schemeClr val="tx1"/>
                </a:solidFill>
                <a:latin typeface="黑体" panose="02010609060101010101" charset="-122"/>
                <a:ea typeface="黑体" panose="02010609060101010101" charset="-122"/>
                <a:cs typeface="黑体" panose="02010609060101010101" charset="-122"/>
                <a:sym typeface="+mn-ea"/>
              </a:rPr>
              <a:t>特征构建阶段</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：使用</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NLP</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技术和机器学习方法，根据过往研究出的一些特征与本文构建的体系进行人工构建</a:t>
            </a: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2/</a:t>
            </a:r>
            <a:r>
              <a:rPr lang="en-US" altLang="zh-CN" sz="2400" dirty="0">
                <a:solidFill>
                  <a:srgbClr val="7030A0"/>
                </a:solidFill>
                <a:latin typeface="黑体" panose="02010609060101010101" charset="-122"/>
                <a:ea typeface="黑体" panose="02010609060101010101" charset="-122"/>
                <a:cs typeface="黑体" panose="02010609060101010101" charset="-122"/>
                <a:sym typeface="+mn-ea"/>
              </a:rPr>
              <a:t> </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模型拟合阶段：使用随机森林、支持向量机与神经网络三个模型进行拟合，并通过采样、调整</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SVM</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模型参数等方法提高模型性能，通过调参获得了数个模型。</a:t>
            </a:r>
            <a:endParaRPr lang="en-US" altLang="zh-CN" sz="2400" dirty="0">
              <a:solidFill>
                <a:schemeClr val="tx1"/>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3/</a:t>
            </a:r>
            <a:r>
              <a:rPr lang="en-US" altLang="zh-CN" sz="2400" b="1" dirty="0">
                <a:solidFill>
                  <a:schemeClr val="tx1"/>
                </a:solidFill>
                <a:latin typeface="黑体" panose="02010609060101010101" charset="-122"/>
                <a:ea typeface="黑体" panose="02010609060101010101" charset="-122"/>
                <a:cs typeface="黑体" panose="02010609060101010101" charset="-122"/>
                <a:sym typeface="+mn-ea"/>
              </a:rPr>
              <a:t> </a:t>
            </a:r>
            <a:r>
              <a:rPr lang="zh-CN" altLang="en-US" sz="2400" b="1" dirty="0">
                <a:solidFill>
                  <a:schemeClr val="tx1"/>
                </a:solidFill>
                <a:latin typeface="黑体" panose="02010609060101010101" charset="-122"/>
                <a:ea typeface="黑体" panose="02010609060101010101" charset="-122"/>
                <a:cs typeface="黑体" panose="02010609060101010101" charset="-122"/>
                <a:sym typeface="+mn-ea"/>
              </a:rPr>
              <a:t>模型解释阶段</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：根据现实意义与累计局部效应图解释了随机森林中特征输入的影响及变化趋势，并根据</a:t>
            </a:r>
            <a:r>
              <a:rPr lang="en-US" altLang="zh-CN" sz="2400" dirty="0">
                <a:solidFill>
                  <a:schemeClr val="tx1"/>
                </a:solidFill>
                <a:latin typeface="黑体" panose="02010609060101010101" charset="-122"/>
                <a:ea typeface="黑体" panose="02010609060101010101" charset="-122"/>
                <a:cs typeface="黑体" panose="02010609060101010101" charset="-122"/>
                <a:sym typeface="+mn-ea"/>
              </a:rPr>
              <a:t>Local Model</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输出单个实例的特征影响，为后续内容生成者的建议提供了一定方法和基础。</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81540" y="475615"/>
            <a:ext cx="1820545" cy="579120"/>
          </a:xfrm>
          <a:prstGeom prst="rect">
            <a:avLst/>
          </a:prstGeom>
        </p:spPr>
      </p:pic>
      <p:grpSp>
        <p:nvGrpSpPr>
          <p:cNvPr id="5" name="组合 4"/>
          <p:cNvGrpSpPr/>
          <p:nvPr/>
        </p:nvGrpSpPr>
        <p:grpSpPr>
          <a:xfrm>
            <a:off x="269875" y="3561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8" name="文本框 7"/>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02</a:t>
              </a:r>
            </a:p>
          </p:txBody>
        </p:sp>
      </p:grpSp>
      <p:sp>
        <p:nvSpPr>
          <p:cNvPr id="2" name="文本框 1"/>
          <p:cNvSpPr txBox="1"/>
          <p:nvPr/>
        </p:nvSpPr>
        <p:spPr>
          <a:xfrm>
            <a:off x="1433489" y="468252"/>
            <a:ext cx="8709025" cy="584775"/>
          </a:xfrm>
          <a:prstGeom prst="rect">
            <a:avLst/>
          </a:prstGeom>
          <a:noFill/>
        </p:spPr>
        <p:txBody>
          <a:bodyPr wrap="square" rtlCol="0">
            <a:spAutoFit/>
          </a:bodyPr>
          <a:lstStyle/>
          <a:p>
            <a:r>
              <a:rPr lang="zh-CN" altLang="en-US" sz="3200" b="1" spc="400" dirty="0">
                <a:solidFill>
                  <a:schemeClr val="tx1">
                    <a:lumMod val="75000"/>
                    <a:lumOff val="25000"/>
                  </a:schemeClr>
                </a:solidFill>
                <a:latin typeface="黑体" panose="02010609060101010101" charset="-122"/>
                <a:ea typeface="黑体" panose="02010609060101010101" charset="-122"/>
              </a:rPr>
              <a:t>不足</a:t>
            </a:r>
          </a:p>
        </p:txBody>
      </p:sp>
      <p:grpSp>
        <p:nvGrpSpPr>
          <p:cNvPr id="3" name="组合 2"/>
          <p:cNvGrpSpPr/>
          <p:nvPr/>
        </p:nvGrpSpPr>
        <p:grpSpPr>
          <a:xfrm>
            <a:off x="461645" y="2316490"/>
            <a:ext cx="2019868" cy="2019868"/>
            <a:chOff x="3916362" y="2067916"/>
            <a:chExt cx="2019868" cy="2019868"/>
          </a:xfrm>
        </p:grpSpPr>
        <p:sp>
          <p:nvSpPr>
            <p:cNvPr id="4" name="圆: 空心 3"/>
            <p:cNvSpPr/>
            <p:nvPr/>
          </p:nvSpPr>
          <p:spPr>
            <a:xfrm>
              <a:off x="3916362" y="2067916"/>
              <a:ext cx="2019868" cy="2019868"/>
            </a:xfrm>
            <a:prstGeom prst="donut">
              <a:avLst>
                <a:gd name="adj" fmla="val 1215"/>
              </a:avLst>
            </a:prstGeom>
            <a:solidFill>
              <a:srgbClr val="404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6" name="图片 5"/>
            <p:cNvPicPr>
              <a:picLocks noChangeAspect="1"/>
            </p:cNvPicPr>
            <p:nvPr/>
          </p:nvPicPr>
          <p:blipFill>
            <a:blip r:embed="rId5"/>
            <a:stretch>
              <a:fillRect/>
            </a:stretch>
          </p:blipFill>
          <p:spPr>
            <a:xfrm>
              <a:off x="4611006" y="2704926"/>
              <a:ext cx="630580" cy="745847"/>
            </a:xfrm>
            <a:prstGeom prst="rect">
              <a:avLst/>
            </a:prstGeom>
          </p:spPr>
        </p:pic>
      </p:grpSp>
      <p:sp>
        <p:nvSpPr>
          <p:cNvPr id="9" name="文本框 8"/>
          <p:cNvSpPr txBox="1"/>
          <p:nvPr/>
        </p:nvSpPr>
        <p:spPr>
          <a:xfrm>
            <a:off x="462468" y="4547524"/>
            <a:ext cx="2019300" cy="460375"/>
          </a:xfrm>
          <a:prstGeom prst="rect">
            <a:avLst/>
          </a:prstGeom>
          <a:noFill/>
        </p:spPr>
        <p:txBody>
          <a:bodyPr wrap="square" rtlCol="0">
            <a:spAutoFit/>
          </a:bodyPr>
          <a:lstStyle/>
          <a:p>
            <a:pPr algn="ctr"/>
            <a:r>
              <a:rPr lang="zh-CN" altLang="en-US" sz="2400" b="1" dirty="0">
                <a:solidFill>
                  <a:schemeClr val="tx1">
                    <a:lumMod val="75000"/>
                    <a:lumOff val="25000"/>
                  </a:schemeClr>
                </a:solidFill>
                <a:latin typeface="黑体" panose="02010609060101010101" charset="-122"/>
                <a:ea typeface="黑体" panose="02010609060101010101" charset="-122"/>
                <a:cs typeface="黑体" panose="02010609060101010101" charset="-122"/>
              </a:rPr>
              <a:t>不足</a:t>
            </a:r>
            <a:endParaRPr lang="en-US" altLang="zh-CN" sz="2400" b="1" dirty="0">
              <a:solidFill>
                <a:schemeClr val="tx1">
                  <a:lumMod val="75000"/>
                  <a:lumOff val="25000"/>
                </a:schemeClr>
              </a:solidFill>
              <a:latin typeface="黑体" panose="02010609060101010101" charset="-122"/>
              <a:ea typeface="黑体" panose="02010609060101010101" charset="-122"/>
              <a:cs typeface="黑体" panose="02010609060101010101" charset="-122"/>
            </a:endParaRPr>
          </a:p>
        </p:txBody>
      </p:sp>
      <p:grpSp>
        <p:nvGrpSpPr>
          <p:cNvPr id="12" name="组合 11"/>
          <p:cNvGrpSpPr/>
          <p:nvPr/>
        </p:nvGrpSpPr>
        <p:grpSpPr>
          <a:xfrm>
            <a:off x="450850" y="2316490"/>
            <a:ext cx="2019868" cy="2019868"/>
            <a:chOff x="3916362" y="2067916"/>
            <a:chExt cx="2019868" cy="2019868"/>
          </a:xfrm>
          <a:solidFill>
            <a:srgbClr val="6E0F6D"/>
          </a:solidFill>
        </p:grpSpPr>
        <p:sp>
          <p:nvSpPr>
            <p:cNvPr id="13" name="圆: 空心 8"/>
            <p:cNvSpPr/>
            <p:nvPr/>
          </p:nvSpPr>
          <p:spPr>
            <a:xfrm>
              <a:off x="3916362" y="2067916"/>
              <a:ext cx="2019868" cy="2019868"/>
            </a:xfrm>
            <a:prstGeom prst="donut">
              <a:avLst>
                <a:gd name="adj" fmla="val 121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14" name="图片 13"/>
            <p:cNvPicPr>
              <a:picLocks noChangeAspect="1"/>
            </p:cNvPicPr>
            <p:nvPr/>
          </p:nvPicPr>
          <p:blipFill>
            <a:blip r:embed="rId5"/>
            <a:stretch>
              <a:fillRect/>
            </a:stretch>
          </p:blipFill>
          <p:spPr>
            <a:xfrm>
              <a:off x="4611006" y="2704926"/>
              <a:ext cx="630580" cy="745847"/>
            </a:xfrm>
            <a:prstGeom prst="rect">
              <a:avLst/>
            </a:prstGeom>
            <a:noFill/>
          </p:spPr>
        </p:pic>
      </p:grpSp>
      <p:sp>
        <p:nvSpPr>
          <p:cNvPr id="15" name="矩形: 圆角 35"/>
          <p:cNvSpPr/>
          <p:nvPr/>
        </p:nvSpPr>
        <p:spPr>
          <a:xfrm>
            <a:off x="2987821" y="1367161"/>
            <a:ext cx="8780624" cy="5131293"/>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1/</a:t>
            </a:r>
            <a:r>
              <a:rPr lang="en-US" altLang="zh-CN" sz="2400" b="1" dirty="0">
                <a:solidFill>
                  <a:schemeClr val="tx1"/>
                </a:solidFill>
                <a:latin typeface="黑体" panose="02010609060101010101" charset="-122"/>
                <a:ea typeface="黑体" panose="02010609060101010101" charset="-122"/>
                <a:cs typeface="黑体" panose="02010609060101010101" charset="-122"/>
                <a:sym typeface="+mn-ea"/>
              </a:rPr>
              <a:t> </a:t>
            </a:r>
            <a:r>
              <a:rPr lang="zh-CN" altLang="en-US" sz="2400" b="1" dirty="0">
                <a:solidFill>
                  <a:schemeClr val="tx1"/>
                </a:solidFill>
                <a:latin typeface="黑体" panose="02010609060101010101" charset="-122"/>
                <a:ea typeface="黑体" panose="02010609060101010101" charset="-122"/>
                <a:cs typeface="黑体" panose="02010609060101010101" charset="-122"/>
                <a:sym typeface="+mn-ea"/>
              </a:rPr>
              <a:t>特征构建阶段：</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缺乏系统的自然语言处理基础，对于内容与语义特征的构建较为粗糙。</a:t>
            </a:r>
            <a:endParaRPr lang="en-US" altLang="zh-CN" sz="2400" dirty="0">
              <a:solidFill>
                <a:schemeClr val="tx1"/>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400" b="1" dirty="0">
                <a:solidFill>
                  <a:srgbClr val="7030A0"/>
                </a:solidFill>
                <a:latin typeface="黑体" panose="02010609060101010101" charset="-122"/>
                <a:ea typeface="黑体" panose="02010609060101010101" charset="-122"/>
                <a:cs typeface="黑体" panose="02010609060101010101" charset="-122"/>
                <a:sym typeface="+mn-ea"/>
              </a:rPr>
              <a:t>2/</a:t>
            </a:r>
            <a:r>
              <a:rPr lang="en-US" altLang="zh-CN" sz="2400" dirty="0">
                <a:solidFill>
                  <a:srgbClr val="7030A0"/>
                </a:solidFill>
                <a:latin typeface="黑体" panose="02010609060101010101" charset="-122"/>
                <a:ea typeface="黑体" panose="02010609060101010101" charset="-122"/>
                <a:cs typeface="黑体" panose="02010609060101010101" charset="-122"/>
                <a:sym typeface="+mn-ea"/>
              </a:rPr>
              <a:t> </a:t>
            </a:r>
            <a:r>
              <a:rPr lang="zh-CN" altLang="en-US" sz="2400" b="1" dirty="0">
                <a:solidFill>
                  <a:schemeClr val="tx1"/>
                </a:solidFill>
                <a:latin typeface="黑体" panose="02010609060101010101" charset="-122"/>
                <a:ea typeface="黑体" panose="02010609060101010101" charset="-122"/>
                <a:cs typeface="黑体" panose="02010609060101010101" charset="-122"/>
                <a:sym typeface="+mn-ea"/>
              </a:rPr>
              <a:t>模型解释阶段</a:t>
            </a:r>
            <a:r>
              <a:rPr lang="zh-CN" altLang="en-US" sz="2400" dirty="0">
                <a:solidFill>
                  <a:schemeClr val="tx1"/>
                </a:solidFill>
                <a:latin typeface="黑体" panose="02010609060101010101" charset="-122"/>
                <a:ea typeface="黑体" panose="02010609060101010101" charset="-122"/>
                <a:cs typeface="黑体" panose="02010609060101010101" charset="-122"/>
                <a:sym typeface="+mn-ea"/>
              </a:rPr>
              <a:t>：欠缺系统的机器学习与深度学习可解释性理论的基础，因此对于模型的解释较为粗糙。解释技术不够稳健，需要实证分析。</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1603216"/>
            <a:ext cx="12192000" cy="3386138"/>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3726815" y="2835275"/>
            <a:ext cx="4737735" cy="1137609"/>
            <a:chOff x="6012" y="3398"/>
            <a:chExt cx="7461" cy="1792"/>
          </a:xfrm>
        </p:grpSpPr>
        <p:sp>
          <p:nvSpPr>
            <p:cNvPr id="8" name="文本框 7"/>
            <p:cNvSpPr txBox="1"/>
            <p:nvPr/>
          </p:nvSpPr>
          <p:spPr>
            <a:xfrm>
              <a:off x="6012" y="3398"/>
              <a:ext cx="7461" cy="1452"/>
            </a:xfrm>
            <a:prstGeom prst="rect">
              <a:avLst/>
            </a:prstGeom>
            <a:noFill/>
          </p:spPr>
          <p:txBody>
            <a:bodyPr wrap="square" rtlCol="0">
              <a:spAutoFit/>
            </a:bodyPr>
            <a:lstStyle/>
            <a:p>
              <a:r>
                <a:rPr lang="zh-CN" altLang="en-US" sz="5400" spc="500" dirty="0">
                  <a:solidFill>
                    <a:schemeClr val="bg1"/>
                  </a:solidFill>
                  <a:latin typeface="包图粗黑体" panose="02000800000000000000" pitchFamily="2" charset="-122"/>
                  <a:ea typeface="包图粗黑体" panose="02000800000000000000" pitchFamily="2" charset="-122"/>
                </a:rPr>
                <a:t>欢迎批评指正</a:t>
              </a:r>
            </a:p>
          </p:txBody>
        </p:sp>
        <p:cxnSp>
          <p:nvCxnSpPr>
            <p:cNvPr id="11" name="直接连接符 10"/>
            <p:cNvCxnSpPr/>
            <p:nvPr/>
          </p:nvCxnSpPr>
          <p:spPr>
            <a:xfrm>
              <a:off x="6810" y="5190"/>
              <a:ext cx="558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288290" y="337185"/>
            <a:ext cx="1820545" cy="57912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46710" y="0"/>
            <a:ext cx="2495550" cy="6858000"/>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247775" y="2181225"/>
            <a:ext cx="2495549" cy="2495549"/>
            <a:chOff x="1209675" y="2466975"/>
            <a:chExt cx="1924050" cy="1924050"/>
          </a:xfrm>
          <a:solidFill>
            <a:srgbClr val="6E0F6D"/>
          </a:solidFill>
        </p:grpSpPr>
        <p:sp>
          <p:nvSpPr>
            <p:cNvPr id="3" name="矩形 2"/>
            <p:cNvSpPr/>
            <p:nvPr/>
          </p:nvSpPr>
          <p:spPr>
            <a:xfrm>
              <a:off x="1209675" y="2466975"/>
              <a:ext cx="1924050" cy="1924050"/>
            </a:xfrm>
            <a:prstGeom prst="rect">
              <a:avLst/>
            </a:prstGeom>
            <a:grp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1400175" y="2800441"/>
              <a:ext cx="1543050" cy="1256753"/>
            </a:xfrm>
            <a:prstGeom prst="rect">
              <a:avLst/>
            </a:prstGeom>
            <a:grpFill/>
          </p:spPr>
          <p:txBody>
            <a:bodyPr wrap="square" rtlCol="0">
              <a:spAutoFit/>
            </a:bodyPr>
            <a:lstStyle/>
            <a:p>
              <a:pPr algn="ctr"/>
              <a:r>
                <a:rPr lang="en-US" altLang="zh-CN" sz="10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01</a:t>
              </a:r>
              <a:endParaRPr lang="zh-CN" altLang="en-US" sz="10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endParaRPr>
            </a:p>
          </p:txBody>
        </p:sp>
      </p:grpSp>
      <p:sp>
        <p:nvSpPr>
          <p:cNvPr id="6" name="矩形 5"/>
          <p:cNvSpPr/>
          <p:nvPr/>
        </p:nvSpPr>
        <p:spPr>
          <a:xfrm>
            <a:off x="3887679" y="2408000"/>
            <a:ext cx="6475521" cy="860425"/>
          </a:xfrm>
          <a:prstGeom prst="rect">
            <a:avLst/>
          </a:prstGeom>
        </p:spPr>
        <p:txBody>
          <a:bodyPr wrap="square">
            <a:spAutoFit/>
          </a:bodyPr>
          <a:lstStyle/>
          <a:p>
            <a:r>
              <a:rPr lang="zh-CN" altLang="en-US" sz="5000" b="1" spc="600" dirty="0">
                <a:latin typeface="黑体" panose="02010609060101010101" charset="-122"/>
                <a:ea typeface="黑体" panose="02010609060101010101" charset="-122"/>
                <a:sym typeface="+mn-ea"/>
              </a:rPr>
              <a:t>背景</a:t>
            </a:r>
            <a:endParaRPr lang="zh-CN" altLang="zh-CN" sz="5000" b="1" spc="600" dirty="0">
              <a:latin typeface="黑体" panose="02010609060101010101" charset="-122"/>
              <a:ea typeface="黑体" panose="02010609060101010101" charset="-122"/>
              <a:sym typeface="+mn-ea"/>
            </a:endParaRPr>
          </a:p>
        </p:txBody>
      </p:sp>
      <p:cxnSp>
        <p:nvCxnSpPr>
          <p:cNvPr id="9" name="直接连接符 8"/>
          <p:cNvCxnSpPr/>
          <p:nvPr/>
        </p:nvCxnSpPr>
        <p:spPr>
          <a:xfrm>
            <a:off x="3743534" y="3310890"/>
            <a:ext cx="7056546"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7" name="图片 6"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lum bright="70000" contrast="-70000"/>
          </a:blip>
          <a:stretch>
            <a:fillRect/>
          </a:stretch>
        </p:blipFill>
        <p:spPr>
          <a:xfrm>
            <a:off x="128270" y="316230"/>
            <a:ext cx="1820545" cy="579120"/>
          </a:xfrm>
          <a:prstGeom prst="rect">
            <a:avLst/>
          </a:prstGeom>
        </p:spPr>
      </p:pic>
      <p:sp>
        <p:nvSpPr>
          <p:cNvPr id="11" name="Rectangle 44"/>
          <p:cNvSpPr>
            <a:spLocks noChangeArrowheads="1"/>
          </p:cNvSpPr>
          <p:nvPr/>
        </p:nvSpPr>
        <p:spPr bwMode="auto">
          <a:xfrm>
            <a:off x="3994785" y="3459480"/>
            <a:ext cx="5119370" cy="2021515"/>
          </a:xfrm>
          <a:prstGeom prst="rect">
            <a:avLst/>
          </a:prstGeom>
          <a:noFill/>
          <a:ln>
            <a:noFill/>
          </a:ln>
        </p:spPr>
        <p:txBody>
          <a:bodyPr wrap="square" lIns="0" tIns="0" rIns="0" bIns="0">
            <a:spAutoFit/>
          </a:bodyPr>
          <a:lstStyle/>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1/ </a:t>
            </a:r>
            <a:r>
              <a:rPr lang="zh-CN" altLang="en-US" spc="300" dirty="0">
                <a:ln w="6350">
                  <a:noFill/>
                </a:ln>
                <a:latin typeface="Impact" panose="020B0806030902050204" pitchFamily="34" charset="0"/>
                <a:ea typeface="微软雅黑" panose="020B0503020204020204" charset="-122"/>
              </a:rPr>
              <a:t>研究背景</a:t>
            </a:r>
            <a:endParaRPr lang="zh-CN" altLang="en-US" spc="300" dirty="0">
              <a:ln w="6350">
                <a:noFill/>
              </a:ln>
              <a:solidFill>
                <a:schemeClr val="tx1"/>
              </a:solidFill>
              <a:latin typeface="Impact" panose="020B0806030902050204" pitchFamily="34" charset="0"/>
              <a:ea typeface="微软雅黑" panose="020B0503020204020204" charset="-122"/>
            </a:endParaRPr>
          </a:p>
          <a:p>
            <a:pPr indent="0">
              <a:lnSpc>
                <a:spcPct val="150000"/>
              </a:lnSpc>
              <a:buClr>
                <a:schemeClr val="bg1"/>
              </a:buClr>
              <a:buFont typeface="Arial" panose="020B0604020202020204" pitchFamily="34" charset="0"/>
              <a:buNone/>
            </a:pPr>
            <a:r>
              <a:rPr lang="en-US" altLang="zh-CN" spc="300" dirty="0">
                <a:ln w="6350">
                  <a:noFill/>
                </a:ln>
                <a:latin typeface="Impact" panose="020B0806030902050204" pitchFamily="34" charset="0"/>
                <a:ea typeface="微软雅黑" panose="020B0503020204020204" charset="-122"/>
              </a:rPr>
              <a:t>2</a:t>
            </a:r>
            <a:r>
              <a:rPr lang="en-US" altLang="zh-CN" spc="300" dirty="0">
                <a:ln w="6350">
                  <a:noFill/>
                </a:ln>
                <a:solidFill>
                  <a:schemeClr val="tx1"/>
                </a:solidFill>
                <a:latin typeface="Impact" panose="020B0806030902050204" pitchFamily="34" charset="0"/>
                <a:ea typeface="微软雅黑" panose="020B0503020204020204" charset="-122"/>
              </a:rPr>
              <a:t>/ </a:t>
            </a:r>
            <a:r>
              <a:rPr lang="zh-CN" altLang="en-US" spc="300" dirty="0">
                <a:ln w="6350">
                  <a:noFill/>
                </a:ln>
                <a:solidFill>
                  <a:schemeClr val="tx1"/>
                </a:solidFill>
                <a:latin typeface="Impact" panose="020B0806030902050204" pitchFamily="34" charset="0"/>
                <a:ea typeface="微软雅黑" panose="020B0503020204020204" charset="-122"/>
              </a:rPr>
              <a:t>任务介绍</a:t>
            </a:r>
            <a:endParaRPr lang="en-US" altLang="zh-CN" spc="300" dirty="0">
              <a:ln w="6350">
                <a:noFill/>
              </a:ln>
              <a:solidFill>
                <a:schemeClr val="tx1"/>
              </a:solidFill>
              <a:latin typeface="Impact" panose="020B0806030902050204" pitchFamily="34" charset="0"/>
              <a:ea typeface="微软雅黑" panose="020B0503020204020204" charset="-122"/>
            </a:endParaRPr>
          </a:p>
          <a:p>
            <a:pPr indent="0">
              <a:lnSpc>
                <a:spcPct val="150000"/>
              </a:lnSpc>
              <a:buClr>
                <a:schemeClr val="bg1"/>
              </a:buClr>
              <a:buFont typeface="Arial" panose="020B0604020202020204" pitchFamily="34" charset="0"/>
              <a:buNone/>
            </a:pPr>
            <a:r>
              <a:rPr lang="en-US" altLang="zh-CN" spc="300" dirty="0">
                <a:ln w="6350">
                  <a:noFill/>
                </a:ln>
                <a:latin typeface="Impact" panose="020B0806030902050204" pitchFamily="34" charset="0"/>
                <a:ea typeface="微软雅黑" panose="020B0503020204020204" charset="-122"/>
              </a:rPr>
              <a:t>3/ </a:t>
            </a:r>
            <a:r>
              <a:rPr lang="zh-CN" altLang="en-US" spc="300" dirty="0">
                <a:ln w="6350">
                  <a:noFill/>
                </a:ln>
                <a:latin typeface="Impact" panose="020B0806030902050204" pitchFamily="34" charset="0"/>
                <a:ea typeface="微软雅黑" panose="020B0503020204020204" charset="-122"/>
              </a:rPr>
              <a:t>项目流程</a:t>
            </a:r>
            <a:endParaRPr lang="zh-CN" altLang="en-US" spc="300" dirty="0">
              <a:ln w="6350">
                <a:noFill/>
              </a:ln>
              <a:solidFill>
                <a:schemeClr val="tx1"/>
              </a:solidFill>
              <a:latin typeface="Impact" panose="020B0806030902050204" pitchFamily="34" charset="0"/>
              <a:ea typeface="微软雅黑" panose="020B0503020204020204" charset="-122"/>
            </a:endParaRPr>
          </a:p>
          <a:p>
            <a:pPr marL="171450" indent="-171450">
              <a:lnSpc>
                <a:spcPct val="150000"/>
              </a:lnSpc>
              <a:buClr>
                <a:schemeClr val="bg1"/>
              </a:buClr>
              <a:buFont typeface="Arial" panose="020B0604020202020204" pitchFamily="34" charset="0"/>
              <a:buChar char="•"/>
            </a:pPr>
            <a:endParaRPr lang="zh-CN" altLang="en-US" spc="300" dirty="0">
              <a:ln w="6350">
                <a:noFill/>
              </a:ln>
              <a:solidFill>
                <a:schemeClr val="tx1"/>
              </a:solidFill>
              <a:latin typeface="Impact" panose="020B0806030902050204" pitchFamily="34" charset="0"/>
              <a:ea typeface="微软雅黑" panose="020B0503020204020204" charset="-122"/>
            </a:endParaRPr>
          </a:p>
          <a:p>
            <a:pPr marL="171450" indent="-171450">
              <a:lnSpc>
                <a:spcPct val="150000"/>
              </a:lnSpc>
              <a:buClr>
                <a:schemeClr val="bg1"/>
              </a:buClr>
              <a:buFont typeface="Arial" panose="020B0604020202020204" pitchFamily="34" charset="0"/>
              <a:buChar char="•"/>
            </a:pPr>
            <a:endParaRPr lang="zh-CN" altLang="en-US" spc="300" dirty="0">
              <a:ln w="6350">
                <a:noFill/>
              </a:ln>
              <a:solidFill>
                <a:schemeClr val="tx1"/>
              </a:solidFill>
              <a:latin typeface="Impact" panose="020B0806030902050204" pitchFamily="34" charset="0"/>
              <a:ea typeface="微软雅黑" panose="020B050302020402020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35549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01</a:t>
              </a:r>
              <a:endParaRPr lang="zh-CN" altLang="en-US"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endParaRPr>
            </a:p>
          </p:txBody>
        </p:sp>
      </p:grpSp>
      <p:sp>
        <p:nvSpPr>
          <p:cNvPr id="6" name="文本框 5"/>
          <p:cNvSpPr txBox="1"/>
          <p:nvPr/>
        </p:nvSpPr>
        <p:spPr>
          <a:xfrm>
            <a:off x="1450975" y="412115"/>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研究背景</a:t>
            </a:r>
          </a:p>
        </p:txBody>
      </p:sp>
      <p:sp>
        <p:nvSpPr>
          <p:cNvPr id="8" name="矩形 7"/>
          <p:cNvSpPr/>
          <p:nvPr/>
        </p:nvSpPr>
        <p:spPr>
          <a:xfrm>
            <a:off x="450850" y="1410970"/>
            <a:ext cx="11201400" cy="4959350"/>
          </a:xfrm>
          <a:prstGeom prst="rect">
            <a:avLst/>
          </a:prstGeom>
          <a:solidFill>
            <a:srgbClr val="404652">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Arial" panose="020B0604020202020204" pitchFamily="34" charset="0"/>
              <a:buChar char="•"/>
            </a:pP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此前多数研究采用文章时间过程特征及文本内容特征融合，</a:t>
            </a:r>
            <a:r>
              <a:rPr kumimoji="0" lang="zh-CN" altLang="en-US" sz="3200" b="1" i="0" u="none" strike="noStrike" kern="1200" cap="none" spc="600" normalizeH="0" baseline="0" noProof="0" dirty="0">
                <a:ln>
                  <a:noFill/>
                </a:ln>
                <a:solidFill>
                  <a:srgbClr val="6E0F6D"/>
                </a:solidFill>
                <a:effectLst/>
                <a:uLnTx/>
                <a:uFillTx/>
                <a:latin typeface="黑体" panose="02010609060101010101" charset="-122"/>
                <a:ea typeface="黑体" panose="02010609060101010101" charset="-122"/>
                <a:cs typeface="黑体" panose="02010609060101010101" charset="-122"/>
                <a:sym typeface="+mn-ea"/>
              </a:rPr>
              <a:t>混合预测</a:t>
            </a: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高热度文章与低热度文章</a:t>
            </a:r>
            <a:endParaRPr lang="zh-CN" altLang="zh-CN" sz="2800" b="1" spc="600" dirty="0">
              <a:solidFill>
                <a:srgbClr val="6E0F6D"/>
              </a:solidFill>
              <a:latin typeface="黑体" panose="02010609060101010101" charset="-122"/>
              <a:ea typeface="黑体" panose="02010609060101010101" charset="-122"/>
              <a:cs typeface="黑体" panose="02010609060101010101" charset="-122"/>
              <a:sym typeface="+mn-ea"/>
            </a:endParaRPr>
          </a:p>
          <a:p>
            <a:pPr marL="342900" indent="-342900">
              <a:lnSpc>
                <a:spcPct val="150000"/>
              </a:lnSpc>
              <a:buFont typeface="Arial" panose="020B0604020202020204" pitchFamily="34" charset="0"/>
              <a:buChar char="•"/>
            </a:pP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很难在无法获得时间过程特征的情况下保持较高的预测准确率</a:t>
            </a:r>
            <a:endParaRPr lang="en-US" altLang="zh-CN"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endParaRPr>
          </a:p>
          <a:p>
            <a:pPr marL="342900" indent="-342900">
              <a:lnSpc>
                <a:spcPct val="150000"/>
              </a:lnSpc>
              <a:buFont typeface="Arial" panose="020B0604020202020204" pitchFamily="34" charset="0"/>
              <a:buChar char="•"/>
            </a:pP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内容创作者很难得到启示</a:t>
            </a:r>
            <a:endParaRPr lang="zh-CN" altLang="zh-CN"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endParaRPr>
          </a:p>
          <a:p>
            <a:pPr marL="342900" indent="-342900">
              <a:lnSpc>
                <a:spcPct val="150000"/>
              </a:lnSpc>
              <a:buFont typeface="Arial" panose="020B0604020202020204" pitchFamily="34" charset="0"/>
              <a:buChar char="•"/>
            </a:pPr>
            <a:r>
              <a:rPr lang="zh-CN" altLang="en-US" sz="2800" b="1"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文章的</a:t>
            </a:r>
            <a:r>
              <a:rPr lang="zh-CN" altLang="en-US" sz="3200" b="1" spc="600" dirty="0">
                <a:solidFill>
                  <a:srgbClr val="6E0F6D"/>
                </a:solidFill>
                <a:latin typeface="黑体" panose="02010609060101010101" charset="-122"/>
                <a:ea typeface="黑体" panose="02010609060101010101" charset="-122"/>
                <a:cs typeface="黑体" panose="02010609060101010101" charset="-122"/>
                <a:sym typeface="+mn-ea"/>
              </a:rPr>
              <a:t>冷启动问题</a:t>
            </a:r>
            <a:endParaRPr lang="zh-CN" altLang="zh-CN" sz="3200" b="1" spc="600" dirty="0">
              <a:solidFill>
                <a:srgbClr val="7030A0"/>
              </a:solidFill>
              <a:latin typeface="黑体" panose="02010609060101010101" charset="-122"/>
              <a:ea typeface="黑体" panose="02010609060101010101" charset="-122"/>
              <a:cs typeface="黑体" panose="02010609060101010101" charset="-122"/>
              <a:sym typeface="+mn-ea"/>
            </a:endParaRPr>
          </a:p>
        </p:txBody>
      </p:sp>
      <p:pic>
        <p:nvPicPr>
          <p:cNvPr id="12" name="图片 11"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19420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02</a:t>
              </a:r>
            </a:p>
          </p:txBody>
        </p:sp>
      </p:grpSp>
      <p:sp>
        <p:nvSpPr>
          <p:cNvPr id="6" name="文本框 5"/>
          <p:cNvSpPr txBox="1"/>
          <p:nvPr/>
        </p:nvSpPr>
        <p:spPr>
          <a:xfrm>
            <a:off x="1450975" y="197485"/>
            <a:ext cx="5681980"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任务介绍</a:t>
            </a:r>
          </a:p>
        </p:txBody>
      </p:sp>
      <p:pic>
        <p:nvPicPr>
          <p:cNvPr id="12" name="图片 11"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
        <p:nvSpPr>
          <p:cNvPr id="17" name="矩形 16"/>
          <p:cNvSpPr/>
          <p:nvPr/>
        </p:nvSpPr>
        <p:spPr>
          <a:xfrm>
            <a:off x="539627" y="1643378"/>
            <a:ext cx="4344670" cy="77971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黑体" panose="02010609060101010101" charset="-122"/>
                <a:ea typeface="黑体" panose="02010609060101010101" charset="-122"/>
              </a:rPr>
              <a:t>目标</a:t>
            </a:r>
          </a:p>
        </p:txBody>
      </p:sp>
      <p:sp>
        <p:nvSpPr>
          <p:cNvPr id="38" name="矩形: 圆角 35"/>
          <p:cNvSpPr/>
          <p:nvPr/>
        </p:nvSpPr>
        <p:spPr>
          <a:xfrm>
            <a:off x="539627" y="2684311"/>
            <a:ext cx="4344670" cy="3061404"/>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a:lnSpc>
                <a:spcPct val="100000"/>
              </a:lnSpc>
              <a:spcBef>
                <a:spcPct val="0"/>
              </a:spcBef>
              <a:spcAft>
                <a:spcPct val="35000"/>
              </a:spcAft>
            </a:pPr>
            <a:r>
              <a:rPr lang="en-US" altLang="zh-CN" sz="2000" b="1" dirty="0">
                <a:solidFill>
                  <a:srgbClr val="7030A0"/>
                </a:solidFill>
                <a:latin typeface="黑体" panose="02010609060101010101" charset="-122"/>
                <a:ea typeface="黑体" panose="02010609060101010101" charset="-122"/>
                <a:cs typeface="黑体" panose="02010609060101010101" charset="-122"/>
                <a:sym typeface="+mn-ea"/>
              </a:rPr>
              <a:t>1/</a:t>
            </a:r>
            <a:r>
              <a:rPr lang="en-US" altLang="zh-CN" sz="2000" b="1" dirty="0">
                <a:solidFill>
                  <a:schemeClr val="tx1"/>
                </a:solidFill>
                <a:latin typeface="黑体" panose="02010609060101010101" charset="-122"/>
                <a:ea typeface="黑体" panose="02010609060101010101" charset="-122"/>
                <a:cs typeface="黑体" panose="02010609060101010101" charset="-122"/>
                <a:sym typeface="+mn-ea"/>
              </a:rPr>
              <a:t> </a:t>
            </a:r>
            <a:r>
              <a:rPr lang="zh-CN" altLang="en-US" sz="2000" b="1" dirty="0">
                <a:solidFill>
                  <a:schemeClr val="tx1"/>
                </a:solidFill>
                <a:latin typeface="黑体" panose="02010609060101010101" charset="-122"/>
                <a:ea typeface="黑体" panose="02010609060101010101" charset="-122"/>
                <a:cs typeface="黑体" panose="02010609060101010101" charset="-122"/>
                <a:sym typeface="+mn-ea"/>
              </a:rPr>
              <a:t>更好地向内容创作者提出建议</a:t>
            </a:r>
            <a:endParaRPr lang="zh-CN" altLang="en-US" sz="2000" dirty="0">
              <a:solidFill>
                <a:schemeClr val="tx1"/>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000" b="1" dirty="0">
                <a:solidFill>
                  <a:srgbClr val="7030A0"/>
                </a:solidFill>
                <a:latin typeface="黑体" panose="02010609060101010101" charset="-122"/>
                <a:ea typeface="黑体" panose="02010609060101010101" charset="-122"/>
                <a:cs typeface="黑体" panose="02010609060101010101" charset="-122"/>
                <a:sym typeface="+mn-ea"/>
              </a:rPr>
              <a:t>2/</a:t>
            </a:r>
            <a:r>
              <a:rPr lang="en-US" altLang="zh-CN" sz="2000" dirty="0">
                <a:solidFill>
                  <a:srgbClr val="7030A0"/>
                </a:solidFill>
                <a:latin typeface="黑体" panose="02010609060101010101" charset="-122"/>
                <a:ea typeface="黑体" panose="02010609060101010101" charset="-122"/>
                <a:cs typeface="黑体" panose="02010609060101010101" charset="-122"/>
                <a:sym typeface="+mn-ea"/>
              </a:rPr>
              <a:t> </a:t>
            </a:r>
            <a:r>
              <a:rPr lang="zh-CN" altLang="en-US" sz="2000" dirty="0">
                <a:solidFill>
                  <a:schemeClr val="tx1"/>
                </a:solidFill>
                <a:latin typeface="黑体" panose="02010609060101010101" charset="-122"/>
                <a:ea typeface="黑体" panose="02010609060101010101" charset="-122"/>
                <a:cs typeface="黑体" panose="02010609060101010101" charset="-122"/>
                <a:sym typeface="+mn-ea"/>
              </a:rPr>
              <a:t>便于文章摆脱低热度。让内容获取者更注重文章内容</a:t>
            </a:r>
            <a:endParaRPr lang="en-US" altLang="zh-CN" sz="2000" dirty="0">
              <a:solidFill>
                <a:schemeClr val="tx1"/>
              </a:solidFill>
              <a:latin typeface="黑体" panose="02010609060101010101" charset="-122"/>
              <a:ea typeface="黑体" panose="02010609060101010101" charset="-122"/>
              <a:cs typeface="黑体" panose="02010609060101010101" charset="-122"/>
              <a:sym typeface="+mn-ea"/>
            </a:endParaRPr>
          </a:p>
          <a:p>
            <a:pPr>
              <a:spcBef>
                <a:spcPct val="0"/>
              </a:spcBef>
              <a:spcAft>
                <a:spcPct val="35000"/>
              </a:spcAft>
            </a:pPr>
            <a:r>
              <a:rPr lang="en-US" altLang="zh-CN" sz="2000" b="1" dirty="0">
                <a:solidFill>
                  <a:srgbClr val="7030A0"/>
                </a:solidFill>
                <a:latin typeface="黑体" panose="02010609060101010101" charset="-122"/>
                <a:ea typeface="黑体" panose="02010609060101010101" charset="-122"/>
                <a:cs typeface="黑体" panose="02010609060101010101" charset="-122"/>
                <a:sym typeface="+mn-ea"/>
              </a:rPr>
              <a:t>3/</a:t>
            </a:r>
            <a:r>
              <a:rPr lang="en-US" altLang="zh-CN" sz="2000" dirty="0">
                <a:solidFill>
                  <a:srgbClr val="7030A0"/>
                </a:solidFill>
                <a:latin typeface="黑体" panose="02010609060101010101" charset="-122"/>
                <a:ea typeface="黑体" panose="02010609060101010101" charset="-122"/>
                <a:cs typeface="黑体" panose="02010609060101010101" charset="-122"/>
                <a:sym typeface="+mn-ea"/>
              </a:rPr>
              <a:t> </a:t>
            </a:r>
            <a:r>
              <a:rPr lang="zh-CN" altLang="en-US" sz="2000" dirty="0">
                <a:solidFill>
                  <a:schemeClr val="tx1"/>
                </a:solidFill>
                <a:latin typeface="黑体" panose="02010609060101010101" charset="-122"/>
                <a:ea typeface="黑体" panose="02010609060101010101" charset="-122"/>
                <a:cs typeface="黑体" panose="02010609060101010101" charset="-122"/>
                <a:sym typeface="+mn-ea"/>
              </a:rPr>
              <a:t>构建一个系统，输入文章，给出建议</a:t>
            </a:r>
          </a:p>
        </p:txBody>
      </p:sp>
      <p:sp>
        <p:nvSpPr>
          <p:cNvPr id="16" name="矩形 15"/>
          <p:cNvSpPr/>
          <p:nvPr/>
        </p:nvSpPr>
        <p:spPr>
          <a:xfrm>
            <a:off x="6045199" y="1360170"/>
            <a:ext cx="4474839" cy="73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黑体" panose="02010609060101010101" charset="-122"/>
                <a:ea typeface="黑体" panose="02010609060101010101" charset="-122"/>
              </a:rPr>
              <a:t>研究内容</a:t>
            </a:r>
          </a:p>
        </p:txBody>
      </p:sp>
      <p:sp>
        <p:nvSpPr>
          <p:cNvPr id="18" name="矩形: 圆角 35"/>
          <p:cNvSpPr/>
          <p:nvPr/>
        </p:nvSpPr>
        <p:spPr>
          <a:xfrm>
            <a:off x="6045200" y="2423160"/>
            <a:ext cx="4474838" cy="4082816"/>
          </a:xfrm>
          <a:prstGeom prst="roundRect">
            <a:avLst/>
          </a:prstGeom>
          <a:noFill/>
          <a:ln w="28575">
            <a:solidFill>
              <a:srgbClr val="BCBCB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a:lnSpc>
                <a:spcPct val="100000"/>
              </a:lnSpc>
              <a:spcBef>
                <a:spcPct val="0"/>
              </a:spcBef>
              <a:spcAft>
                <a:spcPct val="35000"/>
              </a:spcAft>
            </a:pPr>
            <a:endParaRPr lang="en-US" altLang="zh-CN" sz="2000" b="1" dirty="0">
              <a:solidFill>
                <a:srgbClr val="7030A0"/>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endParaRPr lang="en-US" altLang="zh-CN" sz="2000" b="1" dirty="0">
              <a:solidFill>
                <a:srgbClr val="7030A0"/>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altLang="zh-CN" sz="2000" b="1" dirty="0">
                <a:solidFill>
                  <a:srgbClr val="7030A0"/>
                </a:solidFill>
                <a:latin typeface="黑体" panose="02010609060101010101" charset="-122"/>
                <a:ea typeface="黑体" panose="02010609060101010101" charset="-122"/>
                <a:cs typeface="黑体" panose="02010609060101010101" charset="-122"/>
                <a:sym typeface="+mn-ea"/>
              </a:rPr>
              <a:t>1/</a:t>
            </a:r>
            <a:r>
              <a:rPr lang="en-US" altLang="zh-CN" sz="2000" b="1" dirty="0">
                <a:solidFill>
                  <a:schemeClr val="tx1"/>
                </a:solidFill>
                <a:latin typeface="黑体" panose="02010609060101010101" charset="-122"/>
                <a:ea typeface="黑体" panose="02010609060101010101" charset="-122"/>
                <a:cs typeface="黑体" panose="02010609060101010101" charset="-122"/>
                <a:sym typeface="+mn-ea"/>
              </a:rPr>
              <a:t> </a:t>
            </a:r>
            <a:r>
              <a:rPr lang="zh-CN" altLang="en-US" sz="2000" b="1" dirty="0">
                <a:solidFill>
                  <a:schemeClr val="tx1"/>
                </a:solidFill>
                <a:latin typeface="黑体" panose="02010609060101010101" charset="-122"/>
                <a:ea typeface="黑体" panose="02010609060101010101" charset="-122"/>
                <a:cs typeface="黑体" panose="02010609060101010101" charset="-122"/>
                <a:sym typeface="+mn-ea"/>
              </a:rPr>
              <a:t>特征构建：</a:t>
            </a:r>
            <a:r>
              <a:rPr lang="zh-CN" altLang="en-US" sz="2000" dirty="0">
                <a:solidFill>
                  <a:schemeClr val="tx1"/>
                </a:solidFill>
                <a:latin typeface="黑体" panose="02010609060101010101" charset="-122"/>
                <a:ea typeface="黑体" panose="02010609060101010101" charset="-122"/>
                <a:cs typeface="黑体" panose="02010609060101010101" charset="-122"/>
                <a:sym typeface="+mn-ea"/>
              </a:rPr>
              <a:t>手工制作文章特征</a:t>
            </a:r>
            <a:endParaRPr lang="zh-CN" altLang="en-US" sz="2000" b="1" dirty="0">
              <a:solidFill>
                <a:schemeClr val="tx1"/>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sz="2000" b="1" dirty="0">
                <a:solidFill>
                  <a:srgbClr val="7030A0"/>
                </a:solidFill>
                <a:latin typeface="黑体" panose="02010609060101010101" charset="-122"/>
                <a:ea typeface="黑体" panose="02010609060101010101" charset="-122"/>
                <a:cs typeface="黑体" panose="02010609060101010101" charset="-122"/>
                <a:sym typeface="+mn-ea"/>
              </a:rPr>
              <a:t>2/ </a:t>
            </a:r>
            <a:r>
              <a:rPr lang="zh-CN" altLang="en-US" sz="2000" b="1" dirty="0">
                <a:solidFill>
                  <a:schemeClr val="tx1"/>
                </a:solidFill>
                <a:latin typeface="黑体" panose="02010609060101010101" charset="-122"/>
                <a:ea typeface="黑体" panose="02010609060101010101" charset="-122"/>
                <a:cs typeface="黑体" panose="02010609060101010101" charset="-122"/>
                <a:sym typeface="+mn-ea"/>
              </a:rPr>
              <a:t>分类任务：</a:t>
            </a:r>
            <a:r>
              <a:rPr lang="zh-CN" altLang="en-US" sz="2000" dirty="0">
                <a:solidFill>
                  <a:schemeClr val="tx1"/>
                </a:solidFill>
                <a:latin typeface="黑体" panose="02010609060101010101" charset="-122"/>
                <a:ea typeface="黑体" panose="02010609060101010101" charset="-122"/>
                <a:cs typeface="黑体" panose="02010609060101010101" charset="-122"/>
                <a:sym typeface="+mn-ea"/>
              </a:rPr>
              <a:t>基于文章文本特征识别出低热度文章与正常文章</a:t>
            </a:r>
          </a:p>
          <a:p>
            <a:pPr lvl="0" algn="l">
              <a:lnSpc>
                <a:spcPct val="100000"/>
              </a:lnSpc>
              <a:spcBef>
                <a:spcPct val="0"/>
              </a:spcBef>
              <a:spcAft>
                <a:spcPct val="35000"/>
              </a:spcAft>
            </a:pPr>
            <a:r>
              <a:rPr lang="en-US" sz="2000" b="1" dirty="0">
                <a:solidFill>
                  <a:srgbClr val="7030A0"/>
                </a:solidFill>
                <a:latin typeface="黑体" panose="02010609060101010101" charset="-122"/>
                <a:ea typeface="黑体" panose="02010609060101010101" charset="-122"/>
                <a:cs typeface="黑体" panose="02010609060101010101" charset="-122"/>
                <a:sym typeface="+mn-ea"/>
              </a:rPr>
              <a:t>3/ </a:t>
            </a:r>
            <a:r>
              <a:rPr lang="zh-CN" altLang="en-US" sz="2000" b="1" dirty="0">
                <a:solidFill>
                  <a:schemeClr val="tx1"/>
                </a:solidFill>
                <a:latin typeface="黑体" panose="02010609060101010101" charset="-122"/>
                <a:ea typeface="黑体" panose="02010609060101010101" charset="-122"/>
                <a:cs typeface="黑体" panose="02010609060101010101" charset="-122"/>
                <a:sym typeface="+mn-ea"/>
              </a:rPr>
              <a:t>特征解释：</a:t>
            </a:r>
            <a:r>
              <a:rPr lang="zh-CN" altLang="en-US" sz="2000" dirty="0">
                <a:solidFill>
                  <a:schemeClr val="tx1"/>
                </a:solidFill>
                <a:latin typeface="黑体" panose="02010609060101010101" charset="-122"/>
                <a:ea typeface="黑体" panose="02010609060101010101" charset="-122"/>
                <a:cs typeface="黑体" panose="02010609060101010101" charset="-122"/>
                <a:sym typeface="+mn-ea"/>
              </a:rPr>
              <a:t>对各项文本特征进行解释</a:t>
            </a:r>
            <a:endParaRPr lang="en-US" altLang="zh-CN" sz="2000" dirty="0">
              <a:solidFill>
                <a:schemeClr val="tx1"/>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r>
              <a:rPr lang="en-US" sz="2000" b="1" dirty="0">
                <a:solidFill>
                  <a:srgbClr val="7030A0"/>
                </a:solidFill>
                <a:latin typeface="黑体" panose="02010609060101010101" charset="-122"/>
                <a:ea typeface="黑体" panose="02010609060101010101" charset="-122"/>
                <a:cs typeface="黑体" panose="02010609060101010101" charset="-122"/>
                <a:sym typeface="+mn-ea"/>
              </a:rPr>
              <a:t>4/ </a:t>
            </a:r>
            <a:r>
              <a:rPr lang="zh-CN" altLang="en-US" sz="2000" b="1" dirty="0">
                <a:solidFill>
                  <a:schemeClr val="tx1"/>
                </a:solidFill>
                <a:latin typeface="黑体" panose="02010609060101010101" charset="-122"/>
                <a:ea typeface="黑体" panose="02010609060101010101" charset="-122"/>
                <a:cs typeface="黑体" panose="02010609060101010101" charset="-122"/>
                <a:sym typeface="+mn-ea"/>
              </a:rPr>
              <a:t>提出建议：</a:t>
            </a:r>
            <a:r>
              <a:rPr lang="zh-CN" altLang="en-US" sz="2000" dirty="0">
                <a:solidFill>
                  <a:schemeClr val="tx1"/>
                </a:solidFill>
                <a:latin typeface="黑体" panose="02010609060101010101" charset="-122"/>
                <a:ea typeface="黑体" panose="02010609060101010101" charset="-122"/>
                <a:cs typeface="黑体" panose="02010609060101010101" charset="-122"/>
                <a:sym typeface="+mn-ea"/>
              </a:rPr>
              <a:t>基于研究获得的结论向内容创作者提出建议</a:t>
            </a:r>
            <a:endParaRPr sz="2000" dirty="0">
              <a:solidFill>
                <a:schemeClr val="tx1"/>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endParaRPr sz="2000" dirty="0">
              <a:solidFill>
                <a:schemeClr val="tx1"/>
              </a:solidFill>
              <a:latin typeface="黑体" panose="02010609060101010101" charset="-122"/>
              <a:ea typeface="黑体" panose="02010609060101010101" charset="-122"/>
              <a:cs typeface="黑体" panose="02010609060101010101" charset="-122"/>
              <a:sym typeface="+mn-ea"/>
            </a:endParaRPr>
          </a:p>
          <a:p>
            <a:pPr lvl="0" algn="l">
              <a:lnSpc>
                <a:spcPct val="100000"/>
              </a:lnSpc>
              <a:spcBef>
                <a:spcPct val="0"/>
              </a:spcBef>
              <a:spcAft>
                <a:spcPct val="35000"/>
              </a:spcAft>
            </a:pPr>
            <a:endParaRPr sz="2000" dirty="0">
              <a:solidFill>
                <a:schemeClr val="tx1"/>
              </a:solidFill>
              <a:latin typeface="黑体" panose="02010609060101010101" charset="-122"/>
              <a:ea typeface="黑体" panose="02010609060101010101" charset="-122"/>
              <a:cs typeface="黑体" panose="02010609060101010101" charset="-122"/>
              <a:sym typeface="+mn-ea"/>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03校标，中、英文校名组合"/>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9747885" y="475615"/>
            <a:ext cx="1820545" cy="579120"/>
          </a:xfrm>
          <a:prstGeom prst="rect">
            <a:avLst/>
          </a:prstGeom>
        </p:spPr>
      </p:pic>
      <p:grpSp>
        <p:nvGrpSpPr>
          <p:cNvPr id="5" name="组合 4"/>
          <p:cNvGrpSpPr/>
          <p:nvPr/>
        </p:nvGrpSpPr>
        <p:grpSpPr>
          <a:xfrm>
            <a:off x="269875" y="356133"/>
            <a:ext cx="1181100" cy="819150"/>
            <a:chOff x="219075" y="361950"/>
            <a:chExt cx="1181100" cy="819150"/>
          </a:xfrm>
          <a:solidFill>
            <a:srgbClr val="6E0F6D"/>
          </a:solidFill>
        </p:grpSpPr>
        <p:sp>
          <p:nvSpPr>
            <p:cNvPr id="7" name="矩形 6"/>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黑体" panose="02010609060101010101" charset="-122"/>
                <a:ea typeface="黑体" panose="02010609060101010101" charset="-122"/>
              </a:endParaRPr>
            </a:p>
          </p:txBody>
        </p:sp>
        <p:sp>
          <p:nvSpPr>
            <p:cNvPr id="25" name="文本框 24"/>
            <p:cNvSpPr txBox="1"/>
            <p:nvPr/>
          </p:nvSpPr>
          <p:spPr>
            <a:xfrm>
              <a:off x="219075" y="417582"/>
              <a:ext cx="1181100" cy="706755"/>
            </a:xfrm>
            <a:prstGeom prst="rect">
              <a:avLst/>
            </a:prstGeom>
            <a:noFill/>
          </p:spPr>
          <p:txBody>
            <a:bodyPr wrap="square" rtlCol="0">
              <a:spAutoFit/>
            </a:bodyPr>
            <a:lstStyle/>
            <a:p>
              <a:pPr algn="ctr"/>
              <a:r>
                <a:rPr lang="en-US" altLang="zh-CN" sz="4000" b="1">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03</a:t>
              </a:r>
              <a:endPar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endParaRPr>
            </a:p>
          </p:txBody>
        </p:sp>
      </p:grpSp>
      <p:sp>
        <p:nvSpPr>
          <p:cNvPr id="27" name="文本框 26"/>
          <p:cNvSpPr txBox="1"/>
          <p:nvPr/>
        </p:nvSpPr>
        <p:spPr>
          <a:xfrm>
            <a:off x="1450975" y="411480"/>
            <a:ext cx="4930775" cy="645160"/>
          </a:xfrm>
          <a:prstGeom prst="rect">
            <a:avLst/>
          </a:prstGeom>
          <a:noFill/>
        </p:spPr>
        <p:txBody>
          <a:bodyPr wrap="square" rtlCol="0">
            <a:spAutoFit/>
          </a:bodyPr>
          <a:lstStyle/>
          <a:p>
            <a:r>
              <a:rPr lang="zh-CN" altLang="en-US" sz="3600" b="1" spc="400" dirty="0">
                <a:solidFill>
                  <a:schemeClr val="tx1">
                    <a:lumMod val="75000"/>
                    <a:lumOff val="25000"/>
                  </a:schemeClr>
                </a:solidFill>
                <a:latin typeface="黑体" panose="02010609060101010101" charset="-122"/>
                <a:ea typeface="黑体" panose="02010609060101010101" charset="-122"/>
              </a:rPr>
              <a:t>项目流程</a:t>
            </a:r>
          </a:p>
        </p:txBody>
      </p:sp>
      <p:sp>
        <p:nvSpPr>
          <p:cNvPr id="3" name="箭头: 五边形 1"/>
          <p:cNvSpPr/>
          <p:nvPr/>
        </p:nvSpPr>
        <p:spPr>
          <a:xfrm>
            <a:off x="451486" y="1420495"/>
            <a:ext cx="2700087" cy="485775"/>
          </a:xfrm>
          <a:prstGeom prst="homePlat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latin typeface="微软雅黑" panose="020B0503020204020204" charset="-122"/>
                <a:ea typeface="微软雅黑" panose="020B0503020204020204" charset="-122"/>
              </a:rPr>
              <a:t>数据获取</a:t>
            </a:r>
          </a:p>
        </p:txBody>
      </p:sp>
      <p:sp>
        <p:nvSpPr>
          <p:cNvPr id="35" name="箭头: V 形 34"/>
          <p:cNvSpPr/>
          <p:nvPr/>
        </p:nvSpPr>
        <p:spPr>
          <a:xfrm>
            <a:off x="9055607" y="1411603"/>
            <a:ext cx="2624449" cy="494665"/>
          </a:xfrm>
          <a:prstGeom prst="chevron">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微软雅黑" panose="020B0503020204020204" charset="-122"/>
                <a:ea typeface="微软雅黑" panose="020B0503020204020204" charset="-122"/>
              </a:rPr>
              <a:t>模型解释</a:t>
            </a:r>
          </a:p>
        </p:txBody>
      </p:sp>
      <p:sp>
        <p:nvSpPr>
          <p:cNvPr id="14" name="箭头: V 形 34"/>
          <p:cNvSpPr/>
          <p:nvPr/>
        </p:nvSpPr>
        <p:spPr>
          <a:xfrm>
            <a:off x="3395913" y="1411605"/>
            <a:ext cx="2700087" cy="494665"/>
          </a:xfrm>
          <a:prstGeom prst="chevron">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微软雅黑" panose="020B0503020204020204" charset="-122"/>
                <a:ea typeface="微软雅黑" panose="020B0503020204020204" charset="-122"/>
              </a:rPr>
              <a:t>特征构建</a:t>
            </a:r>
          </a:p>
        </p:txBody>
      </p:sp>
      <p:sp>
        <p:nvSpPr>
          <p:cNvPr id="2" name="箭头: V 形 1"/>
          <p:cNvSpPr/>
          <p:nvPr/>
        </p:nvSpPr>
        <p:spPr>
          <a:xfrm>
            <a:off x="6263579" y="1411604"/>
            <a:ext cx="2624449" cy="494665"/>
          </a:xfrm>
          <a:prstGeom prst="chevron">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微软雅黑" panose="020B0503020204020204" charset="-122"/>
                <a:ea typeface="微软雅黑" panose="020B0503020204020204" charset="-122"/>
              </a:rPr>
              <a:t>模型拟合</a:t>
            </a:r>
          </a:p>
        </p:txBody>
      </p:sp>
      <p:pic>
        <p:nvPicPr>
          <p:cNvPr id="6" name="图片 5"/>
          <p:cNvPicPr>
            <a:picLocks noChangeAspect="1"/>
          </p:cNvPicPr>
          <p:nvPr/>
        </p:nvPicPr>
        <p:blipFill>
          <a:blip r:embed="rId5"/>
          <a:stretch>
            <a:fillRect/>
          </a:stretch>
        </p:blipFill>
        <p:spPr>
          <a:xfrm>
            <a:off x="999310" y="2270123"/>
            <a:ext cx="10193380" cy="4387351"/>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46710" y="0"/>
            <a:ext cx="2495550" cy="6858000"/>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247775" y="2181225"/>
            <a:ext cx="2495549" cy="2495549"/>
            <a:chOff x="1209675" y="2466975"/>
            <a:chExt cx="1924050" cy="1924050"/>
          </a:xfrm>
          <a:solidFill>
            <a:srgbClr val="6E0F6D"/>
          </a:solidFill>
        </p:grpSpPr>
        <p:sp>
          <p:nvSpPr>
            <p:cNvPr id="3" name="矩形 2"/>
            <p:cNvSpPr/>
            <p:nvPr/>
          </p:nvSpPr>
          <p:spPr>
            <a:xfrm>
              <a:off x="1209675" y="2466975"/>
              <a:ext cx="1924050" cy="1924050"/>
            </a:xfrm>
            <a:prstGeom prst="rect">
              <a:avLst/>
            </a:prstGeom>
            <a:grp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1400175" y="2800441"/>
              <a:ext cx="1543050" cy="1256753"/>
            </a:xfrm>
            <a:prstGeom prst="rect">
              <a:avLst/>
            </a:prstGeom>
            <a:grpFill/>
          </p:spPr>
          <p:txBody>
            <a:bodyPr wrap="square" rtlCol="0">
              <a:spAutoFit/>
            </a:bodyPr>
            <a:lstStyle/>
            <a:p>
              <a:pPr algn="ctr"/>
              <a:r>
                <a:rPr lang="en-US" altLang="zh-CN" sz="10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02</a:t>
              </a:r>
              <a:endParaRPr lang="zh-CN" altLang="en-US" sz="10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endParaRPr>
            </a:p>
          </p:txBody>
        </p:sp>
      </p:grpSp>
      <p:sp>
        <p:nvSpPr>
          <p:cNvPr id="6" name="矩形 5"/>
          <p:cNvSpPr/>
          <p:nvPr/>
        </p:nvSpPr>
        <p:spPr>
          <a:xfrm>
            <a:off x="3887679" y="2408000"/>
            <a:ext cx="7341795" cy="861774"/>
          </a:xfrm>
          <a:prstGeom prst="rect">
            <a:avLst/>
          </a:prstGeom>
        </p:spPr>
        <p:txBody>
          <a:bodyPr wrap="square">
            <a:spAutoFit/>
          </a:bodyPr>
          <a:lstStyle/>
          <a:p>
            <a:r>
              <a:rPr lang="zh-CN" altLang="en-US" sz="5000" b="1" spc="600" dirty="0">
                <a:latin typeface="黑体" panose="02010609060101010101" charset="-122"/>
                <a:ea typeface="黑体" panose="02010609060101010101" charset="-122"/>
                <a:sym typeface="+mn-ea"/>
              </a:rPr>
              <a:t>数据获取与特征构建</a:t>
            </a:r>
            <a:endParaRPr lang="zh-CN" altLang="zh-CN" sz="5000" b="1" spc="600" dirty="0">
              <a:latin typeface="黑体" panose="02010609060101010101" charset="-122"/>
              <a:ea typeface="黑体" panose="02010609060101010101" charset="-122"/>
              <a:sym typeface="+mn-ea"/>
            </a:endParaRPr>
          </a:p>
        </p:txBody>
      </p:sp>
      <p:cxnSp>
        <p:nvCxnSpPr>
          <p:cNvPr id="9" name="直接连接符 8"/>
          <p:cNvCxnSpPr/>
          <p:nvPr/>
        </p:nvCxnSpPr>
        <p:spPr>
          <a:xfrm>
            <a:off x="3743534" y="3310890"/>
            <a:ext cx="7056546"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7" name="图片 6"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lum bright="70000" contrast="-70000"/>
          </a:blip>
          <a:stretch>
            <a:fillRect/>
          </a:stretch>
        </p:blipFill>
        <p:spPr>
          <a:xfrm>
            <a:off x="128270" y="316230"/>
            <a:ext cx="1820545" cy="579120"/>
          </a:xfrm>
          <a:prstGeom prst="rect">
            <a:avLst/>
          </a:prstGeom>
        </p:spPr>
      </p:pic>
      <p:sp>
        <p:nvSpPr>
          <p:cNvPr id="11" name="Rectangle 44"/>
          <p:cNvSpPr>
            <a:spLocks noChangeArrowheads="1"/>
          </p:cNvSpPr>
          <p:nvPr/>
        </p:nvSpPr>
        <p:spPr bwMode="auto">
          <a:xfrm>
            <a:off x="3994785" y="3459480"/>
            <a:ext cx="5119370" cy="2493010"/>
          </a:xfrm>
          <a:prstGeom prst="rect">
            <a:avLst/>
          </a:prstGeom>
          <a:noFill/>
          <a:ln>
            <a:noFill/>
          </a:ln>
        </p:spPr>
        <p:txBody>
          <a:bodyPr wrap="square" lIns="0" tIns="0" rIns="0" bIns="0">
            <a:spAutoFit/>
          </a:bodyPr>
          <a:lstStyle/>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1/ </a:t>
            </a:r>
            <a:r>
              <a:rPr lang="zh-CN" altLang="en-US" spc="300" dirty="0">
                <a:ln w="6350">
                  <a:noFill/>
                </a:ln>
                <a:latin typeface="Impact" panose="020B0806030902050204" pitchFamily="34" charset="0"/>
                <a:ea typeface="微软雅黑" panose="020B0503020204020204" charset="-122"/>
              </a:rPr>
              <a:t>数据集获取</a:t>
            </a:r>
            <a:endParaRPr lang="zh-CN" altLang="en-US" spc="300" dirty="0">
              <a:ln w="6350">
                <a:noFill/>
              </a:ln>
              <a:solidFill>
                <a:schemeClr val="tx1"/>
              </a:solidFill>
              <a:latin typeface="Impact" panose="020B0806030902050204" pitchFamily="34" charset="0"/>
              <a:ea typeface="微软雅黑" panose="020B0503020204020204" charset="-122"/>
            </a:endParaRPr>
          </a:p>
          <a:p>
            <a:pPr indent="0">
              <a:lnSpc>
                <a:spcPct val="150000"/>
              </a:lnSpc>
              <a:buClr>
                <a:schemeClr val="bg1"/>
              </a:buClr>
              <a:buFont typeface="Arial" panose="020B0604020202020204" pitchFamily="34" charset="0"/>
              <a:buNone/>
            </a:pPr>
            <a:r>
              <a:rPr lang="en-US" altLang="zh-CN" spc="300" dirty="0">
                <a:ln w="6350">
                  <a:noFill/>
                </a:ln>
                <a:solidFill>
                  <a:schemeClr val="tx1"/>
                </a:solidFill>
                <a:latin typeface="Impact" panose="020B0806030902050204" pitchFamily="34" charset="0"/>
                <a:ea typeface="微软雅黑" panose="020B0503020204020204" charset="-122"/>
              </a:rPr>
              <a:t>2/ </a:t>
            </a:r>
            <a:r>
              <a:rPr lang="zh-CN" altLang="en-US" spc="300" dirty="0">
                <a:ln w="6350">
                  <a:noFill/>
                </a:ln>
                <a:latin typeface="Impact" panose="020B0806030902050204" pitchFamily="34" charset="0"/>
                <a:ea typeface="微软雅黑" panose="020B0503020204020204" charset="-122"/>
              </a:rPr>
              <a:t>特征构建</a:t>
            </a:r>
            <a:endParaRPr lang="zh-CN" altLang="en-US" spc="300" dirty="0">
              <a:ln w="6350">
                <a:noFill/>
              </a:ln>
              <a:solidFill>
                <a:schemeClr val="tx1"/>
              </a:solidFill>
              <a:latin typeface="Impact" panose="020B0806030902050204" pitchFamily="34" charset="0"/>
              <a:ea typeface="微软雅黑" panose="020B0503020204020204" charset="-122"/>
            </a:endParaRPr>
          </a:p>
          <a:p>
            <a:pPr indent="0">
              <a:lnSpc>
                <a:spcPct val="150000"/>
              </a:lnSpc>
              <a:buClr>
                <a:schemeClr val="bg1"/>
              </a:buClr>
              <a:buFont typeface="Arial" panose="020B0604020202020204" pitchFamily="34" charset="0"/>
              <a:buNone/>
            </a:pPr>
            <a:endParaRPr lang="zh-CN" altLang="en-US" spc="300" dirty="0">
              <a:ln w="6350">
                <a:noFill/>
              </a:ln>
              <a:solidFill>
                <a:schemeClr val="tx1"/>
              </a:solidFill>
              <a:latin typeface="Impact" panose="020B0806030902050204" pitchFamily="34" charset="0"/>
              <a:ea typeface="微软雅黑" panose="020B0503020204020204" charset="-122"/>
            </a:endParaRPr>
          </a:p>
          <a:p>
            <a:pPr indent="0">
              <a:lnSpc>
                <a:spcPct val="150000"/>
              </a:lnSpc>
              <a:buClr>
                <a:schemeClr val="bg1"/>
              </a:buClr>
              <a:buFont typeface="Arial" panose="020B0604020202020204" pitchFamily="34" charset="0"/>
              <a:buNone/>
            </a:pPr>
            <a:endParaRPr lang="zh-CN" altLang="en-US" spc="300" dirty="0">
              <a:ln w="6350">
                <a:noFill/>
              </a:ln>
              <a:solidFill>
                <a:schemeClr val="tx1"/>
              </a:solidFill>
              <a:latin typeface="Impact" panose="020B0806030902050204" pitchFamily="34" charset="0"/>
              <a:ea typeface="微软雅黑" panose="020B0503020204020204" charset="-122"/>
            </a:endParaRPr>
          </a:p>
          <a:p>
            <a:pPr marL="171450" indent="-171450">
              <a:lnSpc>
                <a:spcPct val="150000"/>
              </a:lnSpc>
              <a:buClr>
                <a:schemeClr val="bg1"/>
              </a:buClr>
              <a:buFont typeface="Arial" panose="020B0604020202020204" pitchFamily="34" charset="0"/>
              <a:buChar char="•"/>
            </a:pPr>
            <a:endParaRPr lang="zh-CN" altLang="en-US" spc="300" dirty="0">
              <a:ln w="6350">
                <a:noFill/>
              </a:ln>
              <a:solidFill>
                <a:schemeClr val="tx1"/>
              </a:solidFill>
              <a:latin typeface="Impact" panose="020B0806030902050204" pitchFamily="34" charset="0"/>
              <a:ea typeface="微软雅黑" panose="020B0503020204020204" charset="-122"/>
            </a:endParaRPr>
          </a:p>
          <a:p>
            <a:pPr marL="171450" indent="-171450">
              <a:lnSpc>
                <a:spcPct val="150000"/>
              </a:lnSpc>
              <a:buClr>
                <a:schemeClr val="bg1"/>
              </a:buClr>
              <a:buFont typeface="Arial" panose="020B0604020202020204" pitchFamily="34" charset="0"/>
              <a:buChar char="•"/>
            </a:pPr>
            <a:endParaRPr lang="zh-CN" altLang="en-US" spc="300" dirty="0">
              <a:ln w="6350">
                <a:noFill/>
              </a:ln>
              <a:solidFill>
                <a:schemeClr val="tx1"/>
              </a:solidFill>
              <a:latin typeface="Impact" panose="020B0806030902050204" pitchFamily="34" charset="0"/>
              <a:ea typeface="微软雅黑" panose="020B050302020402020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9875" y="355498"/>
            <a:ext cx="1181100" cy="819150"/>
            <a:chOff x="219075" y="361950"/>
            <a:chExt cx="1181100" cy="819150"/>
          </a:xfrm>
          <a:solidFill>
            <a:srgbClr val="6E0F6D"/>
          </a:solidFill>
        </p:grpSpPr>
        <p:sp>
          <p:nvSpPr>
            <p:cNvPr id="2" name="矩形 1"/>
            <p:cNvSpPr/>
            <p:nvPr/>
          </p:nvSpPr>
          <p:spPr>
            <a:xfrm>
              <a:off x="400050" y="361950"/>
              <a:ext cx="819150" cy="8191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219075" y="417582"/>
              <a:ext cx="1181100" cy="706755"/>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rPr>
                <a:t>01</a:t>
              </a:r>
              <a:endParaRPr lang="zh-CN" altLang="en-US" sz="4000" b="1" dirty="0">
                <a:solidFill>
                  <a:schemeClr val="bg1"/>
                </a:solidFill>
                <a:effectLst>
                  <a:outerShdw blurRad="38100" dist="38100" dir="2700000" algn="tl">
                    <a:srgbClr val="000000">
                      <a:alpha val="43137"/>
                    </a:srgbClr>
                  </a:outerShdw>
                </a:effectLst>
                <a:latin typeface="黑体" panose="02010609060101010101" charset="-122"/>
                <a:ea typeface="黑体" panose="02010609060101010101" charset="-122"/>
              </a:endParaRPr>
            </a:p>
          </p:txBody>
        </p:sp>
      </p:grpSp>
      <p:sp>
        <p:nvSpPr>
          <p:cNvPr id="6" name="文本框 5"/>
          <p:cNvSpPr txBox="1"/>
          <p:nvPr/>
        </p:nvSpPr>
        <p:spPr>
          <a:xfrm>
            <a:off x="1450975" y="412115"/>
            <a:ext cx="4930775" cy="706755"/>
          </a:xfrm>
          <a:prstGeom prst="rect">
            <a:avLst/>
          </a:prstGeom>
          <a:noFill/>
        </p:spPr>
        <p:txBody>
          <a:bodyPr wrap="square" rtlCol="0">
            <a:spAutoFit/>
          </a:bodyPr>
          <a:lstStyle/>
          <a:p>
            <a:r>
              <a:rPr lang="zh-CN" altLang="en-US" sz="4000" b="1" spc="400" dirty="0">
                <a:solidFill>
                  <a:schemeClr val="tx1">
                    <a:lumMod val="75000"/>
                    <a:lumOff val="25000"/>
                  </a:schemeClr>
                </a:solidFill>
                <a:latin typeface="黑体" panose="02010609060101010101" charset="-122"/>
                <a:ea typeface="黑体" panose="02010609060101010101" charset="-122"/>
              </a:rPr>
              <a:t>数据集获取</a:t>
            </a:r>
          </a:p>
        </p:txBody>
      </p:sp>
      <p:sp>
        <p:nvSpPr>
          <p:cNvPr id="8" name="矩形 7"/>
          <p:cNvSpPr/>
          <p:nvPr/>
        </p:nvSpPr>
        <p:spPr>
          <a:xfrm>
            <a:off x="450850" y="1410970"/>
            <a:ext cx="11201400" cy="4959350"/>
          </a:xfrm>
          <a:prstGeom prst="rect">
            <a:avLst/>
          </a:prstGeom>
          <a:solidFill>
            <a:srgbClr val="404652">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Arial" panose="020B0604020202020204" pitchFamily="34" charset="0"/>
              <a:buChar char="•"/>
            </a:pPr>
            <a:r>
              <a:rPr lang="en-US" altLang="zh-CN"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Mashable</a:t>
            </a: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，互联网新闻博客，世界上</a:t>
            </a:r>
            <a:r>
              <a:rPr lang="zh-CN" altLang="zh-CN" sz="3200" b="1" spc="600" dirty="0">
                <a:solidFill>
                  <a:srgbClr val="6E0F6D"/>
                </a:solidFill>
                <a:latin typeface="黑体" panose="02010609060101010101" charset="-122"/>
                <a:ea typeface="黑体" panose="02010609060101010101" charset="-122"/>
                <a:cs typeface="黑体" panose="02010609060101010101" charset="-122"/>
                <a:sym typeface="+mn-ea"/>
              </a:rPr>
              <a:t>访问最多</a:t>
            </a:r>
            <a:r>
              <a:rPr lang="zh-CN" altLang="zh-CN"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的博客之一</a:t>
            </a:r>
          </a:p>
          <a:p>
            <a:pPr marL="342900" indent="-342900">
              <a:lnSpc>
                <a:spcPct val="150000"/>
              </a:lnSpc>
              <a:buFont typeface="Arial" panose="020B0604020202020204" pitchFamily="34" charset="0"/>
              <a:buChar char="•"/>
            </a:pP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数据集来源：</a:t>
            </a:r>
            <a:r>
              <a:rPr lang="en-US" altLang="zh-CN" sz="2800" dirty="0">
                <a:solidFill>
                  <a:schemeClr val="tx1"/>
                </a:solidFill>
                <a:effectLst/>
                <a:latin typeface="27"/>
                <a:cs typeface="Times New Roman" panose="02020603050405020304" pitchFamily="18" charset="0"/>
              </a:rPr>
              <a:t>https://archive.ics.uci.edu/ml/datasets/Online+News+Popularity</a:t>
            </a:r>
            <a:endParaRPr lang="zh-CN" altLang="zh-CN" sz="2800" b="1" spc="600" dirty="0">
              <a:solidFill>
                <a:schemeClr val="tx1"/>
              </a:solidFill>
              <a:latin typeface="27"/>
              <a:ea typeface="黑体" panose="02010609060101010101" charset="-122"/>
              <a:cs typeface="黑体" panose="02010609060101010101" charset="-122"/>
              <a:sym typeface="+mn-ea"/>
            </a:endParaRPr>
          </a:p>
          <a:p>
            <a:pPr marL="342900" indent="-342900">
              <a:lnSpc>
                <a:spcPct val="150000"/>
              </a:lnSpc>
              <a:buFont typeface="Arial" panose="020B0604020202020204" pitchFamily="34" charset="0"/>
              <a:buChar char="•"/>
            </a:pP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原数据集包含</a:t>
            </a:r>
            <a:r>
              <a:rPr lang="en-US" altLang="zh-CN" sz="3200" b="1" spc="600" dirty="0">
                <a:solidFill>
                  <a:srgbClr val="6E0F6D"/>
                </a:solidFill>
                <a:latin typeface="黑体" panose="02010609060101010101" charset="-122"/>
                <a:ea typeface="黑体" panose="02010609060101010101" charset="-122"/>
                <a:cs typeface="黑体" panose="02010609060101010101" charset="-122"/>
                <a:sym typeface="+mn-ea"/>
              </a:rPr>
              <a:t>39797</a:t>
            </a: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条记录和</a:t>
            </a:r>
            <a:r>
              <a:rPr kumimoji="0" lang="en-US" altLang="zh-CN" sz="3200" b="1" i="0" u="none" strike="noStrike" kern="1200" cap="none" spc="600" normalizeH="0" baseline="0" noProof="0" dirty="0">
                <a:ln>
                  <a:noFill/>
                </a:ln>
                <a:solidFill>
                  <a:srgbClr val="6E0F6D"/>
                </a:solidFill>
                <a:effectLst/>
                <a:uLnTx/>
                <a:uFillTx/>
                <a:latin typeface="黑体" panose="02010609060101010101" charset="-122"/>
                <a:ea typeface="黑体" panose="02010609060101010101" charset="-122"/>
                <a:cs typeface="黑体" panose="02010609060101010101" charset="-122"/>
                <a:sym typeface="+mn-ea"/>
              </a:rPr>
              <a:t>61</a:t>
            </a: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个特征</a:t>
            </a:r>
            <a:endParaRPr lang="zh-CN" altLang="zh-CN"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endParaRPr>
          </a:p>
          <a:p>
            <a:pPr marL="342900" indent="-342900">
              <a:lnSpc>
                <a:spcPct val="150000"/>
              </a:lnSpc>
              <a:buFont typeface="Arial" panose="020B0604020202020204" pitchFamily="34" charset="0"/>
              <a:buChar char="•"/>
            </a:pPr>
            <a:r>
              <a:rPr lang="zh-CN" altLang="en-US" sz="2800" spc="600" dirty="0">
                <a:solidFill>
                  <a:prstClr val="black">
                    <a:hueOff val="0"/>
                    <a:satOff val="0"/>
                    <a:lumOff val="0"/>
                    <a:alphaOff val="0"/>
                  </a:prstClr>
                </a:solidFill>
                <a:latin typeface="黑体" panose="02010609060101010101" charset="-122"/>
                <a:ea typeface="黑体" panose="02010609060101010101" charset="-122"/>
                <a:cs typeface="黑体" panose="02010609060101010101" charset="-122"/>
                <a:sym typeface="+mn-ea"/>
              </a:rPr>
              <a:t>仅保留最基础的统计性特征</a:t>
            </a:r>
            <a:endParaRPr lang="zh-CN" altLang="zh-CN" sz="2800" b="1" spc="600" dirty="0">
              <a:solidFill>
                <a:srgbClr val="7030A0"/>
              </a:solidFill>
              <a:latin typeface="黑体" panose="02010609060101010101" charset="-122"/>
              <a:ea typeface="黑体" panose="02010609060101010101" charset="-122"/>
              <a:cs typeface="黑体" panose="02010609060101010101" charset="-122"/>
              <a:sym typeface="+mn-ea"/>
            </a:endParaRPr>
          </a:p>
        </p:txBody>
      </p:sp>
      <p:pic>
        <p:nvPicPr>
          <p:cNvPr id="12" name="图片 11" descr="03校标，中、英文校名组合"/>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9788525" y="448310"/>
            <a:ext cx="1820545" cy="57912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PP_MARK_KEY" val="c16c30d5-fae0-4d2b-a8ca-47d89e8527af"/>
  <p:tag name="COMMONDATA" val="eyJoZGlkIjoiZTk5ZWUxNmVhM2QwOGQ3ZDA3MzIyNDE5NWFmM2QxMjkifQ=="/>
</p:tagLst>
</file>

<file path=ppt/tags/tag10.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11.xml><?xml version="1.0" encoding="utf-8"?>
<p:tagLst xmlns:a="http://schemas.openxmlformats.org/drawingml/2006/main" xmlns:r="http://schemas.openxmlformats.org/officeDocument/2006/relationships" xmlns:p="http://schemas.openxmlformats.org/presentationml/2006/main">
  <p:tag name="TIMING" val="|0.5|0.6|0.4|0.6|0.7|0.7"/>
</p:tagLst>
</file>

<file path=ppt/tags/tag12.xml><?xml version="1.0" encoding="utf-8"?>
<p:tagLst xmlns:a="http://schemas.openxmlformats.org/drawingml/2006/main" xmlns:r="http://schemas.openxmlformats.org/officeDocument/2006/relationships" xmlns:p="http://schemas.openxmlformats.org/presentationml/2006/main">
  <p:tag name="TIMING" val="|0.5|0.6|0.4|0.6|0.7|0.7"/>
</p:tagLst>
</file>

<file path=ppt/tags/tag13.xml><?xml version="1.0" encoding="utf-8"?>
<p:tagLst xmlns:a="http://schemas.openxmlformats.org/drawingml/2006/main" xmlns:r="http://schemas.openxmlformats.org/officeDocument/2006/relationships" xmlns:p="http://schemas.openxmlformats.org/presentationml/2006/main">
  <p:tag name="TIMING" val="|0.5|0.6|0.4|0.6|0.7|0.7"/>
</p:tagLst>
</file>

<file path=ppt/tags/tag14.xml><?xml version="1.0" encoding="utf-8"?>
<p:tagLst xmlns:a="http://schemas.openxmlformats.org/drawingml/2006/main" xmlns:r="http://schemas.openxmlformats.org/officeDocument/2006/relationships" xmlns:p="http://schemas.openxmlformats.org/presentationml/2006/main">
  <p:tag name="TIMING" val="|0.5|0.6|0.4|0.6|0.7|0.7"/>
</p:tagLst>
</file>

<file path=ppt/tags/tag15.xml><?xml version="1.0" encoding="utf-8"?>
<p:tagLst xmlns:a="http://schemas.openxmlformats.org/drawingml/2006/main" xmlns:r="http://schemas.openxmlformats.org/officeDocument/2006/relationships" xmlns:p="http://schemas.openxmlformats.org/presentationml/2006/main">
  <p:tag name="TIMING" val="|0.5|0.6|0.4|0.6|0.7|0.7"/>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TIMING" val="|0|0.6|0.6|0.6|0.7"/>
</p:tagLst>
</file>

<file path=ppt/tags/tag18.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19.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2.xml><?xml version="1.0" encoding="utf-8"?>
<p:tagLst xmlns:a="http://schemas.openxmlformats.org/drawingml/2006/main" xmlns:r="http://schemas.openxmlformats.org/officeDocument/2006/relationships" xmlns:p="http://schemas.openxmlformats.org/presentationml/2006/main">
  <p:tag name="TIMING" val="|0.3|0.6|0.7|0.6|2.4|0.7|0.7|0.5|0.6|0.7"/>
</p:tagLst>
</file>

<file path=ppt/tags/tag20.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21.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26.xml><?xml version="1.0" encoding="utf-8"?>
<p:tagLst xmlns:a="http://schemas.openxmlformats.org/drawingml/2006/main" xmlns:r="http://schemas.openxmlformats.org/officeDocument/2006/relationships" xmlns:p="http://schemas.openxmlformats.org/presentationml/2006/main">
  <p:tag name="KSO_WM_UNIT_TABLE_BEAUTIFY" val="smartTable{afd290e0-194a-44db-afe4-6202a14b334c}"/>
  <p:tag name="TABLE_ENDDRAG_ORIGIN_RECT" val="379*76"/>
  <p:tag name="TABLE_ENDDRAG_RECT" val="49*426*379*76"/>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29.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3.xml><?xml version="1.0" encoding="utf-8"?>
<p:tagLst xmlns:a="http://schemas.openxmlformats.org/drawingml/2006/main" xmlns:r="http://schemas.openxmlformats.org/officeDocument/2006/relationships" xmlns:p="http://schemas.openxmlformats.org/presentationml/2006/main">
  <p:tag name="TIMING" val="|0.1|0.7|0.7|0.6|0.5|1.1|0.6|1.1|0.7|1"/>
</p:tagLst>
</file>

<file path=ppt/tags/tag30.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31.xml><?xml version="1.0" encoding="utf-8"?>
<p:tagLst xmlns:a="http://schemas.openxmlformats.org/drawingml/2006/main" xmlns:r="http://schemas.openxmlformats.org/officeDocument/2006/relationships" xmlns:p="http://schemas.openxmlformats.org/presentationml/2006/main">
  <p:tag name="TIMING" val="|0.5|0.6|0.4|0.6|0.7|0.7"/>
</p:tagLst>
</file>

<file path=ppt/tags/tag32.xml><?xml version="1.0" encoding="utf-8"?>
<p:tagLst xmlns:a="http://schemas.openxmlformats.org/drawingml/2006/main" xmlns:r="http://schemas.openxmlformats.org/officeDocument/2006/relationships" xmlns:p="http://schemas.openxmlformats.org/presentationml/2006/main">
  <p:tag name="TIMING" val="|0|0.6|0.6|0.6|0.7"/>
</p:tagLst>
</file>

<file path=ppt/tags/tag33.xml><?xml version="1.0" encoding="utf-8"?>
<p:tagLst xmlns:a="http://schemas.openxmlformats.org/drawingml/2006/main" xmlns:r="http://schemas.openxmlformats.org/officeDocument/2006/relationships" xmlns:p="http://schemas.openxmlformats.org/presentationml/2006/main">
  <p:tag name="TIMING" val="|0.3|0.6|0.5|0.5|0.5|0.5|0.5|0.5|0.6"/>
</p:tagLst>
</file>

<file path=ppt/tags/tag34.xml><?xml version="1.0" encoding="utf-8"?>
<p:tagLst xmlns:a="http://schemas.openxmlformats.org/drawingml/2006/main" xmlns:r="http://schemas.openxmlformats.org/officeDocument/2006/relationships" xmlns:p="http://schemas.openxmlformats.org/presentationml/2006/main">
  <p:tag name="TIMING" val="|0.5|0.6|0.4|0.6|0.7|0.7"/>
</p:tagLst>
</file>

<file path=ppt/tags/tag35.xml><?xml version="1.0" encoding="utf-8"?>
<p:tagLst xmlns:a="http://schemas.openxmlformats.org/drawingml/2006/main" xmlns:r="http://schemas.openxmlformats.org/officeDocument/2006/relationships" xmlns:p="http://schemas.openxmlformats.org/presentationml/2006/main">
  <p:tag name="TIMING" val="|0.5|0.6|0.4|0.6|0.7|0.7"/>
</p:tagLst>
</file>

<file path=ppt/tags/tag36.xml><?xml version="1.0" encoding="utf-8"?>
<p:tagLst xmlns:a="http://schemas.openxmlformats.org/drawingml/2006/main" xmlns:r="http://schemas.openxmlformats.org/officeDocument/2006/relationships" xmlns:p="http://schemas.openxmlformats.org/presentationml/2006/main">
  <p:tag name="TIMING" val="|0|0.6|0.6|0.6|0.7"/>
</p:tagLst>
</file>

<file path=ppt/tags/tag37.xml><?xml version="1.0" encoding="utf-8"?>
<p:tagLst xmlns:a="http://schemas.openxmlformats.org/drawingml/2006/main" xmlns:r="http://schemas.openxmlformats.org/officeDocument/2006/relationships" xmlns:p="http://schemas.openxmlformats.org/presentationml/2006/main">
  <p:tag name="TIMING" val="|0.3|0.6|0.5|0.5|0.5|0.5|0.5|0.5|0.6"/>
</p:tagLst>
</file>

<file path=ppt/tags/tag38.xml><?xml version="1.0" encoding="utf-8"?>
<p:tagLst xmlns:a="http://schemas.openxmlformats.org/drawingml/2006/main" xmlns:r="http://schemas.openxmlformats.org/officeDocument/2006/relationships" xmlns:p="http://schemas.openxmlformats.org/presentationml/2006/main">
  <p:tag name="TIMING" val="|0.3|0.6|0.5|0.5|0.5|0.5|0.5|0.5|0.6"/>
</p:tagLst>
</file>

<file path=ppt/tags/tag39.xml><?xml version="1.0" encoding="utf-8"?>
<p:tagLst xmlns:a="http://schemas.openxmlformats.org/drawingml/2006/main" xmlns:r="http://schemas.openxmlformats.org/officeDocument/2006/relationships" xmlns:p="http://schemas.openxmlformats.org/presentationml/2006/main">
  <p:tag name="TIMING" val="|0.5|0.6|0.5|0.9|0.6|0.6|0.6|0.4|0.4|0.5"/>
</p:tagLst>
</file>

<file path=ppt/tags/tag4.xml><?xml version="1.0" encoding="utf-8"?>
<p:tagLst xmlns:a="http://schemas.openxmlformats.org/drawingml/2006/main" xmlns:r="http://schemas.openxmlformats.org/officeDocument/2006/relationships" xmlns:p="http://schemas.openxmlformats.org/presentationml/2006/main">
  <p:tag name="TIMING" val="|0|0.6|0.6|0.6|0.7"/>
</p:tagLst>
</file>

<file path=ppt/tags/tag5.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6.xml><?xml version="1.0" encoding="utf-8"?>
<p:tagLst xmlns:a="http://schemas.openxmlformats.org/drawingml/2006/main" xmlns:r="http://schemas.openxmlformats.org/officeDocument/2006/relationships" xmlns:p="http://schemas.openxmlformats.org/presentationml/2006/main">
  <p:tag name="TIMING" val="|0.5|0.7|0.5|0.8|1|0.7|0.7|1.4|0.8|0.6"/>
</p:tagLst>
</file>

<file path=ppt/tags/tag7.xml><?xml version="1.0" encoding="utf-8"?>
<p:tagLst xmlns:a="http://schemas.openxmlformats.org/drawingml/2006/main" xmlns:r="http://schemas.openxmlformats.org/officeDocument/2006/relationships" xmlns:p="http://schemas.openxmlformats.org/presentationml/2006/main">
  <p:tag name="TIMING" val="|0.5|0.6|0.4|0.6|0.7|0.7"/>
</p:tagLst>
</file>

<file path=ppt/tags/tag8.xml><?xml version="1.0" encoding="utf-8"?>
<p:tagLst xmlns:a="http://schemas.openxmlformats.org/drawingml/2006/main" xmlns:r="http://schemas.openxmlformats.org/officeDocument/2006/relationships" xmlns:p="http://schemas.openxmlformats.org/presentationml/2006/main">
  <p:tag name="TIMING" val="|0|0.6|0.6|0.6|0.7"/>
</p:tagLst>
</file>

<file path=ppt/tags/tag9.xml><?xml version="1.0" encoding="utf-8"?>
<p:tagLst xmlns:a="http://schemas.openxmlformats.org/drawingml/2006/main" xmlns:r="http://schemas.openxmlformats.org/officeDocument/2006/relationships" xmlns:p="http://schemas.openxmlformats.org/presentationml/2006/main">
  <p:tag name="TIMING" val="|0.5|0.7|0.5|0.8|1|0.7|0.7|1.4|0.8|0.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660</TotalTime>
  <Words>4275</Words>
  <Application>Microsoft Office PowerPoint</Application>
  <PresentationFormat>宽屏</PresentationFormat>
  <Paragraphs>605</Paragraphs>
  <Slides>37</Slides>
  <Notes>24</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37</vt:i4>
      </vt:variant>
    </vt:vector>
  </HeadingPairs>
  <TitlesOfParts>
    <vt:vector size="48" baseType="lpstr">
      <vt:lpstr>微软雅黑</vt:lpstr>
      <vt:lpstr>黑体</vt:lpstr>
      <vt:lpstr>27</vt:lpstr>
      <vt:lpstr>Impact</vt:lpstr>
      <vt:lpstr>Arial</vt:lpstr>
      <vt:lpstr>Cambria Math</vt:lpstr>
      <vt:lpstr>Calibri</vt:lpstr>
      <vt:lpstr>等线</vt:lpstr>
      <vt:lpstr>包图粗黑体</vt:lpstr>
      <vt:lpstr>Helvetica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胡 涂</cp:lastModifiedBy>
  <cp:revision>270</cp:revision>
  <dcterms:created xsi:type="dcterms:W3CDTF">2023-04-24T05:47:00Z</dcterms:created>
  <dcterms:modified xsi:type="dcterms:W3CDTF">2023-06-06T00:00:28Z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ICV">
    <vt:lpwstr>0DF5AE4649188339190D4664AED8E33C</vt:lpwstr>
  </property>
</Properties>
</file>

<file path=docProps/thumbnail.jpeg>
</file>